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6" r:id="rId4"/>
    <p:sldId id="259" r:id="rId5"/>
    <p:sldId id="265" r:id="rId6"/>
    <p:sldId id="261" r:id="rId7"/>
    <p:sldId id="266" r:id="rId8"/>
    <p:sldId id="262" r:id="rId9"/>
    <p:sldId id="267" r:id="rId10"/>
    <p:sldId id="263" r:id="rId11"/>
    <p:sldId id="264" r:id="rId12"/>
    <p:sldId id="269"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2F528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png"/></Relationships>
</file>

<file path=ppt/diagrams/_rels/data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image" Target="../media/image7.png"/></Relationships>
</file>

<file path=ppt/diagrams/_rels/drawing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png"/></Relationships>
</file>

<file path=ppt/diagrams/_rels/drawing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image" Target="../media/image7.png"/></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349FAB-EBCD-4841-90D2-AB8991111D2B}" type="doc">
      <dgm:prSet loTypeId="urn:microsoft.com/office/officeart/2005/8/layout/vList4" loCatId="list" qsTypeId="urn:microsoft.com/office/officeart/2005/8/quickstyle/3d1" qsCatId="3D" csTypeId="urn:microsoft.com/office/officeart/2005/8/colors/accent0_2" csCatId="mainScheme" phldr="1"/>
      <dgm:spPr/>
      <dgm:t>
        <a:bodyPr/>
        <a:lstStyle/>
        <a:p>
          <a:endParaRPr lang="fr-FR"/>
        </a:p>
      </dgm:t>
    </dgm:pt>
    <dgm:pt modelId="{7120178B-12DD-4A48-BFC9-0186B277466B}">
      <dgm:prSet phldrT="[Texte]"/>
      <dgm:spPr/>
      <dgm:t>
        <a:bodyPr/>
        <a:lstStyle/>
        <a:p>
          <a:r>
            <a:rPr lang="fr-FR" dirty="0" smtClean="0"/>
            <a:t>Introduction</a:t>
          </a:r>
          <a:endParaRPr lang="fr-FR" dirty="0"/>
        </a:p>
      </dgm:t>
    </dgm:pt>
    <dgm:pt modelId="{13A411AE-165E-4829-8631-6DA1CE26E422}" type="parTrans" cxnId="{E1A5EB8D-44DF-4942-BF1D-7FF57FAE2FCD}">
      <dgm:prSet/>
      <dgm:spPr/>
      <dgm:t>
        <a:bodyPr/>
        <a:lstStyle/>
        <a:p>
          <a:endParaRPr lang="fr-FR"/>
        </a:p>
      </dgm:t>
    </dgm:pt>
    <dgm:pt modelId="{5365C775-0135-4975-A2D2-D144CF42D2DC}" type="sibTrans" cxnId="{E1A5EB8D-44DF-4942-BF1D-7FF57FAE2FCD}">
      <dgm:prSet/>
      <dgm:spPr/>
      <dgm:t>
        <a:bodyPr/>
        <a:lstStyle/>
        <a:p>
          <a:endParaRPr lang="fr-FR"/>
        </a:p>
      </dgm:t>
    </dgm:pt>
    <dgm:pt modelId="{3400BBB8-B422-4428-AFC6-C5DCA841915F}">
      <dgm:prSet phldrT="[Texte]"/>
      <dgm:spPr/>
      <dgm:t>
        <a:bodyPr/>
        <a:lstStyle/>
        <a:p>
          <a:r>
            <a:rPr lang="fr-FR" dirty="0" smtClean="0"/>
            <a:t>Récapitulatif – Allocation 2023</a:t>
          </a:r>
          <a:endParaRPr lang="fr-FR" dirty="0"/>
        </a:p>
      </dgm:t>
    </dgm:pt>
    <dgm:pt modelId="{9BF9BBCB-BD88-4469-B161-7167A03F8268}" type="parTrans" cxnId="{9D235E0A-22FD-46B9-A608-E1A29713D815}">
      <dgm:prSet/>
      <dgm:spPr/>
      <dgm:t>
        <a:bodyPr/>
        <a:lstStyle/>
        <a:p>
          <a:endParaRPr lang="fr-FR"/>
        </a:p>
      </dgm:t>
    </dgm:pt>
    <dgm:pt modelId="{5972FEB2-FBA5-4799-A10F-7E0612AC8E63}" type="sibTrans" cxnId="{9D235E0A-22FD-46B9-A608-E1A29713D815}">
      <dgm:prSet/>
      <dgm:spPr/>
      <dgm:t>
        <a:bodyPr/>
        <a:lstStyle/>
        <a:p>
          <a:endParaRPr lang="fr-FR"/>
        </a:p>
      </dgm:t>
    </dgm:pt>
    <dgm:pt modelId="{5F911DA0-645A-431F-B632-901F68E3E44C}">
      <dgm:prSet phldrT="[Texte]"/>
      <dgm:spPr/>
      <dgm:t>
        <a:bodyPr/>
        <a:lstStyle/>
        <a:p>
          <a:r>
            <a:rPr lang="fr-FR" dirty="0" smtClean="0"/>
            <a:t>Avis à rendre </a:t>
          </a:r>
          <a:endParaRPr lang="fr-FR" dirty="0"/>
        </a:p>
      </dgm:t>
    </dgm:pt>
    <dgm:pt modelId="{45708A1A-61CF-405B-A80F-15652D03907C}" type="parTrans" cxnId="{139CA385-FC7F-40F5-BF57-E8B7D00C516D}">
      <dgm:prSet/>
      <dgm:spPr/>
      <dgm:t>
        <a:bodyPr/>
        <a:lstStyle/>
        <a:p>
          <a:endParaRPr lang="fr-FR"/>
        </a:p>
      </dgm:t>
    </dgm:pt>
    <dgm:pt modelId="{48FB1A6E-E9F7-4ADB-8DDB-7C241C637559}" type="sibTrans" cxnId="{139CA385-FC7F-40F5-BF57-E8B7D00C516D}">
      <dgm:prSet/>
      <dgm:spPr/>
      <dgm:t>
        <a:bodyPr/>
        <a:lstStyle/>
        <a:p>
          <a:endParaRPr lang="fr-FR"/>
        </a:p>
      </dgm:t>
    </dgm:pt>
    <dgm:pt modelId="{75856280-8C5C-4026-B18F-6D5D99BA72B5}">
      <dgm:prSet phldrT="[Texte]"/>
      <dgm:spPr/>
      <dgm:t>
        <a:bodyPr/>
        <a:lstStyle/>
        <a:p>
          <a:r>
            <a:rPr lang="fr-FR" dirty="0" smtClean="0"/>
            <a:t>Fléchage du reliquat de Dotation populationnelle 2023</a:t>
          </a:r>
          <a:endParaRPr lang="fr-FR" dirty="0"/>
        </a:p>
      </dgm:t>
    </dgm:pt>
    <dgm:pt modelId="{7B3AC5BB-7BB0-4591-911A-256C19FAC92D}" type="parTrans" cxnId="{1A5AE3F2-16C6-41B3-BE6F-46F05EEDE860}">
      <dgm:prSet/>
      <dgm:spPr/>
      <dgm:t>
        <a:bodyPr/>
        <a:lstStyle/>
        <a:p>
          <a:endParaRPr lang="fr-FR"/>
        </a:p>
      </dgm:t>
    </dgm:pt>
    <dgm:pt modelId="{A33DB65A-8A0E-41A8-83F7-9212ACBA3945}" type="sibTrans" cxnId="{1A5AE3F2-16C6-41B3-BE6F-46F05EEDE860}">
      <dgm:prSet/>
      <dgm:spPr/>
      <dgm:t>
        <a:bodyPr/>
        <a:lstStyle/>
        <a:p>
          <a:endParaRPr lang="fr-FR"/>
        </a:p>
      </dgm:t>
    </dgm:pt>
    <dgm:pt modelId="{89EC074C-0715-4418-9EDD-FA65A8846A31}">
      <dgm:prSet phldrT="[Texte]"/>
      <dgm:spPr/>
      <dgm:t>
        <a:bodyPr/>
        <a:lstStyle/>
        <a:p>
          <a:r>
            <a:rPr lang="fr-FR" dirty="0" smtClean="0"/>
            <a:t>Présentation des membres + Vérification Quorum</a:t>
          </a:r>
          <a:endParaRPr lang="fr-FR" dirty="0"/>
        </a:p>
      </dgm:t>
    </dgm:pt>
    <dgm:pt modelId="{DB61C169-85B3-4CE1-941E-BD5676C28E9C}" type="parTrans" cxnId="{95799A67-9090-47DC-A8AB-097D12713579}">
      <dgm:prSet/>
      <dgm:spPr/>
      <dgm:t>
        <a:bodyPr/>
        <a:lstStyle/>
        <a:p>
          <a:endParaRPr lang="fr-FR"/>
        </a:p>
      </dgm:t>
    </dgm:pt>
    <dgm:pt modelId="{EE0E7C3D-AD0D-4318-85A7-D1251D93B606}" type="sibTrans" cxnId="{95799A67-9090-47DC-A8AB-097D12713579}">
      <dgm:prSet/>
      <dgm:spPr/>
      <dgm:t>
        <a:bodyPr/>
        <a:lstStyle/>
        <a:p>
          <a:endParaRPr lang="fr-FR"/>
        </a:p>
      </dgm:t>
    </dgm:pt>
    <dgm:pt modelId="{DBAAE610-D320-4239-818E-3E3E417B5AC0}">
      <dgm:prSet phldrT="[Texte]"/>
      <dgm:spPr/>
      <dgm:t>
        <a:bodyPr/>
        <a:lstStyle/>
        <a:p>
          <a:r>
            <a:rPr lang="fr-FR" dirty="0" smtClean="0"/>
            <a:t>Focus : Dotation populationnelle (Dot Pop)  &amp; Activités Spécifiques (AS)</a:t>
          </a:r>
          <a:endParaRPr lang="fr-FR" dirty="0"/>
        </a:p>
      </dgm:t>
    </dgm:pt>
    <dgm:pt modelId="{777D72AF-20AB-48E5-9864-DC53A18B92CC}" type="parTrans" cxnId="{737E33FD-8602-417E-81AE-134B9F89A812}">
      <dgm:prSet/>
      <dgm:spPr/>
      <dgm:t>
        <a:bodyPr/>
        <a:lstStyle/>
        <a:p>
          <a:endParaRPr lang="fr-FR"/>
        </a:p>
      </dgm:t>
    </dgm:pt>
    <dgm:pt modelId="{4C80943A-42DD-4773-B2A9-B229C87AC3F3}" type="sibTrans" cxnId="{737E33FD-8602-417E-81AE-134B9F89A812}">
      <dgm:prSet/>
      <dgm:spPr/>
      <dgm:t>
        <a:bodyPr/>
        <a:lstStyle/>
        <a:p>
          <a:endParaRPr lang="fr-FR"/>
        </a:p>
      </dgm:t>
    </dgm:pt>
    <dgm:pt modelId="{06DEC4FD-358A-4134-B5F7-1198F2359C37}">
      <dgm:prSet phldrT="[Texte]"/>
      <dgm:spPr/>
      <dgm:t>
        <a:bodyPr/>
        <a:lstStyle/>
        <a:p>
          <a:r>
            <a:rPr lang="fr-FR" dirty="0" smtClean="0"/>
            <a:t>Projets de bilatérales sur les activités spécifiques</a:t>
          </a:r>
          <a:endParaRPr lang="fr-FR" dirty="0"/>
        </a:p>
      </dgm:t>
    </dgm:pt>
    <dgm:pt modelId="{D2239D24-6275-4E39-AE90-0BDD288E5511}" type="parTrans" cxnId="{09474534-11DA-4813-B8F8-0906D0824C05}">
      <dgm:prSet/>
      <dgm:spPr/>
      <dgm:t>
        <a:bodyPr/>
        <a:lstStyle/>
        <a:p>
          <a:endParaRPr lang="fr-FR"/>
        </a:p>
      </dgm:t>
    </dgm:pt>
    <dgm:pt modelId="{F83BF939-89BE-4E8A-8E37-8B4560E23535}" type="sibTrans" cxnId="{09474534-11DA-4813-B8F8-0906D0824C05}">
      <dgm:prSet/>
      <dgm:spPr/>
      <dgm:t>
        <a:bodyPr/>
        <a:lstStyle/>
        <a:p>
          <a:endParaRPr lang="fr-FR"/>
        </a:p>
      </dgm:t>
    </dgm:pt>
    <dgm:pt modelId="{CAF8D9ED-F296-4592-BEE2-5C010E8A8A4D}" type="pres">
      <dgm:prSet presAssocID="{CD349FAB-EBCD-4841-90D2-AB8991111D2B}" presName="linear" presStyleCnt="0">
        <dgm:presLayoutVars>
          <dgm:dir/>
          <dgm:resizeHandles val="exact"/>
        </dgm:presLayoutVars>
      </dgm:prSet>
      <dgm:spPr/>
      <dgm:t>
        <a:bodyPr/>
        <a:lstStyle/>
        <a:p>
          <a:endParaRPr lang="fr-FR"/>
        </a:p>
      </dgm:t>
    </dgm:pt>
    <dgm:pt modelId="{0C4C36E8-EC5F-4D4D-9404-B72F65D05CDF}" type="pres">
      <dgm:prSet presAssocID="{7120178B-12DD-4A48-BFC9-0186B277466B}" presName="comp" presStyleCnt="0"/>
      <dgm:spPr/>
    </dgm:pt>
    <dgm:pt modelId="{6BCC5F12-6B55-41A2-ACD9-3C5B44436958}" type="pres">
      <dgm:prSet presAssocID="{7120178B-12DD-4A48-BFC9-0186B277466B}" presName="box" presStyleLbl="node1" presStyleIdx="0" presStyleCnt="2"/>
      <dgm:spPr/>
      <dgm:t>
        <a:bodyPr/>
        <a:lstStyle/>
        <a:p>
          <a:endParaRPr lang="fr-FR"/>
        </a:p>
      </dgm:t>
    </dgm:pt>
    <dgm:pt modelId="{9B78175F-6BDF-4710-875F-A144CC8D92C4}" type="pres">
      <dgm:prSet presAssocID="{7120178B-12DD-4A48-BFC9-0186B277466B}" presName="img" presStyleLbl="fgImgPlace1" presStyleIdx="0" presStyleCnt="2"/>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26000" r="-26000"/>
          </a:stretch>
        </a:blipFill>
      </dgm:spPr>
      <dgm:t>
        <a:bodyPr/>
        <a:lstStyle/>
        <a:p>
          <a:endParaRPr lang="fr-FR"/>
        </a:p>
      </dgm:t>
    </dgm:pt>
    <dgm:pt modelId="{21FBEBE1-639F-4EB3-A23B-D7736AA69492}" type="pres">
      <dgm:prSet presAssocID="{7120178B-12DD-4A48-BFC9-0186B277466B}" presName="text" presStyleLbl="node1" presStyleIdx="0" presStyleCnt="2">
        <dgm:presLayoutVars>
          <dgm:bulletEnabled val="1"/>
        </dgm:presLayoutVars>
      </dgm:prSet>
      <dgm:spPr/>
      <dgm:t>
        <a:bodyPr/>
        <a:lstStyle/>
        <a:p>
          <a:endParaRPr lang="fr-FR"/>
        </a:p>
      </dgm:t>
    </dgm:pt>
    <dgm:pt modelId="{38F109AF-414E-48D2-A204-92EB9EF1CDFB}" type="pres">
      <dgm:prSet presAssocID="{5365C775-0135-4975-A2D2-D144CF42D2DC}" presName="spacer" presStyleCnt="0"/>
      <dgm:spPr/>
    </dgm:pt>
    <dgm:pt modelId="{AB64C0D0-86AD-419B-99D6-E2E12FAFDCF8}" type="pres">
      <dgm:prSet presAssocID="{5F911DA0-645A-431F-B632-901F68E3E44C}" presName="comp" presStyleCnt="0"/>
      <dgm:spPr/>
    </dgm:pt>
    <dgm:pt modelId="{4B71F277-C47F-431C-93BD-3A8A67714375}" type="pres">
      <dgm:prSet presAssocID="{5F911DA0-645A-431F-B632-901F68E3E44C}" presName="box" presStyleLbl="node1" presStyleIdx="1" presStyleCnt="2" custLinFactNeighborX="2835"/>
      <dgm:spPr/>
      <dgm:t>
        <a:bodyPr/>
        <a:lstStyle/>
        <a:p>
          <a:endParaRPr lang="fr-FR"/>
        </a:p>
      </dgm:t>
    </dgm:pt>
    <dgm:pt modelId="{DD561CA9-3F8F-47ED-B208-E60941FA3D94}" type="pres">
      <dgm:prSet presAssocID="{5F911DA0-645A-431F-B632-901F68E3E44C}" presName="img" presStyleLbl="fgImgPlace1" presStyleIdx="1" presStyleCnt="2"/>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l="-39000" r="-39000"/>
          </a:stretch>
        </a:blipFill>
      </dgm:spPr>
      <dgm:t>
        <a:bodyPr/>
        <a:lstStyle/>
        <a:p>
          <a:endParaRPr lang="fr-FR"/>
        </a:p>
      </dgm:t>
    </dgm:pt>
    <dgm:pt modelId="{262F19A1-58D3-407A-AB54-D6EF92AE77D0}" type="pres">
      <dgm:prSet presAssocID="{5F911DA0-645A-431F-B632-901F68E3E44C}" presName="text" presStyleLbl="node1" presStyleIdx="1" presStyleCnt="2">
        <dgm:presLayoutVars>
          <dgm:bulletEnabled val="1"/>
        </dgm:presLayoutVars>
      </dgm:prSet>
      <dgm:spPr/>
      <dgm:t>
        <a:bodyPr/>
        <a:lstStyle/>
        <a:p>
          <a:endParaRPr lang="fr-FR"/>
        </a:p>
      </dgm:t>
    </dgm:pt>
  </dgm:ptLst>
  <dgm:cxnLst>
    <dgm:cxn modelId="{EF9A5A90-CAD2-4005-A123-BFE18E4B4BE4}" type="presOf" srcId="{CD349FAB-EBCD-4841-90D2-AB8991111D2B}" destId="{CAF8D9ED-F296-4592-BEE2-5C010E8A8A4D}" srcOrd="0" destOrd="0" presId="urn:microsoft.com/office/officeart/2005/8/layout/vList4"/>
    <dgm:cxn modelId="{A81AEE7F-BE50-440B-B278-FA6614455371}" type="presOf" srcId="{DBAAE610-D320-4239-818E-3E3E417B5AC0}" destId="{6BCC5F12-6B55-41A2-ACD9-3C5B44436958}" srcOrd="0" destOrd="3" presId="urn:microsoft.com/office/officeart/2005/8/layout/vList4"/>
    <dgm:cxn modelId="{961A58C9-48C6-40A6-8791-52B8CEDB0B43}" type="presOf" srcId="{89EC074C-0715-4418-9EDD-FA65A8846A31}" destId="{6BCC5F12-6B55-41A2-ACD9-3C5B44436958}" srcOrd="0" destOrd="1" presId="urn:microsoft.com/office/officeart/2005/8/layout/vList4"/>
    <dgm:cxn modelId="{89D0FFB2-5E4B-43F1-8697-6F1727131FB2}" type="presOf" srcId="{7120178B-12DD-4A48-BFC9-0186B277466B}" destId="{21FBEBE1-639F-4EB3-A23B-D7736AA69492}" srcOrd="1" destOrd="0" presId="urn:microsoft.com/office/officeart/2005/8/layout/vList4"/>
    <dgm:cxn modelId="{27A24AF9-1135-4D5B-A341-FC5BEE5F171B}" type="presOf" srcId="{5F911DA0-645A-431F-B632-901F68E3E44C}" destId="{262F19A1-58D3-407A-AB54-D6EF92AE77D0}" srcOrd="1" destOrd="0" presId="urn:microsoft.com/office/officeart/2005/8/layout/vList4"/>
    <dgm:cxn modelId="{ECC32950-1A42-4D0A-9673-D7835E16596C}" type="presOf" srcId="{75856280-8C5C-4026-B18F-6D5D99BA72B5}" destId="{262F19A1-58D3-407A-AB54-D6EF92AE77D0}" srcOrd="1" destOrd="1" presId="urn:microsoft.com/office/officeart/2005/8/layout/vList4"/>
    <dgm:cxn modelId="{C820F8D9-2CA5-4C2C-9382-1142E0AC5A1C}" type="presOf" srcId="{06DEC4FD-358A-4134-B5F7-1198F2359C37}" destId="{4B71F277-C47F-431C-93BD-3A8A67714375}" srcOrd="0" destOrd="2" presId="urn:microsoft.com/office/officeart/2005/8/layout/vList4"/>
    <dgm:cxn modelId="{D2A2DF22-FD64-407F-9F87-AC245DEAAA5D}" type="presOf" srcId="{7120178B-12DD-4A48-BFC9-0186B277466B}" destId="{6BCC5F12-6B55-41A2-ACD9-3C5B44436958}" srcOrd="0" destOrd="0" presId="urn:microsoft.com/office/officeart/2005/8/layout/vList4"/>
    <dgm:cxn modelId="{139CA385-FC7F-40F5-BF57-E8B7D00C516D}" srcId="{CD349FAB-EBCD-4841-90D2-AB8991111D2B}" destId="{5F911DA0-645A-431F-B632-901F68E3E44C}" srcOrd="1" destOrd="0" parTransId="{45708A1A-61CF-405B-A80F-15652D03907C}" sibTransId="{48FB1A6E-E9F7-4ADB-8DDB-7C241C637559}"/>
    <dgm:cxn modelId="{0E13400E-291A-4CEB-88E3-63877FF7D4BC}" type="presOf" srcId="{DBAAE610-D320-4239-818E-3E3E417B5AC0}" destId="{21FBEBE1-639F-4EB3-A23B-D7736AA69492}" srcOrd="1" destOrd="3" presId="urn:microsoft.com/office/officeart/2005/8/layout/vList4"/>
    <dgm:cxn modelId="{EE297BF6-396A-44B4-894E-05DF58E362CC}" type="presOf" srcId="{89EC074C-0715-4418-9EDD-FA65A8846A31}" destId="{21FBEBE1-639F-4EB3-A23B-D7736AA69492}" srcOrd="1" destOrd="1" presId="urn:microsoft.com/office/officeart/2005/8/layout/vList4"/>
    <dgm:cxn modelId="{2DE9A988-B61A-4BCB-8485-86595DF2F0CA}" type="presOf" srcId="{3400BBB8-B422-4428-AFC6-C5DCA841915F}" destId="{6BCC5F12-6B55-41A2-ACD9-3C5B44436958}" srcOrd="0" destOrd="2" presId="urn:microsoft.com/office/officeart/2005/8/layout/vList4"/>
    <dgm:cxn modelId="{1A5AE3F2-16C6-41B3-BE6F-46F05EEDE860}" srcId="{5F911DA0-645A-431F-B632-901F68E3E44C}" destId="{75856280-8C5C-4026-B18F-6D5D99BA72B5}" srcOrd="0" destOrd="0" parTransId="{7B3AC5BB-7BB0-4591-911A-256C19FAC92D}" sibTransId="{A33DB65A-8A0E-41A8-83F7-9212ACBA3945}"/>
    <dgm:cxn modelId="{20D5187D-EA9F-4A06-B4C6-60B1C55655B6}" type="presOf" srcId="{5F911DA0-645A-431F-B632-901F68E3E44C}" destId="{4B71F277-C47F-431C-93BD-3A8A67714375}" srcOrd="0" destOrd="0" presId="urn:microsoft.com/office/officeart/2005/8/layout/vList4"/>
    <dgm:cxn modelId="{025BCF0C-4A99-420A-89A4-5275120F7CBE}" type="presOf" srcId="{3400BBB8-B422-4428-AFC6-C5DCA841915F}" destId="{21FBEBE1-639F-4EB3-A23B-D7736AA69492}" srcOrd="1" destOrd="2" presId="urn:microsoft.com/office/officeart/2005/8/layout/vList4"/>
    <dgm:cxn modelId="{95799A67-9090-47DC-A8AB-097D12713579}" srcId="{7120178B-12DD-4A48-BFC9-0186B277466B}" destId="{89EC074C-0715-4418-9EDD-FA65A8846A31}" srcOrd="0" destOrd="0" parTransId="{DB61C169-85B3-4CE1-941E-BD5676C28E9C}" sibTransId="{EE0E7C3D-AD0D-4318-85A7-D1251D93B606}"/>
    <dgm:cxn modelId="{174D7362-477B-42C7-9CD5-B2AA38509633}" type="presOf" srcId="{06DEC4FD-358A-4134-B5F7-1198F2359C37}" destId="{262F19A1-58D3-407A-AB54-D6EF92AE77D0}" srcOrd="1" destOrd="2" presId="urn:microsoft.com/office/officeart/2005/8/layout/vList4"/>
    <dgm:cxn modelId="{E1A5EB8D-44DF-4942-BF1D-7FF57FAE2FCD}" srcId="{CD349FAB-EBCD-4841-90D2-AB8991111D2B}" destId="{7120178B-12DD-4A48-BFC9-0186B277466B}" srcOrd="0" destOrd="0" parTransId="{13A411AE-165E-4829-8631-6DA1CE26E422}" sibTransId="{5365C775-0135-4975-A2D2-D144CF42D2DC}"/>
    <dgm:cxn modelId="{737E33FD-8602-417E-81AE-134B9F89A812}" srcId="{7120178B-12DD-4A48-BFC9-0186B277466B}" destId="{DBAAE610-D320-4239-818E-3E3E417B5AC0}" srcOrd="2" destOrd="0" parTransId="{777D72AF-20AB-48E5-9864-DC53A18B92CC}" sibTransId="{4C80943A-42DD-4773-B2A9-B229C87AC3F3}"/>
    <dgm:cxn modelId="{39101886-E65A-4375-BF77-5957BBA673AB}" type="presOf" srcId="{75856280-8C5C-4026-B18F-6D5D99BA72B5}" destId="{4B71F277-C47F-431C-93BD-3A8A67714375}" srcOrd="0" destOrd="1" presId="urn:microsoft.com/office/officeart/2005/8/layout/vList4"/>
    <dgm:cxn modelId="{9D235E0A-22FD-46B9-A608-E1A29713D815}" srcId="{7120178B-12DD-4A48-BFC9-0186B277466B}" destId="{3400BBB8-B422-4428-AFC6-C5DCA841915F}" srcOrd="1" destOrd="0" parTransId="{9BF9BBCB-BD88-4469-B161-7167A03F8268}" sibTransId="{5972FEB2-FBA5-4799-A10F-7E0612AC8E63}"/>
    <dgm:cxn modelId="{09474534-11DA-4813-B8F8-0906D0824C05}" srcId="{5F911DA0-645A-431F-B632-901F68E3E44C}" destId="{06DEC4FD-358A-4134-B5F7-1198F2359C37}" srcOrd="1" destOrd="0" parTransId="{D2239D24-6275-4E39-AE90-0BDD288E5511}" sibTransId="{F83BF939-89BE-4E8A-8E37-8B4560E23535}"/>
    <dgm:cxn modelId="{095FA5DC-2E9A-4F09-BD6D-977E0ABEAD83}" type="presParOf" srcId="{CAF8D9ED-F296-4592-BEE2-5C010E8A8A4D}" destId="{0C4C36E8-EC5F-4D4D-9404-B72F65D05CDF}" srcOrd="0" destOrd="0" presId="urn:microsoft.com/office/officeart/2005/8/layout/vList4"/>
    <dgm:cxn modelId="{A2A8D6DE-2B9A-4A1A-A508-33F64657DC94}" type="presParOf" srcId="{0C4C36E8-EC5F-4D4D-9404-B72F65D05CDF}" destId="{6BCC5F12-6B55-41A2-ACD9-3C5B44436958}" srcOrd="0" destOrd="0" presId="urn:microsoft.com/office/officeart/2005/8/layout/vList4"/>
    <dgm:cxn modelId="{8064436F-0E34-4A7F-AD00-B8C91E5A9A50}" type="presParOf" srcId="{0C4C36E8-EC5F-4D4D-9404-B72F65D05CDF}" destId="{9B78175F-6BDF-4710-875F-A144CC8D92C4}" srcOrd="1" destOrd="0" presId="urn:microsoft.com/office/officeart/2005/8/layout/vList4"/>
    <dgm:cxn modelId="{1049B891-AF46-47E1-8C2F-E453A2C29C47}" type="presParOf" srcId="{0C4C36E8-EC5F-4D4D-9404-B72F65D05CDF}" destId="{21FBEBE1-639F-4EB3-A23B-D7736AA69492}" srcOrd="2" destOrd="0" presId="urn:microsoft.com/office/officeart/2005/8/layout/vList4"/>
    <dgm:cxn modelId="{A0E69441-6E87-4636-AA5B-737D5EDDD2FB}" type="presParOf" srcId="{CAF8D9ED-F296-4592-BEE2-5C010E8A8A4D}" destId="{38F109AF-414E-48D2-A204-92EB9EF1CDFB}" srcOrd="1" destOrd="0" presId="urn:microsoft.com/office/officeart/2005/8/layout/vList4"/>
    <dgm:cxn modelId="{4345EA44-F31F-4D1A-9183-8B1CA1FD97B1}" type="presParOf" srcId="{CAF8D9ED-F296-4592-BEE2-5C010E8A8A4D}" destId="{AB64C0D0-86AD-419B-99D6-E2E12FAFDCF8}" srcOrd="2" destOrd="0" presId="urn:microsoft.com/office/officeart/2005/8/layout/vList4"/>
    <dgm:cxn modelId="{3E8B64DE-6CBD-4B6D-ADF0-2665265D3883}" type="presParOf" srcId="{AB64C0D0-86AD-419B-99D6-E2E12FAFDCF8}" destId="{4B71F277-C47F-431C-93BD-3A8A67714375}" srcOrd="0" destOrd="0" presId="urn:microsoft.com/office/officeart/2005/8/layout/vList4"/>
    <dgm:cxn modelId="{700E5B18-93A0-4724-B186-62FCC9D9229F}" type="presParOf" srcId="{AB64C0D0-86AD-419B-99D6-E2E12FAFDCF8}" destId="{DD561CA9-3F8F-47ED-B208-E60941FA3D94}" srcOrd="1" destOrd="0" presId="urn:microsoft.com/office/officeart/2005/8/layout/vList4"/>
    <dgm:cxn modelId="{C9E4C1E3-043B-49A2-935B-D4EAF5267D11}" type="presParOf" srcId="{AB64C0D0-86AD-419B-99D6-E2E12FAFDCF8}" destId="{262F19A1-58D3-407A-AB54-D6EF92AE77D0}"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73AE861-3AF7-415F-B54B-A8EA49687FFA}" type="doc">
      <dgm:prSet loTypeId="urn:microsoft.com/office/officeart/2005/8/layout/vList2" loCatId="list" qsTypeId="urn:microsoft.com/office/officeart/2005/8/quickstyle/simple1" qsCatId="simple" csTypeId="urn:microsoft.com/office/officeart/2005/8/colors/accent5_4" csCatId="accent5" phldr="1"/>
      <dgm:spPr/>
      <dgm:t>
        <a:bodyPr/>
        <a:lstStyle/>
        <a:p>
          <a:endParaRPr lang="fr-FR"/>
        </a:p>
      </dgm:t>
    </dgm:pt>
    <dgm:pt modelId="{72D1B820-781A-41A9-9993-997B4B9F6F3C}">
      <dgm:prSet custT="1"/>
      <dgm:spPr/>
      <dgm:t>
        <a:bodyPr/>
        <a:lstStyle/>
        <a:p>
          <a:pPr rtl="0"/>
          <a:r>
            <a:rPr lang="fr-FR" sz="1400" u="none" dirty="0" smtClean="0"/>
            <a:t>Indentification et transmission à la DGOS par l’ARS des </a:t>
          </a:r>
          <a:r>
            <a:rPr lang="fr-FR" sz="1400" b="1" u="sng" dirty="0" smtClean="0"/>
            <a:t>activités spécifiques nationales</a:t>
          </a:r>
          <a:endParaRPr lang="fr-FR" sz="1400" dirty="0"/>
        </a:p>
      </dgm:t>
    </dgm:pt>
    <dgm:pt modelId="{AD569A2B-AA04-49A7-A2C9-9142B4E591C7}" type="parTrans" cxnId="{0753A2F3-1B4D-4F57-9D0D-532417909AAD}">
      <dgm:prSet/>
      <dgm:spPr/>
      <dgm:t>
        <a:bodyPr/>
        <a:lstStyle/>
        <a:p>
          <a:endParaRPr lang="fr-FR"/>
        </a:p>
      </dgm:t>
    </dgm:pt>
    <dgm:pt modelId="{336B2E2A-DEAF-48AE-A9E2-4B221A10F6A9}" type="sibTrans" cxnId="{0753A2F3-1B4D-4F57-9D0D-532417909AAD}">
      <dgm:prSet/>
      <dgm:spPr/>
      <dgm:t>
        <a:bodyPr/>
        <a:lstStyle/>
        <a:p>
          <a:endParaRPr lang="fr-FR"/>
        </a:p>
      </dgm:t>
    </dgm:pt>
    <dgm:pt modelId="{1BB12A45-0972-401C-AE5A-F09EBF5866DD}">
      <dgm:prSet custT="1"/>
      <dgm:spPr/>
      <dgm:t>
        <a:bodyPr/>
        <a:lstStyle/>
        <a:p>
          <a:pPr rtl="0"/>
          <a:r>
            <a:rPr lang="fr-FR" sz="1200" dirty="0" smtClean="0"/>
            <a:t>Le maillage territorial est relativement homogène entre régions.</a:t>
          </a:r>
          <a:endParaRPr lang="fr-FR" sz="1200" dirty="0"/>
        </a:p>
      </dgm:t>
    </dgm:pt>
    <dgm:pt modelId="{BF238F76-88D6-41BC-8771-60CDA3E51932}" type="parTrans" cxnId="{2BB0181F-D72A-436B-B852-D9EF76C1E0CD}">
      <dgm:prSet/>
      <dgm:spPr/>
      <dgm:t>
        <a:bodyPr/>
        <a:lstStyle/>
        <a:p>
          <a:endParaRPr lang="fr-FR"/>
        </a:p>
      </dgm:t>
    </dgm:pt>
    <dgm:pt modelId="{9E29C9EE-255E-4B38-A87F-2868BFF7A56E}" type="sibTrans" cxnId="{2BB0181F-D72A-436B-B852-D9EF76C1E0CD}">
      <dgm:prSet/>
      <dgm:spPr/>
      <dgm:t>
        <a:bodyPr/>
        <a:lstStyle/>
        <a:p>
          <a:endParaRPr lang="fr-FR"/>
        </a:p>
      </dgm:t>
    </dgm:pt>
    <dgm:pt modelId="{8F52EB10-F3DD-491C-A94E-D4CD6582C0A2}">
      <dgm:prSet custT="1"/>
      <dgm:spPr/>
      <dgm:t>
        <a:bodyPr/>
        <a:lstStyle/>
        <a:p>
          <a:pPr rtl="0"/>
          <a:r>
            <a:rPr lang="fr-FR" sz="1200" dirty="0" smtClean="0"/>
            <a:t>Liste définie par arrêté ministériel ;</a:t>
          </a:r>
          <a:endParaRPr lang="fr-FR" sz="1200" dirty="0"/>
        </a:p>
      </dgm:t>
    </dgm:pt>
    <dgm:pt modelId="{57066CC7-8588-492D-811C-0A1486AB2879}" type="parTrans" cxnId="{2F983D0C-9562-478F-84F7-442B0AF3CC9C}">
      <dgm:prSet/>
      <dgm:spPr/>
      <dgm:t>
        <a:bodyPr/>
        <a:lstStyle/>
        <a:p>
          <a:endParaRPr lang="fr-FR"/>
        </a:p>
      </dgm:t>
    </dgm:pt>
    <dgm:pt modelId="{82A66EA7-866E-43F3-BE47-F7A1805DADDB}" type="sibTrans" cxnId="{2F983D0C-9562-478F-84F7-442B0AF3CC9C}">
      <dgm:prSet/>
      <dgm:spPr/>
      <dgm:t>
        <a:bodyPr/>
        <a:lstStyle/>
        <a:p>
          <a:endParaRPr lang="fr-FR"/>
        </a:p>
      </dgm:t>
    </dgm:pt>
    <dgm:pt modelId="{2F7DC2A7-F613-49AB-A8BB-BD926AE25351}">
      <dgm:prSet custT="1"/>
      <dgm:spPr/>
      <dgm:t>
        <a:bodyPr/>
        <a:lstStyle/>
        <a:p>
          <a:pPr rtl="0"/>
          <a:r>
            <a:rPr lang="fr-FR" sz="1200" dirty="0" smtClean="0"/>
            <a:t>La structuration de l’offre au niveau régional ou infra régional ;</a:t>
          </a:r>
          <a:endParaRPr lang="fr-FR" sz="1200" dirty="0"/>
        </a:p>
      </dgm:t>
    </dgm:pt>
    <dgm:pt modelId="{3F47F497-9AC2-4D18-89E7-E9CF23E1ADB8}" type="parTrans" cxnId="{2B412D0F-C8B5-4901-8B02-2F34C1C07781}">
      <dgm:prSet/>
      <dgm:spPr/>
      <dgm:t>
        <a:bodyPr/>
        <a:lstStyle/>
        <a:p>
          <a:endParaRPr lang="fr-FR"/>
        </a:p>
      </dgm:t>
    </dgm:pt>
    <dgm:pt modelId="{F046EC83-CB81-4E4F-A649-DAAE27E0577D}" type="sibTrans" cxnId="{2B412D0F-C8B5-4901-8B02-2F34C1C07781}">
      <dgm:prSet/>
      <dgm:spPr/>
      <dgm:t>
        <a:bodyPr/>
        <a:lstStyle/>
        <a:p>
          <a:endParaRPr lang="fr-FR"/>
        </a:p>
      </dgm:t>
    </dgm:pt>
    <dgm:pt modelId="{E77CDAAC-978E-4A76-AB4B-0396F920CF00}" type="pres">
      <dgm:prSet presAssocID="{F73AE861-3AF7-415F-B54B-A8EA49687FFA}" presName="linear" presStyleCnt="0">
        <dgm:presLayoutVars>
          <dgm:animLvl val="lvl"/>
          <dgm:resizeHandles val="exact"/>
        </dgm:presLayoutVars>
      </dgm:prSet>
      <dgm:spPr/>
      <dgm:t>
        <a:bodyPr/>
        <a:lstStyle/>
        <a:p>
          <a:endParaRPr lang="fr-FR"/>
        </a:p>
      </dgm:t>
    </dgm:pt>
    <dgm:pt modelId="{4BEF0DD3-EAAB-451A-BB9B-94999CE403D1}" type="pres">
      <dgm:prSet presAssocID="{72D1B820-781A-41A9-9993-997B4B9F6F3C}" presName="parentText" presStyleLbl="node1" presStyleIdx="0" presStyleCnt="1" custScaleY="76693" custLinFactNeighborY="-19225">
        <dgm:presLayoutVars>
          <dgm:chMax val="0"/>
          <dgm:bulletEnabled val="1"/>
        </dgm:presLayoutVars>
      </dgm:prSet>
      <dgm:spPr/>
      <dgm:t>
        <a:bodyPr/>
        <a:lstStyle/>
        <a:p>
          <a:endParaRPr lang="fr-FR"/>
        </a:p>
      </dgm:t>
    </dgm:pt>
    <dgm:pt modelId="{D5783417-7E1A-44F8-A0DF-42737438150E}" type="pres">
      <dgm:prSet presAssocID="{72D1B820-781A-41A9-9993-997B4B9F6F3C}" presName="childText" presStyleLbl="revTx" presStyleIdx="0" presStyleCnt="1" custScaleY="132565">
        <dgm:presLayoutVars>
          <dgm:bulletEnabled val="1"/>
        </dgm:presLayoutVars>
      </dgm:prSet>
      <dgm:spPr/>
      <dgm:t>
        <a:bodyPr/>
        <a:lstStyle/>
        <a:p>
          <a:endParaRPr lang="fr-FR"/>
        </a:p>
      </dgm:t>
    </dgm:pt>
  </dgm:ptLst>
  <dgm:cxnLst>
    <dgm:cxn modelId="{0753A2F3-1B4D-4F57-9D0D-532417909AAD}" srcId="{F73AE861-3AF7-415F-B54B-A8EA49687FFA}" destId="{72D1B820-781A-41A9-9993-997B4B9F6F3C}" srcOrd="0" destOrd="0" parTransId="{AD569A2B-AA04-49A7-A2C9-9142B4E591C7}" sibTransId="{336B2E2A-DEAF-48AE-A9E2-4B221A10F6A9}"/>
    <dgm:cxn modelId="{886BB3A7-C815-4D22-908C-AABDBF1CB8B4}" type="presOf" srcId="{F73AE861-3AF7-415F-B54B-A8EA49687FFA}" destId="{E77CDAAC-978E-4A76-AB4B-0396F920CF00}" srcOrd="0" destOrd="0" presId="urn:microsoft.com/office/officeart/2005/8/layout/vList2"/>
    <dgm:cxn modelId="{29F7FE66-9018-4CF4-BED2-BCE061443BB0}" type="presOf" srcId="{8F52EB10-F3DD-491C-A94E-D4CD6582C0A2}" destId="{D5783417-7E1A-44F8-A0DF-42737438150E}" srcOrd="0" destOrd="0" presId="urn:microsoft.com/office/officeart/2005/8/layout/vList2"/>
    <dgm:cxn modelId="{D505CE28-4705-4DC3-9F60-57A1A6007D23}" type="presOf" srcId="{72D1B820-781A-41A9-9993-997B4B9F6F3C}" destId="{4BEF0DD3-EAAB-451A-BB9B-94999CE403D1}" srcOrd="0" destOrd="0" presId="urn:microsoft.com/office/officeart/2005/8/layout/vList2"/>
    <dgm:cxn modelId="{4A82AE6A-6514-409F-BFF3-5430F3EF50E0}" type="presOf" srcId="{2F7DC2A7-F613-49AB-A8BB-BD926AE25351}" destId="{D5783417-7E1A-44F8-A0DF-42737438150E}" srcOrd="0" destOrd="1" presId="urn:microsoft.com/office/officeart/2005/8/layout/vList2"/>
    <dgm:cxn modelId="{2BB0181F-D72A-436B-B852-D9EF76C1E0CD}" srcId="{72D1B820-781A-41A9-9993-997B4B9F6F3C}" destId="{1BB12A45-0972-401C-AE5A-F09EBF5866DD}" srcOrd="2" destOrd="0" parTransId="{BF238F76-88D6-41BC-8771-60CDA3E51932}" sibTransId="{9E29C9EE-255E-4B38-A87F-2868BFF7A56E}"/>
    <dgm:cxn modelId="{2B412D0F-C8B5-4901-8B02-2F34C1C07781}" srcId="{72D1B820-781A-41A9-9993-997B4B9F6F3C}" destId="{2F7DC2A7-F613-49AB-A8BB-BD926AE25351}" srcOrd="1" destOrd="0" parTransId="{3F47F497-9AC2-4D18-89E7-E9CF23E1ADB8}" sibTransId="{F046EC83-CB81-4E4F-A649-DAAE27E0577D}"/>
    <dgm:cxn modelId="{37378FC0-1ADF-4056-86A1-9B38BE52BFD0}" type="presOf" srcId="{1BB12A45-0972-401C-AE5A-F09EBF5866DD}" destId="{D5783417-7E1A-44F8-A0DF-42737438150E}" srcOrd="0" destOrd="2" presId="urn:microsoft.com/office/officeart/2005/8/layout/vList2"/>
    <dgm:cxn modelId="{2F983D0C-9562-478F-84F7-442B0AF3CC9C}" srcId="{72D1B820-781A-41A9-9993-997B4B9F6F3C}" destId="{8F52EB10-F3DD-491C-A94E-D4CD6582C0A2}" srcOrd="0" destOrd="0" parTransId="{57066CC7-8588-492D-811C-0A1486AB2879}" sibTransId="{82A66EA7-866E-43F3-BE47-F7A1805DADDB}"/>
    <dgm:cxn modelId="{E14BA956-199F-49D7-A980-4B806DA90EC5}" type="presParOf" srcId="{E77CDAAC-978E-4A76-AB4B-0396F920CF00}" destId="{4BEF0DD3-EAAB-451A-BB9B-94999CE403D1}" srcOrd="0" destOrd="0" presId="urn:microsoft.com/office/officeart/2005/8/layout/vList2"/>
    <dgm:cxn modelId="{388CEC33-4FF9-4987-B73E-CD49B8743F70}" type="presParOf" srcId="{E77CDAAC-978E-4A76-AB4B-0396F920CF00}" destId="{D5783417-7E1A-44F8-A0DF-42737438150E}" srcOrd="1" destOrd="0" presId="urn:microsoft.com/office/officeart/2005/8/layout/vList2"/>
  </dgm:cxnLst>
  <dgm:bg/>
  <dgm:whole/>
  <dgm:extLst>
    <a:ext uri="http://schemas.microsoft.com/office/drawing/2008/diagram">
      <dsp:dataModelExt xmlns:dsp="http://schemas.microsoft.com/office/drawing/2008/diagram" relId="rId3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8640FA9-6AB6-4B1C-8D5C-3C66D2AC3F32}" type="doc">
      <dgm:prSet loTypeId="urn:microsoft.com/office/officeart/2005/8/layout/vList2" loCatId="list" qsTypeId="urn:microsoft.com/office/officeart/2005/8/quickstyle/simple1" qsCatId="simple" csTypeId="urn:microsoft.com/office/officeart/2005/8/colors/accent5_4" csCatId="accent5" phldr="1"/>
      <dgm:spPr/>
      <dgm:t>
        <a:bodyPr/>
        <a:lstStyle/>
        <a:p>
          <a:endParaRPr lang="fr-FR"/>
        </a:p>
      </dgm:t>
    </dgm:pt>
    <dgm:pt modelId="{F0114D20-F015-4080-B1A9-F53A587EFA4F}">
      <dgm:prSet custT="1"/>
      <dgm:spPr/>
      <dgm:t>
        <a:bodyPr/>
        <a:lstStyle/>
        <a:p>
          <a:pPr rtl="0"/>
          <a:r>
            <a:rPr lang="fr-FR" sz="1600" dirty="0" smtClean="0"/>
            <a:t>• Unités d’hospitalisation mères-bébés</a:t>
          </a:r>
          <a:endParaRPr lang="fr-FR" sz="1600" b="1" dirty="0" smtClean="0"/>
        </a:p>
        <a:p>
          <a:r>
            <a:rPr lang="fr-FR" sz="1600" dirty="0" smtClean="0"/>
            <a:t>• Centres de ressources de réhabilitation psychosociale </a:t>
          </a:r>
        </a:p>
        <a:p>
          <a:r>
            <a:rPr lang="fr-FR" sz="1600" dirty="0" smtClean="0"/>
            <a:t>• Centres régionaux du </a:t>
          </a:r>
          <a:r>
            <a:rPr lang="fr-FR" sz="1600" dirty="0" err="1" smtClean="0"/>
            <a:t>psychotraumatisme</a:t>
          </a:r>
          <a:endParaRPr lang="fr-FR" sz="1600" b="1" dirty="0" smtClean="0"/>
        </a:p>
        <a:p>
          <a:r>
            <a:rPr lang="fr-FR" sz="1600" dirty="0" smtClean="0"/>
            <a:t>• Centres référents des troubles du comportement alimentaire (TCA) </a:t>
          </a:r>
        </a:p>
        <a:p>
          <a:r>
            <a:rPr lang="fr-FR" sz="1600" dirty="0" smtClean="0"/>
            <a:t>• Centres de ressource autisme </a:t>
          </a:r>
        </a:p>
        <a:p>
          <a:r>
            <a:rPr lang="fr-FR" sz="1600" dirty="0" smtClean="0"/>
            <a:t>• Equipes mobiles psychiatrie précarité</a:t>
          </a:r>
          <a:endParaRPr lang="fr-FR" sz="1600" b="1" dirty="0" smtClean="0"/>
        </a:p>
        <a:p>
          <a:r>
            <a:rPr lang="fr-FR" sz="1600" dirty="0" smtClean="0"/>
            <a:t>• Equipes mobiles psychiatrie personnes âgées </a:t>
          </a:r>
        </a:p>
        <a:p>
          <a:r>
            <a:rPr lang="fr-FR" sz="1600" dirty="0" smtClean="0"/>
            <a:t>• Permanence d’accès aux soins de santé en psychiatrie (PASS psy) </a:t>
          </a:r>
        </a:p>
        <a:p>
          <a:r>
            <a:rPr lang="fr-FR" sz="1600" dirty="0" smtClean="0"/>
            <a:t>• Centres ressources pour intervenants auprès des auteurs de violence sexuelle (CRIAVS) </a:t>
          </a:r>
        </a:p>
        <a:p>
          <a:r>
            <a:rPr lang="fr-FR" sz="1600" dirty="0" smtClean="0"/>
            <a:t>• Prévention du suicide : Dispositif </a:t>
          </a:r>
          <a:r>
            <a:rPr lang="fr-FR" sz="1600" dirty="0" err="1" smtClean="0"/>
            <a:t>VigilanS</a:t>
          </a:r>
          <a:endParaRPr lang="fr-FR" sz="1600" dirty="0"/>
        </a:p>
      </dgm:t>
    </dgm:pt>
    <dgm:pt modelId="{62162372-474C-48F9-8F5C-052252D6832B}" type="parTrans" cxnId="{62559358-7F97-432F-AC07-48F2F839FE5A}">
      <dgm:prSet/>
      <dgm:spPr/>
      <dgm:t>
        <a:bodyPr/>
        <a:lstStyle/>
        <a:p>
          <a:endParaRPr lang="fr-FR" sz="1600"/>
        </a:p>
      </dgm:t>
    </dgm:pt>
    <dgm:pt modelId="{1B22FCE2-C017-46A5-8993-132044E8FF11}" type="sibTrans" cxnId="{62559358-7F97-432F-AC07-48F2F839FE5A}">
      <dgm:prSet/>
      <dgm:spPr/>
      <dgm:t>
        <a:bodyPr/>
        <a:lstStyle/>
        <a:p>
          <a:endParaRPr lang="fr-FR" sz="1600"/>
        </a:p>
      </dgm:t>
    </dgm:pt>
    <dgm:pt modelId="{E2E674E9-64BB-49BA-9B1F-8335824EDC65}">
      <dgm:prSet custT="1"/>
      <dgm:spPr/>
      <dgm:t>
        <a:bodyPr/>
        <a:lstStyle/>
        <a:p>
          <a:pPr rtl="0"/>
          <a:endParaRPr lang="fr-FR" sz="1600" dirty="0"/>
        </a:p>
      </dgm:t>
    </dgm:pt>
    <dgm:pt modelId="{464158C6-6B37-4ADC-A7A6-4E2DADA4066F}" type="parTrans" cxnId="{2BB44D3B-3DC6-4A13-9CAD-ABE9F0A2C454}">
      <dgm:prSet/>
      <dgm:spPr/>
      <dgm:t>
        <a:bodyPr/>
        <a:lstStyle/>
        <a:p>
          <a:endParaRPr lang="fr-FR" sz="1600"/>
        </a:p>
      </dgm:t>
    </dgm:pt>
    <dgm:pt modelId="{A37B081E-7D61-4092-8E56-979FB8E646DA}" type="sibTrans" cxnId="{2BB44D3B-3DC6-4A13-9CAD-ABE9F0A2C454}">
      <dgm:prSet/>
      <dgm:spPr/>
      <dgm:t>
        <a:bodyPr/>
        <a:lstStyle/>
        <a:p>
          <a:endParaRPr lang="fr-FR" sz="1600"/>
        </a:p>
      </dgm:t>
    </dgm:pt>
    <dgm:pt modelId="{C4C54B38-CCAC-4C76-BECC-73007FD3E5EA}" type="pres">
      <dgm:prSet presAssocID="{C8640FA9-6AB6-4B1C-8D5C-3C66D2AC3F32}" presName="linear" presStyleCnt="0">
        <dgm:presLayoutVars>
          <dgm:animLvl val="lvl"/>
          <dgm:resizeHandles val="exact"/>
        </dgm:presLayoutVars>
      </dgm:prSet>
      <dgm:spPr/>
      <dgm:t>
        <a:bodyPr/>
        <a:lstStyle/>
        <a:p>
          <a:endParaRPr lang="fr-FR"/>
        </a:p>
      </dgm:t>
    </dgm:pt>
    <dgm:pt modelId="{FE91A8E5-0307-43A1-BB88-409197259A72}" type="pres">
      <dgm:prSet presAssocID="{F0114D20-F015-4080-B1A9-F53A587EFA4F}" presName="parentText" presStyleLbl="node1" presStyleIdx="0" presStyleCnt="1" custLinFactNeighborX="-374" custLinFactNeighborY="22821">
        <dgm:presLayoutVars>
          <dgm:chMax val="0"/>
          <dgm:bulletEnabled val="1"/>
        </dgm:presLayoutVars>
      </dgm:prSet>
      <dgm:spPr/>
      <dgm:t>
        <a:bodyPr/>
        <a:lstStyle/>
        <a:p>
          <a:endParaRPr lang="fr-FR"/>
        </a:p>
      </dgm:t>
    </dgm:pt>
    <dgm:pt modelId="{2476EBDE-B5DD-496C-A8F2-440C1E705C13}" type="pres">
      <dgm:prSet presAssocID="{F0114D20-F015-4080-B1A9-F53A587EFA4F}" presName="childText" presStyleLbl="revTx" presStyleIdx="0" presStyleCnt="1">
        <dgm:presLayoutVars>
          <dgm:bulletEnabled val="1"/>
        </dgm:presLayoutVars>
      </dgm:prSet>
      <dgm:spPr/>
      <dgm:t>
        <a:bodyPr/>
        <a:lstStyle/>
        <a:p>
          <a:endParaRPr lang="fr-FR"/>
        </a:p>
      </dgm:t>
    </dgm:pt>
  </dgm:ptLst>
  <dgm:cxnLst>
    <dgm:cxn modelId="{2BB44D3B-3DC6-4A13-9CAD-ABE9F0A2C454}" srcId="{F0114D20-F015-4080-B1A9-F53A587EFA4F}" destId="{E2E674E9-64BB-49BA-9B1F-8335824EDC65}" srcOrd="0" destOrd="0" parTransId="{464158C6-6B37-4ADC-A7A6-4E2DADA4066F}" sibTransId="{A37B081E-7D61-4092-8E56-979FB8E646DA}"/>
    <dgm:cxn modelId="{1C9BFEB4-1371-415D-A8AE-8C733A2ACC81}" type="presOf" srcId="{C8640FA9-6AB6-4B1C-8D5C-3C66D2AC3F32}" destId="{C4C54B38-CCAC-4C76-BECC-73007FD3E5EA}" srcOrd="0" destOrd="0" presId="urn:microsoft.com/office/officeart/2005/8/layout/vList2"/>
    <dgm:cxn modelId="{04BF1FC0-7D07-41A2-BF23-79D40FE6207D}" type="presOf" srcId="{E2E674E9-64BB-49BA-9B1F-8335824EDC65}" destId="{2476EBDE-B5DD-496C-A8F2-440C1E705C13}" srcOrd="0" destOrd="0" presId="urn:microsoft.com/office/officeart/2005/8/layout/vList2"/>
    <dgm:cxn modelId="{C9EFC603-BE11-4757-9B00-EAE72032C97B}" type="presOf" srcId="{F0114D20-F015-4080-B1A9-F53A587EFA4F}" destId="{FE91A8E5-0307-43A1-BB88-409197259A72}" srcOrd="0" destOrd="0" presId="urn:microsoft.com/office/officeart/2005/8/layout/vList2"/>
    <dgm:cxn modelId="{62559358-7F97-432F-AC07-48F2F839FE5A}" srcId="{C8640FA9-6AB6-4B1C-8D5C-3C66D2AC3F32}" destId="{F0114D20-F015-4080-B1A9-F53A587EFA4F}" srcOrd="0" destOrd="0" parTransId="{62162372-474C-48F9-8F5C-052252D6832B}" sibTransId="{1B22FCE2-C017-46A5-8993-132044E8FF11}"/>
    <dgm:cxn modelId="{58CCBBA2-49F5-48AF-9A39-DB5D6F131B09}" type="presParOf" srcId="{C4C54B38-CCAC-4C76-BECC-73007FD3E5EA}" destId="{FE91A8E5-0307-43A1-BB88-409197259A72}" srcOrd="0" destOrd="0" presId="urn:microsoft.com/office/officeart/2005/8/layout/vList2"/>
    <dgm:cxn modelId="{721368FB-02A4-4F68-85D5-741362ECEE59}" type="presParOf" srcId="{C4C54B38-CCAC-4C76-BECC-73007FD3E5EA}" destId="{2476EBDE-B5DD-496C-A8F2-440C1E705C1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DD49726-937E-439F-A776-5E0A11029BDE}" type="doc">
      <dgm:prSet loTypeId="urn:microsoft.com/office/officeart/2005/8/layout/equation1" loCatId="relationship" qsTypeId="urn:microsoft.com/office/officeart/2005/8/quickstyle/simple1" qsCatId="simple" csTypeId="urn:microsoft.com/office/officeart/2005/8/colors/accent0_3" csCatId="mainScheme" phldr="1"/>
      <dgm:spPr/>
      <dgm:t>
        <a:bodyPr/>
        <a:lstStyle/>
        <a:p>
          <a:endParaRPr lang="fr-FR"/>
        </a:p>
      </dgm:t>
    </dgm:pt>
    <dgm:pt modelId="{19691B47-E77C-4084-B286-ECB2470F2626}">
      <dgm:prSet custT="1"/>
      <dgm:spPr>
        <a:solidFill>
          <a:schemeClr val="accent1">
            <a:lumMod val="50000"/>
          </a:schemeClr>
        </a:solidFill>
      </dgm:spPr>
      <dgm:t>
        <a:bodyPr/>
        <a:lstStyle/>
        <a:p>
          <a:pPr rtl="0"/>
          <a:r>
            <a:rPr lang="fr-FR" sz="1800" b="1" u="sng" dirty="0" smtClean="0"/>
            <a:t>Enveloppe sécurisée </a:t>
          </a:r>
          <a:r>
            <a:rPr lang="fr-FR" sz="1800" b="1" dirty="0" smtClean="0"/>
            <a:t>45 775 030 €</a:t>
          </a:r>
          <a:endParaRPr lang="fr-FR" sz="1800" dirty="0"/>
        </a:p>
      </dgm:t>
    </dgm:pt>
    <dgm:pt modelId="{2B0D4730-1ED5-4D03-9649-1AE87F0569AB}" type="parTrans" cxnId="{D91967DD-81C9-4BA5-A98E-A4055F682EFD}">
      <dgm:prSet/>
      <dgm:spPr/>
      <dgm:t>
        <a:bodyPr/>
        <a:lstStyle/>
        <a:p>
          <a:endParaRPr lang="fr-FR"/>
        </a:p>
      </dgm:t>
    </dgm:pt>
    <dgm:pt modelId="{A41A803E-5FFF-4F2B-87C6-1C6A2788DE29}" type="sibTrans" cxnId="{D91967DD-81C9-4BA5-A98E-A4055F682EFD}">
      <dgm:prSet/>
      <dgm:spPr>
        <a:solidFill>
          <a:schemeClr val="tx1"/>
        </a:solidFill>
      </dgm:spPr>
      <dgm:t>
        <a:bodyPr/>
        <a:lstStyle/>
        <a:p>
          <a:endParaRPr lang="fr-FR"/>
        </a:p>
      </dgm:t>
    </dgm:pt>
    <dgm:pt modelId="{E807E70F-E8D2-493A-85B2-572A946CD739}">
      <dgm:prSet/>
      <dgm:spPr>
        <a:solidFill>
          <a:schemeClr val="accent1">
            <a:lumMod val="50000"/>
          </a:schemeClr>
        </a:solidFill>
      </dgm:spPr>
      <dgm:t>
        <a:bodyPr/>
        <a:lstStyle/>
        <a:p>
          <a:pPr rtl="0"/>
          <a:r>
            <a:rPr lang="fr-FR" b="1" u="sng" dirty="0" smtClean="0"/>
            <a:t>Reliquat </a:t>
          </a:r>
          <a:r>
            <a:rPr lang="fr-FR" b="1" u="none" dirty="0" smtClean="0"/>
            <a:t>701 592 €</a:t>
          </a:r>
          <a:endParaRPr lang="fr-FR" u="none" dirty="0"/>
        </a:p>
      </dgm:t>
    </dgm:pt>
    <dgm:pt modelId="{FA843ECD-DEFD-4310-AB0F-A01F9893B92B}" type="parTrans" cxnId="{8113A205-62A7-4E22-ABBD-D10870AD0E98}">
      <dgm:prSet/>
      <dgm:spPr/>
      <dgm:t>
        <a:bodyPr/>
        <a:lstStyle/>
        <a:p>
          <a:endParaRPr lang="fr-FR"/>
        </a:p>
      </dgm:t>
    </dgm:pt>
    <dgm:pt modelId="{A843B323-0F6D-4C50-8502-4B598D61A4CA}" type="sibTrans" cxnId="{8113A205-62A7-4E22-ABBD-D10870AD0E98}">
      <dgm:prSet/>
      <dgm:spPr>
        <a:solidFill>
          <a:schemeClr val="tx1"/>
        </a:solidFill>
      </dgm:spPr>
      <dgm:t>
        <a:bodyPr/>
        <a:lstStyle/>
        <a:p>
          <a:endParaRPr lang="fr-FR"/>
        </a:p>
      </dgm:t>
    </dgm:pt>
    <dgm:pt modelId="{181879A9-0557-4410-A493-338F05E55973}">
      <dgm:prSet custT="1"/>
      <dgm:spPr>
        <a:solidFill>
          <a:schemeClr val="accent1">
            <a:lumMod val="50000"/>
          </a:schemeClr>
        </a:solidFill>
      </dgm:spPr>
      <dgm:t>
        <a:bodyPr/>
        <a:lstStyle/>
        <a:p>
          <a:pPr rtl="0"/>
          <a:r>
            <a:rPr lang="fr-FR" sz="1800" b="1" u="sng" dirty="0" smtClean="0"/>
            <a:t>Enveloppe régionale 2023 </a:t>
          </a:r>
          <a:r>
            <a:rPr lang="fr-FR" sz="1800" b="1" dirty="0" smtClean="0"/>
            <a:t>46 476 622 €</a:t>
          </a:r>
          <a:r>
            <a:rPr lang="fr-FR" sz="1800" dirty="0" smtClean="0"/>
            <a:t>  </a:t>
          </a:r>
          <a:endParaRPr lang="fr-FR" sz="1800" dirty="0"/>
        </a:p>
      </dgm:t>
    </dgm:pt>
    <dgm:pt modelId="{FF42FC4C-752D-4B4D-B0FF-915314228A0B}" type="parTrans" cxnId="{986B30B4-DE1C-4086-B097-70B9385487C3}">
      <dgm:prSet/>
      <dgm:spPr/>
      <dgm:t>
        <a:bodyPr/>
        <a:lstStyle/>
        <a:p>
          <a:endParaRPr lang="fr-FR"/>
        </a:p>
      </dgm:t>
    </dgm:pt>
    <dgm:pt modelId="{A4557839-0956-4527-95DF-C25EC7AE8482}" type="sibTrans" cxnId="{986B30B4-DE1C-4086-B097-70B9385487C3}">
      <dgm:prSet/>
      <dgm:spPr/>
      <dgm:t>
        <a:bodyPr/>
        <a:lstStyle/>
        <a:p>
          <a:endParaRPr lang="fr-FR"/>
        </a:p>
      </dgm:t>
    </dgm:pt>
    <dgm:pt modelId="{B3871100-A3E8-443A-A0E3-8B4C4A73C971}" type="pres">
      <dgm:prSet presAssocID="{DDD49726-937E-439F-A776-5E0A11029BDE}" presName="linearFlow" presStyleCnt="0">
        <dgm:presLayoutVars>
          <dgm:dir/>
          <dgm:resizeHandles val="exact"/>
        </dgm:presLayoutVars>
      </dgm:prSet>
      <dgm:spPr/>
      <dgm:t>
        <a:bodyPr/>
        <a:lstStyle/>
        <a:p>
          <a:endParaRPr lang="fr-FR"/>
        </a:p>
      </dgm:t>
    </dgm:pt>
    <dgm:pt modelId="{53B093F5-1DDF-4C13-9115-1EA4609910C1}" type="pres">
      <dgm:prSet presAssocID="{19691B47-E77C-4084-B286-ECB2470F2626}" presName="node" presStyleLbl="node1" presStyleIdx="0" presStyleCnt="3" custScaleX="150936" custLinFactX="376744" custLinFactNeighborX="400000" custLinFactNeighborY="-480">
        <dgm:presLayoutVars>
          <dgm:bulletEnabled val="1"/>
        </dgm:presLayoutVars>
      </dgm:prSet>
      <dgm:spPr/>
      <dgm:t>
        <a:bodyPr/>
        <a:lstStyle/>
        <a:p>
          <a:endParaRPr lang="fr-FR"/>
        </a:p>
      </dgm:t>
    </dgm:pt>
    <dgm:pt modelId="{D5912C94-68D9-4255-81C8-C00C104512B1}" type="pres">
      <dgm:prSet presAssocID="{A41A803E-5FFF-4F2B-87C6-1C6A2788DE29}" presName="spacerL" presStyleCnt="0"/>
      <dgm:spPr/>
      <dgm:t>
        <a:bodyPr/>
        <a:lstStyle/>
        <a:p>
          <a:endParaRPr lang="fr-FR"/>
        </a:p>
      </dgm:t>
    </dgm:pt>
    <dgm:pt modelId="{E9857F32-0C93-42F6-A60E-59FD769599E2}" type="pres">
      <dgm:prSet presAssocID="{A41A803E-5FFF-4F2B-87C6-1C6A2788DE29}" presName="sibTrans" presStyleLbl="sibTrans2D1" presStyleIdx="0" presStyleCnt="2" custLinFactX="263729" custLinFactNeighborX="300000" custLinFactNeighborY="-1778"/>
      <dgm:spPr/>
      <dgm:t>
        <a:bodyPr/>
        <a:lstStyle/>
        <a:p>
          <a:endParaRPr lang="fr-FR"/>
        </a:p>
      </dgm:t>
    </dgm:pt>
    <dgm:pt modelId="{EA6F476C-EC47-480B-964C-5469D525DB9A}" type="pres">
      <dgm:prSet presAssocID="{A41A803E-5FFF-4F2B-87C6-1C6A2788DE29}" presName="spacerR" presStyleCnt="0"/>
      <dgm:spPr/>
      <dgm:t>
        <a:bodyPr/>
        <a:lstStyle/>
        <a:p>
          <a:endParaRPr lang="fr-FR"/>
        </a:p>
      </dgm:t>
    </dgm:pt>
    <dgm:pt modelId="{9C9EAAFA-A2F3-4252-92BB-4B8571B46D96}" type="pres">
      <dgm:prSet presAssocID="{E807E70F-E8D2-493A-85B2-572A946CD739}" presName="node" presStyleLbl="node1" presStyleIdx="1" presStyleCnt="3" custScaleX="122421" custLinFactX="-27388" custLinFactNeighborX="-100000" custLinFactNeighborY="-3327">
        <dgm:presLayoutVars>
          <dgm:bulletEnabled val="1"/>
        </dgm:presLayoutVars>
      </dgm:prSet>
      <dgm:spPr/>
      <dgm:t>
        <a:bodyPr/>
        <a:lstStyle/>
        <a:p>
          <a:endParaRPr lang="fr-FR"/>
        </a:p>
      </dgm:t>
    </dgm:pt>
    <dgm:pt modelId="{7968C516-82DB-47A5-A2BF-FEFC2AA50CDF}" type="pres">
      <dgm:prSet presAssocID="{A843B323-0F6D-4C50-8502-4B598D61A4CA}" presName="spacerL" presStyleCnt="0"/>
      <dgm:spPr/>
      <dgm:t>
        <a:bodyPr/>
        <a:lstStyle/>
        <a:p>
          <a:endParaRPr lang="fr-FR"/>
        </a:p>
      </dgm:t>
    </dgm:pt>
    <dgm:pt modelId="{F36EE4A5-9057-4E6E-9E9B-0D43A1F4D400}" type="pres">
      <dgm:prSet presAssocID="{A843B323-0F6D-4C50-8502-4B598D61A4CA}" presName="sibTrans" presStyleLbl="sibTrans2D1" presStyleIdx="1" presStyleCnt="2" custLinFactX="-358225" custLinFactNeighborX="-400000" custLinFactNeighborY="-1778"/>
      <dgm:spPr/>
      <dgm:t>
        <a:bodyPr/>
        <a:lstStyle/>
        <a:p>
          <a:endParaRPr lang="fr-FR"/>
        </a:p>
      </dgm:t>
    </dgm:pt>
    <dgm:pt modelId="{3633C23A-BA12-4B4A-BE18-B82893DE7F51}" type="pres">
      <dgm:prSet presAssocID="{A843B323-0F6D-4C50-8502-4B598D61A4CA}" presName="spacerR" presStyleCnt="0"/>
      <dgm:spPr/>
      <dgm:t>
        <a:bodyPr/>
        <a:lstStyle/>
        <a:p>
          <a:endParaRPr lang="fr-FR"/>
        </a:p>
      </dgm:t>
    </dgm:pt>
    <dgm:pt modelId="{07363966-80A5-47CA-8622-0083F8302386}" type="pres">
      <dgm:prSet presAssocID="{181879A9-0557-4410-A493-338F05E55973}" presName="node" presStyleLbl="node1" presStyleIdx="2" presStyleCnt="3" custScaleX="126947" custLinFactX="-411297" custLinFactNeighborX="-500000" custLinFactNeighborY="7">
        <dgm:presLayoutVars>
          <dgm:bulletEnabled val="1"/>
        </dgm:presLayoutVars>
      </dgm:prSet>
      <dgm:spPr/>
      <dgm:t>
        <a:bodyPr/>
        <a:lstStyle/>
        <a:p>
          <a:endParaRPr lang="fr-FR"/>
        </a:p>
      </dgm:t>
    </dgm:pt>
  </dgm:ptLst>
  <dgm:cxnLst>
    <dgm:cxn modelId="{D7409B37-0C20-48BA-B462-7EA26B4216D4}" type="presOf" srcId="{E807E70F-E8D2-493A-85B2-572A946CD739}" destId="{9C9EAAFA-A2F3-4252-92BB-4B8571B46D96}" srcOrd="0" destOrd="0" presId="urn:microsoft.com/office/officeart/2005/8/layout/equation1"/>
    <dgm:cxn modelId="{29F25FC9-64BA-4A43-BDD7-358B2D4CEB8C}" type="presOf" srcId="{19691B47-E77C-4084-B286-ECB2470F2626}" destId="{53B093F5-1DDF-4C13-9115-1EA4609910C1}" srcOrd="0" destOrd="0" presId="urn:microsoft.com/office/officeart/2005/8/layout/equation1"/>
    <dgm:cxn modelId="{D91967DD-81C9-4BA5-A98E-A4055F682EFD}" srcId="{DDD49726-937E-439F-A776-5E0A11029BDE}" destId="{19691B47-E77C-4084-B286-ECB2470F2626}" srcOrd="0" destOrd="0" parTransId="{2B0D4730-1ED5-4D03-9649-1AE87F0569AB}" sibTransId="{A41A803E-5FFF-4F2B-87C6-1C6A2788DE29}"/>
    <dgm:cxn modelId="{E0BF9B94-A824-4A9F-8B6E-48F1A3706A77}" type="presOf" srcId="{A843B323-0F6D-4C50-8502-4B598D61A4CA}" destId="{F36EE4A5-9057-4E6E-9E9B-0D43A1F4D400}" srcOrd="0" destOrd="0" presId="urn:microsoft.com/office/officeart/2005/8/layout/equation1"/>
    <dgm:cxn modelId="{8113A205-62A7-4E22-ABBD-D10870AD0E98}" srcId="{DDD49726-937E-439F-A776-5E0A11029BDE}" destId="{E807E70F-E8D2-493A-85B2-572A946CD739}" srcOrd="1" destOrd="0" parTransId="{FA843ECD-DEFD-4310-AB0F-A01F9893B92B}" sibTransId="{A843B323-0F6D-4C50-8502-4B598D61A4CA}"/>
    <dgm:cxn modelId="{4B14660B-3C98-4BE9-B9AC-E2065DBB4688}" type="presOf" srcId="{181879A9-0557-4410-A493-338F05E55973}" destId="{07363966-80A5-47CA-8622-0083F8302386}" srcOrd="0" destOrd="0" presId="urn:microsoft.com/office/officeart/2005/8/layout/equation1"/>
    <dgm:cxn modelId="{986B30B4-DE1C-4086-B097-70B9385487C3}" srcId="{DDD49726-937E-439F-A776-5E0A11029BDE}" destId="{181879A9-0557-4410-A493-338F05E55973}" srcOrd="2" destOrd="0" parTransId="{FF42FC4C-752D-4B4D-B0FF-915314228A0B}" sibTransId="{A4557839-0956-4527-95DF-C25EC7AE8482}"/>
    <dgm:cxn modelId="{0C3997A7-2752-4433-8AA4-89EBCD716BCA}" type="presOf" srcId="{DDD49726-937E-439F-A776-5E0A11029BDE}" destId="{B3871100-A3E8-443A-A0E3-8B4C4A73C971}" srcOrd="0" destOrd="0" presId="urn:microsoft.com/office/officeart/2005/8/layout/equation1"/>
    <dgm:cxn modelId="{B51E97FB-9C54-4C48-B566-AA596C6AB7E4}" type="presOf" srcId="{A41A803E-5FFF-4F2B-87C6-1C6A2788DE29}" destId="{E9857F32-0C93-42F6-A60E-59FD769599E2}" srcOrd="0" destOrd="0" presId="urn:microsoft.com/office/officeart/2005/8/layout/equation1"/>
    <dgm:cxn modelId="{0717A738-96EA-440F-9ECF-B171D0D67F43}" type="presParOf" srcId="{B3871100-A3E8-443A-A0E3-8B4C4A73C971}" destId="{53B093F5-1DDF-4C13-9115-1EA4609910C1}" srcOrd="0" destOrd="0" presId="urn:microsoft.com/office/officeart/2005/8/layout/equation1"/>
    <dgm:cxn modelId="{43DABE98-2BC2-42B7-8016-27CE581F73F3}" type="presParOf" srcId="{B3871100-A3E8-443A-A0E3-8B4C4A73C971}" destId="{D5912C94-68D9-4255-81C8-C00C104512B1}" srcOrd="1" destOrd="0" presId="urn:microsoft.com/office/officeart/2005/8/layout/equation1"/>
    <dgm:cxn modelId="{EC12991B-ACBB-49E2-A8EF-26BA4966CC67}" type="presParOf" srcId="{B3871100-A3E8-443A-A0E3-8B4C4A73C971}" destId="{E9857F32-0C93-42F6-A60E-59FD769599E2}" srcOrd="2" destOrd="0" presId="urn:microsoft.com/office/officeart/2005/8/layout/equation1"/>
    <dgm:cxn modelId="{952AD614-1814-4C80-BE0E-D584557EAF49}" type="presParOf" srcId="{B3871100-A3E8-443A-A0E3-8B4C4A73C971}" destId="{EA6F476C-EC47-480B-964C-5469D525DB9A}" srcOrd="3" destOrd="0" presId="urn:microsoft.com/office/officeart/2005/8/layout/equation1"/>
    <dgm:cxn modelId="{407581A1-7BFD-4480-901A-F18AD8F5EA1E}" type="presParOf" srcId="{B3871100-A3E8-443A-A0E3-8B4C4A73C971}" destId="{9C9EAAFA-A2F3-4252-92BB-4B8571B46D96}" srcOrd="4" destOrd="0" presId="urn:microsoft.com/office/officeart/2005/8/layout/equation1"/>
    <dgm:cxn modelId="{BCEDF402-7C41-4637-9F99-49817FD60251}" type="presParOf" srcId="{B3871100-A3E8-443A-A0E3-8B4C4A73C971}" destId="{7968C516-82DB-47A5-A2BF-FEFC2AA50CDF}" srcOrd="5" destOrd="0" presId="urn:microsoft.com/office/officeart/2005/8/layout/equation1"/>
    <dgm:cxn modelId="{4A3DEA30-46AD-43B0-86F0-1A78C8A819C4}" type="presParOf" srcId="{B3871100-A3E8-443A-A0E3-8B4C4A73C971}" destId="{F36EE4A5-9057-4E6E-9E9B-0D43A1F4D400}" srcOrd="6" destOrd="0" presId="urn:microsoft.com/office/officeart/2005/8/layout/equation1"/>
    <dgm:cxn modelId="{9A316B0B-FC5E-4F3F-A1F0-7D750C293CCA}" type="presParOf" srcId="{B3871100-A3E8-443A-A0E3-8B4C4A73C971}" destId="{3633C23A-BA12-4B4A-BE18-B82893DE7F51}" srcOrd="7" destOrd="0" presId="urn:microsoft.com/office/officeart/2005/8/layout/equation1"/>
    <dgm:cxn modelId="{F832E8EF-691D-45E8-BA3E-91ADFC9AECAE}" type="presParOf" srcId="{B3871100-A3E8-443A-A0E3-8B4C4A73C971}" destId="{07363966-80A5-47CA-8622-0083F8302386}"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A1E79D4-300D-491F-BA99-AC5E3245F16B}" type="doc">
      <dgm:prSet loTypeId="urn:microsoft.com/office/officeart/2008/layout/HalfCircleOrganizationChart" loCatId="hierarchy" qsTypeId="urn:microsoft.com/office/officeart/2005/8/quickstyle/simple1" qsCatId="simple" csTypeId="urn:microsoft.com/office/officeart/2005/8/colors/accent0_3" csCatId="mainScheme" phldr="1"/>
      <dgm:spPr/>
      <dgm:t>
        <a:bodyPr/>
        <a:lstStyle/>
        <a:p>
          <a:endParaRPr lang="fr-FR"/>
        </a:p>
      </dgm:t>
    </dgm:pt>
    <dgm:pt modelId="{0F4C7E6B-88C9-462D-9F55-1241B2403611}">
      <dgm:prSet custT="1"/>
      <dgm:spPr/>
      <dgm:t>
        <a:bodyPr/>
        <a:lstStyle/>
        <a:p>
          <a:pPr rtl="0"/>
          <a:r>
            <a:rPr lang="fr-FR" sz="1600" b="1" dirty="0" smtClean="0"/>
            <a:t>8 compartiments</a:t>
          </a:r>
          <a:endParaRPr lang="fr-FR" sz="1600" dirty="0"/>
        </a:p>
      </dgm:t>
    </dgm:pt>
    <dgm:pt modelId="{8664B40D-7F1B-425A-92F7-ECB4693024F5}" type="parTrans" cxnId="{DF873658-3EEE-4EC1-A2CA-730F4E199549}">
      <dgm:prSet/>
      <dgm:spPr/>
      <dgm:t>
        <a:bodyPr/>
        <a:lstStyle/>
        <a:p>
          <a:endParaRPr lang="fr-FR" sz="4000"/>
        </a:p>
      </dgm:t>
    </dgm:pt>
    <dgm:pt modelId="{29D1CCB6-9DF1-432E-BC8E-09CA7F7D8085}" type="sibTrans" cxnId="{DF873658-3EEE-4EC1-A2CA-730F4E199549}">
      <dgm:prSet/>
      <dgm:spPr/>
      <dgm:t>
        <a:bodyPr/>
        <a:lstStyle/>
        <a:p>
          <a:endParaRPr lang="fr-FR" sz="4000"/>
        </a:p>
      </dgm:t>
    </dgm:pt>
    <dgm:pt modelId="{EAE44A07-BA7B-4C56-9ED0-31EC8E837D11}">
      <dgm:prSet custT="1"/>
      <dgm:spPr/>
      <dgm:t>
        <a:bodyPr/>
        <a:lstStyle/>
        <a:p>
          <a:pPr rtl="0"/>
          <a:r>
            <a:rPr lang="fr-FR" sz="1100" b="1" dirty="0" smtClean="0"/>
            <a:t>Dotation Populationnelle</a:t>
          </a:r>
          <a:endParaRPr lang="fr-FR" sz="1100" dirty="0"/>
        </a:p>
      </dgm:t>
    </dgm:pt>
    <dgm:pt modelId="{B0284A97-EC82-44A6-9754-7064BCF32DD4}" type="parTrans" cxnId="{BDE3780E-D2ED-4978-8336-5CA790454D66}">
      <dgm:prSet/>
      <dgm:spPr/>
      <dgm:t>
        <a:bodyPr/>
        <a:lstStyle/>
        <a:p>
          <a:endParaRPr lang="fr-FR" sz="4000"/>
        </a:p>
      </dgm:t>
    </dgm:pt>
    <dgm:pt modelId="{DC87506B-0674-44BC-A9D0-6AA5D7C5DD1F}" type="sibTrans" cxnId="{BDE3780E-D2ED-4978-8336-5CA790454D66}">
      <dgm:prSet/>
      <dgm:spPr/>
      <dgm:t>
        <a:bodyPr/>
        <a:lstStyle/>
        <a:p>
          <a:endParaRPr lang="fr-FR" sz="4000"/>
        </a:p>
      </dgm:t>
    </dgm:pt>
    <dgm:pt modelId="{C9FFFA25-C6BC-46B8-92C7-B98F81153FF0}">
      <dgm:prSet custT="1"/>
      <dgm:spPr/>
      <dgm:t>
        <a:bodyPr/>
        <a:lstStyle/>
        <a:p>
          <a:pPr rtl="0"/>
          <a:r>
            <a:rPr lang="fr-FR" sz="1100" b="1" dirty="0" smtClean="0"/>
            <a:t>Dotation File Active</a:t>
          </a:r>
          <a:endParaRPr lang="fr-FR" sz="1100" dirty="0"/>
        </a:p>
      </dgm:t>
    </dgm:pt>
    <dgm:pt modelId="{5881460D-DDCA-432B-BD63-211DF947A719}" type="parTrans" cxnId="{CCC2426D-EFCD-41B4-A13E-6A4B8FE03F01}">
      <dgm:prSet/>
      <dgm:spPr/>
      <dgm:t>
        <a:bodyPr/>
        <a:lstStyle/>
        <a:p>
          <a:endParaRPr lang="fr-FR" sz="4000"/>
        </a:p>
      </dgm:t>
    </dgm:pt>
    <dgm:pt modelId="{CA4FD415-1FEA-46E0-985C-BD277F647B65}" type="sibTrans" cxnId="{CCC2426D-EFCD-41B4-A13E-6A4B8FE03F01}">
      <dgm:prSet/>
      <dgm:spPr/>
      <dgm:t>
        <a:bodyPr/>
        <a:lstStyle/>
        <a:p>
          <a:endParaRPr lang="fr-FR" sz="4000"/>
        </a:p>
      </dgm:t>
    </dgm:pt>
    <dgm:pt modelId="{40EA8A8A-3E18-4ED0-BF8B-36D47928604B}">
      <dgm:prSet custT="1"/>
      <dgm:spPr/>
      <dgm:t>
        <a:bodyPr/>
        <a:lstStyle/>
        <a:p>
          <a:pPr rtl="0"/>
          <a:r>
            <a:rPr lang="fr-FR" sz="1100" b="1" dirty="0" smtClean="0"/>
            <a:t>Transformation</a:t>
          </a:r>
          <a:endParaRPr lang="fr-FR" sz="1100" dirty="0"/>
        </a:p>
      </dgm:t>
    </dgm:pt>
    <dgm:pt modelId="{7AD4E31C-F9D6-42A1-BA6A-140A115BD623}" type="parTrans" cxnId="{F6BC4191-4712-40A3-ABA2-18FF75F69CC6}">
      <dgm:prSet/>
      <dgm:spPr/>
      <dgm:t>
        <a:bodyPr/>
        <a:lstStyle/>
        <a:p>
          <a:endParaRPr lang="fr-FR" sz="4000"/>
        </a:p>
      </dgm:t>
    </dgm:pt>
    <dgm:pt modelId="{1F23F1D6-8D00-4567-938D-3EE56194C704}" type="sibTrans" cxnId="{F6BC4191-4712-40A3-ABA2-18FF75F69CC6}">
      <dgm:prSet/>
      <dgm:spPr/>
      <dgm:t>
        <a:bodyPr/>
        <a:lstStyle/>
        <a:p>
          <a:endParaRPr lang="fr-FR" sz="4000"/>
        </a:p>
      </dgm:t>
    </dgm:pt>
    <dgm:pt modelId="{D15D7D12-B53B-4265-AF5D-7A8E1DFBEAB9}">
      <dgm:prSet custT="1"/>
      <dgm:spPr/>
      <dgm:t>
        <a:bodyPr/>
        <a:lstStyle/>
        <a:p>
          <a:pPr rtl="0"/>
          <a:r>
            <a:rPr lang="fr-FR" sz="1100" b="1" smtClean="0"/>
            <a:t>IFAQ</a:t>
          </a:r>
          <a:endParaRPr lang="fr-FR" sz="1100"/>
        </a:p>
      </dgm:t>
    </dgm:pt>
    <dgm:pt modelId="{4ED18B18-FDF5-4002-825E-78F354D8AC2D}" type="parTrans" cxnId="{96A5E69C-B63B-4A1A-9AB9-CD3295BC1A79}">
      <dgm:prSet/>
      <dgm:spPr/>
      <dgm:t>
        <a:bodyPr/>
        <a:lstStyle/>
        <a:p>
          <a:endParaRPr lang="fr-FR" sz="4000"/>
        </a:p>
      </dgm:t>
    </dgm:pt>
    <dgm:pt modelId="{AED89C72-F267-4E97-A1BA-264D4D21B0E3}" type="sibTrans" cxnId="{96A5E69C-B63B-4A1A-9AB9-CD3295BC1A79}">
      <dgm:prSet/>
      <dgm:spPr/>
      <dgm:t>
        <a:bodyPr/>
        <a:lstStyle/>
        <a:p>
          <a:endParaRPr lang="fr-FR" sz="4000"/>
        </a:p>
      </dgm:t>
    </dgm:pt>
    <dgm:pt modelId="{0587F263-DE68-4040-81C8-85512728162A}">
      <dgm:prSet custT="1"/>
      <dgm:spPr/>
      <dgm:t>
        <a:bodyPr/>
        <a:lstStyle/>
        <a:p>
          <a:pPr rtl="0"/>
          <a:r>
            <a:rPr lang="fr-FR" sz="1100" b="1" smtClean="0"/>
            <a:t>Qualité du codage</a:t>
          </a:r>
          <a:endParaRPr lang="fr-FR" sz="1100"/>
        </a:p>
      </dgm:t>
    </dgm:pt>
    <dgm:pt modelId="{98C9556E-D5EB-4984-B8CE-ED9E90DD51A7}" type="parTrans" cxnId="{D5234452-0096-46A8-A61E-BEFFE2C6AB93}">
      <dgm:prSet/>
      <dgm:spPr/>
      <dgm:t>
        <a:bodyPr/>
        <a:lstStyle/>
        <a:p>
          <a:endParaRPr lang="fr-FR" sz="4000"/>
        </a:p>
      </dgm:t>
    </dgm:pt>
    <dgm:pt modelId="{64A57677-BE63-4794-A10C-EAA1FDB27937}" type="sibTrans" cxnId="{D5234452-0096-46A8-A61E-BEFFE2C6AB93}">
      <dgm:prSet/>
      <dgm:spPr/>
      <dgm:t>
        <a:bodyPr/>
        <a:lstStyle/>
        <a:p>
          <a:endParaRPr lang="fr-FR" sz="4000"/>
        </a:p>
      </dgm:t>
    </dgm:pt>
    <dgm:pt modelId="{7BC278AD-7DEC-4A9C-A8D3-55D72FEA0996}">
      <dgm:prSet custT="1"/>
      <dgm:spPr/>
      <dgm:t>
        <a:bodyPr/>
        <a:lstStyle/>
        <a:p>
          <a:pPr rtl="0"/>
          <a:r>
            <a:rPr lang="fr-FR" sz="1100" b="1" smtClean="0"/>
            <a:t>Recherche</a:t>
          </a:r>
          <a:endParaRPr lang="fr-FR" sz="1100"/>
        </a:p>
      </dgm:t>
    </dgm:pt>
    <dgm:pt modelId="{6C844247-BF1A-4E52-905B-592B376068BB}" type="parTrans" cxnId="{4385E7F7-D1BC-48D9-ACD7-FCD150ED4C52}">
      <dgm:prSet/>
      <dgm:spPr/>
      <dgm:t>
        <a:bodyPr/>
        <a:lstStyle/>
        <a:p>
          <a:endParaRPr lang="fr-FR" sz="4000"/>
        </a:p>
      </dgm:t>
    </dgm:pt>
    <dgm:pt modelId="{14B3110A-31B8-4FD1-A238-D22E6A674C92}" type="sibTrans" cxnId="{4385E7F7-D1BC-48D9-ACD7-FCD150ED4C52}">
      <dgm:prSet/>
      <dgm:spPr/>
      <dgm:t>
        <a:bodyPr/>
        <a:lstStyle/>
        <a:p>
          <a:endParaRPr lang="fr-FR" sz="4000"/>
        </a:p>
      </dgm:t>
    </dgm:pt>
    <dgm:pt modelId="{95A6AEF6-E62D-4009-BEAD-A8568AC98F79}">
      <dgm:prSet custT="1"/>
      <dgm:spPr/>
      <dgm:t>
        <a:bodyPr/>
        <a:lstStyle/>
        <a:p>
          <a:pPr rtl="0"/>
          <a:r>
            <a:rPr lang="fr-FR" sz="1100" b="1" smtClean="0"/>
            <a:t>Activités spécifiques</a:t>
          </a:r>
          <a:endParaRPr lang="fr-FR" sz="1100"/>
        </a:p>
      </dgm:t>
    </dgm:pt>
    <dgm:pt modelId="{DD7566B3-FB9E-411D-ABC8-A591FBDB3123}" type="parTrans" cxnId="{8CD77D5B-A790-490F-9D5E-4E3B05C8261C}">
      <dgm:prSet/>
      <dgm:spPr/>
      <dgm:t>
        <a:bodyPr/>
        <a:lstStyle/>
        <a:p>
          <a:endParaRPr lang="fr-FR" sz="4000"/>
        </a:p>
      </dgm:t>
    </dgm:pt>
    <dgm:pt modelId="{D3DEA861-AE80-409C-B1DE-B59581BCA203}" type="sibTrans" cxnId="{8CD77D5B-A790-490F-9D5E-4E3B05C8261C}">
      <dgm:prSet/>
      <dgm:spPr/>
      <dgm:t>
        <a:bodyPr/>
        <a:lstStyle/>
        <a:p>
          <a:endParaRPr lang="fr-FR" sz="4000"/>
        </a:p>
      </dgm:t>
    </dgm:pt>
    <dgm:pt modelId="{139CDFAC-35BA-44C8-9A05-4639EDE82F8D}">
      <dgm:prSet custT="1"/>
      <dgm:spPr/>
      <dgm:t>
        <a:bodyPr/>
        <a:lstStyle/>
        <a:p>
          <a:pPr rtl="0"/>
          <a:r>
            <a:rPr lang="fr-FR" sz="1100" b="1" smtClean="0"/>
            <a:t>Nouvelles activités</a:t>
          </a:r>
          <a:endParaRPr lang="fr-FR" sz="1100"/>
        </a:p>
      </dgm:t>
    </dgm:pt>
    <dgm:pt modelId="{5DA19693-720B-4C9F-93D1-E8BF583175E2}" type="parTrans" cxnId="{4C92FE8B-8ADE-4E59-A119-93E41197578A}">
      <dgm:prSet/>
      <dgm:spPr/>
      <dgm:t>
        <a:bodyPr/>
        <a:lstStyle/>
        <a:p>
          <a:endParaRPr lang="fr-FR" sz="4000"/>
        </a:p>
      </dgm:t>
    </dgm:pt>
    <dgm:pt modelId="{4EA96CCD-7FDF-4A2F-B362-BD0D78B2A706}" type="sibTrans" cxnId="{4C92FE8B-8ADE-4E59-A119-93E41197578A}">
      <dgm:prSet/>
      <dgm:spPr/>
      <dgm:t>
        <a:bodyPr/>
        <a:lstStyle/>
        <a:p>
          <a:endParaRPr lang="fr-FR" sz="4000"/>
        </a:p>
      </dgm:t>
    </dgm:pt>
    <dgm:pt modelId="{DDEF2A81-0E5E-4F22-903C-2C0A6AB81FDD}" type="pres">
      <dgm:prSet presAssocID="{FA1E79D4-300D-491F-BA99-AC5E3245F16B}" presName="Name0" presStyleCnt="0">
        <dgm:presLayoutVars>
          <dgm:orgChart val="1"/>
          <dgm:chPref val="1"/>
          <dgm:dir/>
          <dgm:animOne val="branch"/>
          <dgm:animLvl val="lvl"/>
          <dgm:resizeHandles/>
        </dgm:presLayoutVars>
      </dgm:prSet>
      <dgm:spPr/>
      <dgm:t>
        <a:bodyPr/>
        <a:lstStyle/>
        <a:p>
          <a:endParaRPr lang="fr-FR"/>
        </a:p>
      </dgm:t>
    </dgm:pt>
    <dgm:pt modelId="{FC306964-4A87-400C-AB3F-B4CD083EE9AE}" type="pres">
      <dgm:prSet presAssocID="{0F4C7E6B-88C9-462D-9F55-1241B2403611}" presName="hierRoot1" presStyleCnt="0">
        <dgm:presLayoutVars>
          <dgm:hierBranch val="init"/>
        </dgm:presLayoutVars>
      </dgm:prSet>
      <dgm:spPr/>
    </dgm:pt>
    <dgm:pt modelId="{797029AF-5054-425A-9BA1-89B8E1947C4A}" type="pres">
      <dgm:prSet presAssocID="{0F4C7E6B-88C9-462D-9F55-1241B2403611}" presName="rootComposite1" presStyleCnt="0"/>
      <dgm:spPr/>
    </dgm:pt>
    <dgm:pt modelId="{A9F5A60B-994E-49B5-B420-9ECB1A9B142C}" type="pres">
      <dgm:prSet presAssocID="{0F4C7E6B-88C9-462D-9F55-1241B2403611}" presName="rootText1" presStyleLbl="alignAcc1" presStyleIdx="0" presStyleCnt="0" custScaleX="296137" custScaleY="152244" custLinFactY="-81909" custLinFactNeighborX="6329" custLinFactNeighborY="-100000">
        <dgm:presLayoutVars>
          <dgm:chPref val="3"/>
        </dgm:presLayoutVars>
      </dgm:prSet>
      <dgm:spPr/>
      <dgm:t>
        <a:bodyPr/>
        <a:lstStyle/>
        <a:p>
          <a:endParaRPr lang="fr-FR"/>
        </a:p>
      </dgm:t>
    </dgm:pt>
    <dgm:pt modelId="{860A57D5-0DFF-4699-91DC-B02FEBBC3D3F}" type="pres">
      <dgm:prSet presAssocID="{0F4C7E6B-88C9-462D-9F55-1241B2403611}" presName="topArc1" presStyleLbl="parChTrans1D1" presStyleIdx="0" presStyleCnt="18"/>
      <dgm:spPr/>
    </dgm:pt>
    <dgm:pt modelId="{3E344316-FA8B-4EDE-A0A8-63D56EC3F4A4}" type="pres">
      <dgm:prSet presAssocID="{0F4C7E6B-88C9-462D-9F55-1241B2403611}" presName="bottomArc1" presStyleLbl="parChTrans1D1" presStyleIdx="1" presStyleCnt="18"/>
      <dgm:spPr/>
    </dgm:pt>
    <dgm:pt modelId="{88E1CDFA-590C-40B1-BAF0-2F8C76B0D515}" type="pres">
      <dgm:prSet presAssocID="{0F4C7E6B-88C9-462D-9F55-1241B2403611}" presName="topConnNode1" presStyleLbl="node1" presStyleIdx="0" presStyleCnt="0"/>
      <dgm:spPr/>
      <dgm:t>
        <a:bodyPr/>
        <a:lstStyle/>
        <a:p>
          <a:endParaRPr lang="fr-FR"/>
        </a:p>
      </dgm:t>
    </dgm:pt>
    <dgm:pt modelId="{25923CAA-A255-4D1E-B671-C0B5F5886D51}" type="pres">
      <dgm:prSet presAssocID="{0F4C7E6B-88C9-462D-9F55-1241B2403611}" presName="hierChild2" presStyleCnt="0"/>
      <dgm:spPr/>
    </dgm:pt>
    <dgm:pt modelId="{A6C533A4-5380-4411-8C60-9133317F550B}" type="pres">
      <dgm:prSet presAssocID="{B0284A97-EC82-44A6-9754-7064BCF32DD4}" presName="Name28" presStyleLbl="parChTrans1D2" presStyleIdx="0" presStyleCnt="8"/>
      <dgm:spPr/>
      <dgm:t>
        <a:bodyPr/>
        <a:lstStyle/>
        <a:p>
          <a:endParaRPr lang="fr-FR"/>
        </a:p>
      </dgm:t>
    </dgm:pt>
    <dgm:pt modelId="{4A308A28-29D9-4D4A-9F53-BC2CB930644A}" type="pres">
      <dgm:prSet presAssocID="{EAE44A07-BA7B-4C56-9ED0-31EC8E837D11}" presName="hierRoot2" presStyleCnt="0">
        <dgm:presLayoutVars>
          <dgm:hierBranch val="init"/>
        </dgm:presLayoutVars>
      </dgm:prSet>
      <dgm:spPr/>
    </dgm:pt>
    <dgm:pt modelId="{6582561F-441C-45F5-BB22-69A7B848B611}" type="pres">
      <dgm:prSet presAssocID="{EAE44A07-BA7B-4C56-9ED0-31EC8E837D11}" presName="rootComposite2" presStyleCnt="0"/>
      <dgm:spPr/>
    </dgm:pt>
    <dgm:pt modelId="{3489582F-D9D5-4713-BAE6-9B55F62DAF7C}" type="pres">
      <dgm:prSet presAssocID="{EAE44A07-BA7B-4C56-9ED0-31EC8E837D11}" presName="rootText2" presStyleLbl="alignAcc1" presStyleIdx="0" presStyleCnt="0" custScaleX="118861">
        <dgm:presLayoutVars>
          <dgm:chPref val="3"/>
        </dgm:presLayoutVars>
      </dgm:prSet>
      <dgm:spPr/>
      <dgm:t>
        <a:bodyPr/>
        <a:lstStyle/>
        <a:p>
          <a:endParaRPr lang="fr-FR"/>
        </a:p>
      </dgm:t>
    </dgm:pt>
    <dgm:pt modelId="{306FCEB7-2661-4988-91B0-838D9FF39CAD}" type="pres">
      <dgm:prSet presAssocID="{EAE44A07-BA7B-4C56-9ED0-31EC8E837D11}" presName="topArc2" presStyleLbl="parChTrans1D1" presStyleIdx="2" presStyleCnt="18"/>
      <dgm:spPr/>
    </dgm:pt>
    <dgm:pt modelId="{3B50B7C5-7EA4-4565-BC4E-05198D52FCBE}" type="pres">
      <dgm:prSet presAssocID="{EAE44A07-BA7B-4C56-9ED0-31EC8E837D11}" presName="bottomArc2" presStyleLbl="parChTrans1D1" presStyleIdx="3" presStyleCnt="18"/>
      <dgm:spPr/>
    </dgm:pt>
    <dgm:pt modelId="{A652129F-C6BB-423C-85E2-CD99CD4E6343}" type="pres">
      <dgm:prSet presAssocID="{EAE44A07-BA7B-4C56-9ED0-31EC8E837D11}" presName="topConnNode2" presStyleLbl="node2" presStyleIdx="0" presStyleCnt="0"/>
      <dgm:spPr/>
      <dgm:t>
        <a:bodyPr/>
        <a:lstStyle/>
        <a:p>
          <a:endParaRPr lang="fr-FR"/>
        </a:p>
      </dgm:t>
    </dgm:pt>
    <dgm:pt modelId="{BEA7B7B0-61F0-4DD6-A2BE-EA95BD421D14}" type="pres">
      <dgm:prSet presAssocID="{EAE44A07-BA7B-4C56-9ED0-31EC8E837D11}" presName="hierChild4" presStyleCnt="0"/>
      <dgm:spPr/>
    </dgm:pt>
    <dgm:pt modelId="{0FD37EC5-3F44-4790-BA43-721E30974C1F}" type="pres">
      <dgm:prSet presAssocID="{EAE44A07-BA7B-4C56-9ED0-31EC8E837D11}" presName="hierChild5" presStyleCnt="0"/>
      <dgm:spPr/>
    </dgm:pt>
    <dgm:pt modelId="{0CD99982-AB56-4441-91FC-B83B75E71538}" type="pres">
      <dgm:prSet presAssocID="{5881460D-DDCA-432B-BD63-211DF947A719}" presName="Name28" presStyleLbl="parChTrans1D2" presStyleIdx="1" presStyleCnt="8"/>
      <dgm:spPr/>
      <dgm:t>
        <a:bodyPr/>
        <a:lstStyle/>
        <a:p>
          <a:endParaRPr lang="fr-FR"/>
        </a:p>
      </dgm:t>
    </dgm:pt>
    <dgm:pt modelId="{C9439B77-5A20-4D8E-9C80-F927198673FD}" type="pres">
      <dgm:prSet presAssocID="{C9FFFA25-C6BC-46B8-92C7-B98F81153FF0}" presName="hierRoot2" presStyleCnt="0">
        <dgm:presLayoutVars>
          <dgm:hierBranch val="init"/>
        </dgm:presLayoutVars>
      </dgm:prSet>
      <dgm:spPr/>
    </dgm:pt>
    <dgm:pt modelId="{FC79B4C4-F233-41A7-B32E-11E7EEEF4BF5}" type="pres">
      <dgm:prSet presAssocID="{C9FFFA25-C6BC-46B8-92C7-B98F81153FF0}" presName="rootComposite2" presStyleCnt="0"/>
      <dgm:spPr/>
    </dgm:pt>
    <dgm:pt modelId="{FC19C861-FE12-4C3D-86C0-82EC093746B3}" type="pres">
      <dgm:prSet presAssocID="{C9FFFA25-C6BC-46B8-92C7-B98F81153FF0}" presName="rootText2" presStyleLbl="alignAcc1" presStyleIdx="0" presStyleCnt="0">
        <dgm:presLayoutVars>
          <dgm:chPref val="3"/>
        </dgm:presLayoutVars>
      </dgm:prSet>
      <dgm:spPr/>
      <dgm:t>
        <a:bodyPr/>
        <a:lstStyle/>
        <a:p>
          <a:endParaRPr lang="fr-FR"/>
        </a:p>
      </dgm:t>
    </dgm:pt>
    <dgm:pt modelId="{0F21A67F-CD73-4C46-9EA0-070185B18EAB}" type="pres">
      <dgm:prSet presAssocID="{C9FFFA25-C6BC-46B8-92C7-B98F81153FF0}" presName="topArc2" presStyleLbl="parChTrans1D1" presStyleIdx="4" presStyleCnt="18"/>
      <dgm:spPr/>
    </dgm:pt>
    <dgm:pt modelId="{6A609A83-B5A2-4FF1-B9D1-E2C3C529585F}" type="pres">
      <dgm:prSet presAssocID="{C9FFFA25-C6BC-46B8-92C7-B98F81153FF0}" presName="bottomArc2" presStyleLbl="parChTrans1D1" presStyleIdx="5" presStyleCnt="18"/>
      <dgm:spPr/>
    </dgm:pt>
    <dgm:pt modelId="{C94364B2-85D9-485B-815E-59EC91BA49EE}" type="pres">
      <dgm:prSet presAssocID="{C9FFFA25-C6BC-46B8-92C7-B98F81153FF0}" presName="topConnNode2" presStyleLbl="node2" presStyleIdx="0" presStyleCnt="0"/>
      <dgm:spPr/>
      <dgm:t>
        <a:bodyPr/>
        <a:lstStyle/>
        <a:p>
          <a:endParaRPr lang="fr-FR"/>
        </a:p>
      </dgm:t>
    </dgm:pt>
    <dgm:pt modelId="{6D18FC40-1B1A-4F1E-AA64-2A7AF78FC875}" type="pres">
      <dgm:prSet presAssocID="{C9FFFA25-C6BC-46B8-92C7-B98F81153FF0}" presName="hierChild4" presStyleCnt="0"/>
      <dgm:spPr/>
    </dgm:pt>
    <dgm:pt modelId="{78866A30-8BCC-4C58-B0AF-E284511B6CE6}" type="pres">
      <dgm:prSet presAssocID="{C9FFFA25-C6BC-46B8-92C7-B98F81153FF0}" presName="hierChild5" presStyleCnt="0"/>
      <dgm:spPr/>
    </dgm:pt>
    <dgm:pt modelId="{353089A1-383C-4216-881A-DA7E160AD41D}" type="pres">
      <dgm:prSet presAssocID="{7AD4E31C-F9D6-42A1-BA6A-140A115BD623}" presName="Name28" presStyleLbl="parChTrans1D2" presStyleIdx="2" presStyleCnt="8"/>
      <dgm:spPr/>
      <dgm:t>
        <a:bodyPr/>
        <a:lstStyle/>
        <a:p>
          <a:endParaRPr lang="fr-FR"/>
        </a:p>
      </dgm:t>
    </dgm:pt>
    <dgm:pt modelId="{9F7201D2-696A-4270-9506-52282EF5E9D6}" type="pres">
      <dgm:prSet presAssocID="{40EA8A8A-3E18-4ED0-BF8B-36D47928604B}" presName="hierRoot2" presStyleCnt="0">
        <dgm:presLayoutVars>
          <dgm:hierBranch val="init"/>
        </dgm:presLayoutVars>
      </dgm:prSet>
      <dgm:spPr/>
    </dgm:pt>
    <dgm:pt modelId="{F54CE585-BFE5-40CC-AD32-FB7456DAD643}" type="pres">
      <dgm:prSet presAssocID="{40EA8A8A-3E18-4ED0-BF8B-36D47928604B}" presName="rootComposite2" presStyleCnt="0"/>
      <dgm:spPr/>
    </dgm:pt>
    <dgm:pt modelId="{8EF66822-6797-4C6B-A0A2-57BDC85BA800}" type="pres">
      <dgm:prSet presAssocID="{40EA8A8A-3E18-4ED0-BF8B-36D47928604B}" presName="rootText2" presStyleLbl="alignAcc1" presStyleIdx="0" presStyleCnt="0" custScaleX="127023">
        <dgm:presLayoutVars>
          <dgm:chPref val="3"/>
        </dgm:presLayoutVars>
      </dgm:prSet>
      <dgm:spPr/>
      <dgm:t>
        <a:bodyPr/>
        <a:lstStyle/>
        <a:p>
          <a:endParaRPr lang="fr-FR"/>
        </a:p>
      </dgm:t>
    </dgm:pt>
    <dgm:pt modelId="{1C98C4C7-2215-461A-AF5E-5E79E58C404D}" type="pres">
      <dgm:prSet presAssocID="{40EA8A8A-3E18-4ED0-BF8B-36D47928604B}" presName="topArc2" presStyleLbl="parChTrans1D1" presStyleIdx="6" presStyleCnt="18"/>
      <dgm:spPr/>
    </dgm:pt>
    <dgm:pt modelId="{A8E287CF-776C-4019-A8F8-2EFD739D0AF0}" type="pres">
      <dgm:prSet presAssocID="{40EA8A8A-3E18-4ED0-BF8B-36D47928604B}" presName="bottomArc2" presStyleLbl="parChTrans1D1" presStyleIdx="7" presStyleCnt="18"/>
      <dgm:spPr/>
    </dgm:pt>
    <dgm:pt modelId="{F0A74FE5-416A-4F5B-A31C-FD1C0F06071B}" type="pres">
      <dgm:prSet presAssocID="{40EA8A8A-3E18-4ED0-BF8B-36D47928604B}" presName="topConnNode2" presStyleLbl="node2" presStyleIdx="0" presStyleCnt="0"/>
      <dgm:spPr/>
      <dgm:t>
        <a:bodyPr/>
        <a:lstStyle/>
        <a:p>
          <a:endParaRPr lang="fr-FR"/>
        </a:p>
      </dgm:t>
    </dgm:pt>
    <dgm:pt modelId="{C07B2E24-1C2D-4058-BC00-3B0335CE396F}" type="pres">
      <dgm:prSet presAssocID="{40EA8A8A-3E18-4ED0-BF8B-36D47928604B}" presName="hierChild4" presStyleCnt="0"/>
      <dgm:spPr/>
    </dgm:pt>
    <dgm:pt modelId="{07B253AA-2524-4AFE-91C1-DA3E29ED8DCF}" type="pres">
      <dgm:prSet presAssocID="{40EA8A8A-3E18-4ED0-BF8B-36D47928604B}" presName="hierChild5" presStyleCnt="0"/>
      <dgm:spPr/>
    </dgm:pt>
    <dgm:pt modelId="{26286CFC-019C-4FB5-AA11-354A9BEC1D2D}" type="pres">
      <dgm:prSet presAssocID="{4ED18B18-FDF5-4002-825E-78F354D8AC2D}" presName="Name28" presStyleLbl="parChTrans1D2" presStyleIdx="3" presStyleCnt="8"/>
      <dgm:spPr/>
      <dgm:t>
        <a:bodyPr/>
        <a:lstStyle/>
        <a:p>
          <a:endParaRPr lang="fr-FR"/>
        </a:p>
      </dgm:t>
    </dgm:pt>
    <dgm:pt modelId="{5CFD8179-40BD-4C84-8017-0DC67CB80F9A}" type="pres">
      <dgm:prSet presAssocID="{D15D7D12-B53B-4265-AF5D-7A8E1DFBEAB9}" presName="hierRoot2" presStyleCnt="0">
        <dgm:presLayoutVars>
          <dgm:hierBranch val="init"/>
        </dgm:presLayoutVars>
      </dgm:prSet>
      <dgm:spPr/>
    </dgm:pt>
    <dgm:pt modelId="{61CB53D9-8D2A-4146-9AC1-CA6C51392974}" type="pres">
      <dgm:prSet presAssocID="{D15D7D12-B53B-4265-AF5D-7A8E1DFBEAB9}" presName="rootComposite2" presStyleCnt="0"/>
      <dgm:spPr/>
    </dgm:pt>
    <dgm:pt modelId="{3E0B7385-6790-48B8-9EC2-25DCD6E35B98}" type="pres">
      <dgm:prSet presAssocID="{D15D7D12-B53B-4265-AF5D-7A8E1DFBEAB9}" presName="rootText2" presStyleLbl="alignAcc1" presStyleIdx="0" presStyleCnt="0">
        <dgm:presLayoutVars>
          <dgm:chPref val="3"/>
        </dgm:presLayoutVars>
      </dgm:prSet>
      <dgm:spPr/>
      <dgm:t>
        <a:bodyPr/>
        <a:lstStyle/>
        <a:p>
          <a:endParaRPr lang="fr-FR"/>
        </a:p>
      </dgm:t>
    </dgm:pt>
    <dgm:pt modelId="{347BEBA0-E47C-43EE-8BF6-A56BAAA96D82}" type="pres">
      <dgm:prSet presAssocID="{D15D7D12-B53B-4265-AF5D-7A8E1DFBEAB9}" presName="topArc2" presStyleLbl="parChTrans1D1" presStyleIdx="8" presStyleCnt="18"/>
      <dgm:spPr/>
    </dgm:pt>
    <dgm:pt modelId="{7D80CD22-D8D1-4ED8-9784-31DDCEFE4771}" type="pres">
      <dgm:prSet presAssocID="{D15D7D12-B53B-4265-AF5D-7A8E1DFBEAB9}" presName="bottomArc2" presStyleLbl="parChTrans1D1" presStyleIdx="9" presStyleCnt="18"/>
      <dgm:spPr/>
    </dgm:pt>
    <dgm:pt modelId="{CB7A7013-1E2F-4598-ADD8-A5D0C63C27BA}" type="pres">
      <dgm:prSet presAssocID="{D15D7D12-B53B-4265-AF5D-7A8E1DFBEAB9}" presName="topConnNode2" presStyleLbl="node2" presStyleIdx="0" presStyleCnt="0"/>
      <dgm:spPr/>
      <dgm:t>
        <a:bodyPr/>
        <a:lstStyle/>
        <a:p>
          <a:endParaRPr lang="fr-FR"/>
        </a:p>
      </dgm:t>
    </dgm:pt>
    <dgm:pt modelId="{637AAC8C-7AFA-4DF4-A7EF-A832E44861AF}" type="pres">
      <dgm:prSet presAssocID="{D15D7D12-B53B-4265-AF5D-7A8E1DFBEAB9}" presName="hierChild4" presStyleCnt="0"/>
      <dgm:spPr/>
    </dgm:pt>
    <dgm:pt modelId="{2097CD1F-CDBD-4484-9B55-7E9CE7606EC1}" type="pres">
      <dgm:prSet presAssocID="{D15D7D12-B53B-4265-AF5D-7A8E1DFBEAB9}" presName="hierChild5" presStyleCnt="0"/>
      <dgm:spPr/>
    </dgm:pt>
    <dgm:pt modelId="{9FE06B04-9056-4778-92FE-5C55B95DD06F}" type="pres">
      <dgm:prSet presAssocID="{98C9556E-D5EB-4984-B8CE-ED9E90DD51A7}" presName="Name28" presStyleLbl="parChTrans1D2" presStyleIdx="4" presStyleCnt="8"/>
      <dgm:spPr/>
      <dgm:t>
        <a:bodyPr/>
        <a:lstStyle/>
        <a:p>
          <a:endParaRPr lang="fr-FR"/>
        </a:p>
      </dgm:t>
    </dgm:pt>
    <dgm:pt modelId="{E6153667-10A9-4BFF-971A-A1F435DBC268}" type="pres">
      <dgm:prSet presAssocID="{0587F263-DE68-4040-81C8-85512728162A}" presName="hierRoot2" presStyleCnt="0">
        <dgm:presLayoutVars>
          <dgm:hierBranch val="init"/>
        </dgm:presLayoutVars>
      </dgm:prSet>
      <dgm:spPr/>
    </dgm:pt>
    <dgm:pt modelId="{55D68D3D-D88C-4406-912D-B3DDDEC4ED77}" type="pres">
      <dgm:prSet presAssocID="{0587F263-DE68-4040-81C8-85512728162A}" presName="rootComposite2" presStyleCnt="0"/>
      <dgm:spPr/>
    </dgm:pt>
    <dgm:pt modelId="{60C72B63-FE16-4C80-AEDC-52DF3B2A1D0B}" type="pres">
      <dgm:prSet presAssocID="{0587F263-DE68-4040-81C8-85512728162A}" presName="rootText2" presStyleLbl="alignAcc1" presStyleIdx="0" presStyleCnt="0">
        <dgm:presLayoutVars>
          <dgm:chPref val="3"/>
        </dgm:presLayoutVars>
      </dgm:prSet>
      <dgm:spPr/>
      <dgm:t>
        <a:bodyPr/>
        <a:lstStyle/>
        <a:p>
          <a:endParaRPr lang="fr-FR"/>
        </a:p>
      </dgm:t>
    </dgm:pt>
    <dgm:pt modelId="{35420DF4-A746-4AF0-A989-43E71F613DEE}" type="pres">
      <dgm:prSet presAssocID="{0587F263-DE68-4040-81C8-85512728162A}" presName="topArc2" presStyleLbl="parChTrans1D1" presStyleIdx="10" presStyleCnt="18"/>
      <dgm:spPr/>
    </dgm:pt>
    <dgm:pt modelId="{6655CF88-758C-4F40-8D65-3A25F71D77FE}" type="pres">
      <dgm:prSet presAssocID="{0587F263-DE68-4040-81C8-85512728162A}" presName="bottomArc2" presStyleLbl="parChTrans1D1" presStyleIdx="11" presStyleCnt="18"/>
      <dgm:spPr/>
    </dgm:pt>
    <dgm:pt modelId="{45D5B3E6-46E5-4B2D-B438-08544E9DDA5B}" type="pres">
      <dgm:prSet presAssocID="{0587F263-DE68-4040-81C8-85512728162A}" presName="topConnNode2" presStyleLbl="node2" presStyleIdx="0" presStyleCnt="0"/>
      <dgm:spPr/>
      <dgm:t>
        <a:bodyPr/>
        <a:lstStyle/>
        <a:p>
          <a:endParaRPr lang="fr-FR"/>
        </a:p>
      </dgm:t>
    </dgm:pt>
    <dgm:pt modelId="{3117F672-9FE8-4176-8502-B6B454DC350C}" type="pres">
      <dgm:prSet presAssocID="{0587F263-DE68-4040-81C8-85512728162A}" presName="hierChild4" presStyleCnt="0"/>
      <dgm:spPr/>
    </dgm:pt>
    <dgm:pt modelId="{7520A4C5-6C6F-4F03-A7AB-6FC5E262E8FA}" type="pres">
      <dgm:prSet presAssocID="{0587F263-DE68-4040-81C8-85512728162A}" presName="hierChild5" presStyleCnt="0"/>
      <dgm:spPr/>
    </dgm:pt>
    <dgm:pt modelId="{F12247AD-0433-49F5-8F4E-86741FE05ECA}" type="pres">
      <dgm:prSet presAssocID="{6C844247-BF1A-4E52-905B-592B376068BB}" presName="Name28" presStyleLbl="parChTrans1D2" presStyleIdx="5" presStyleCnt="8"/>
      <dgm:spPr/>
      <dgm:t>
        <a:bodyPr/>
        <a:lstStyle/>
        <a:p>
          <a:endParaRPr lang="fr-FR"/>
        </a:p>
      </dgm:t>
    </dgm:pt>
    <dgm:pt modelId="{18384A0B-FC8B-4FC2-B3A6-43582F9B215B}" type="pres">
      <dgm:prSet presAssocID="{7BC278AD-7DEC-4A9C-A8D3-55D72FEA0996}" presName="hierRoot2" presStyleCnt="0">
        <dgm:presLayoutVars>
          <dgm:hierBranch val="init"/>
        </dgm:presLayoutVars>
      </dgm:prSet>
      <dgm:spPr/>
    </dgm:pt>
    <dgm:pt modelId="{34799FA7-562A-4E7A-B6AC-CFFB83BA13AD}" type="pres">
      <dgm:prSet presAssocID="{7BC278AD-7DEC-4A9C-A8D3-55D72FEA0996}" presName="rootComposite2" presStyleCnt="0"/>
      <dgm:spPr/>
    </dgm:pt>
    <dgm:pt modelId="{F8BC9B5D-676F-41CC-8524-E056BB9D40C0}" type="pres">
      <dgm:prSet presAssocID="{7BC278AD-7DEC-4A9C-A8D3-55D72FEA0996}" presName="rootText2" presStyleLbl="alignAcc1" presStyleIdx="0" presStyleCnt="0">
        <dgm:presLayoutVars>
          <dgm:chPref val="3"/>
        </dgm:presLayoutVars>
      </dgm:prSet>
      <dgm:spPr/>
      <dgm:t>
        <a:bodyPr/>
        <a:lstStyle/>
        <a:p>
          <a:endParaRPr lang="fr-FR"/>
        </a:p>
      </dgm:t>
    </dgm:pt>
    <dgm:pt modelId="{5A074A57-8983-4442-BBDB-4BA1617FC2D2}" type="pres">
      <dgm:prSet presAssocID="{7BC278AD-7DEC-4A9C-A8D3-55D72FEA0996}" presName="topArc2" presStyleLbl="parChTrans1D1" presStyleIdx="12" presStyleCnt="18"/>
      <dgm:spPr/>
    </dgm:pt>
    <dgm:pt modelId="{2FA3D629-F3E6-4088-AF71-549658C9659C}" type="pres">
      <dgm:prSet presAssocID="{7BC278AD-7DEC-4A9C-A8D3-55D72FEA0996}" presName="bottomArc2" presStyleLbl="parChTrans1D1" presStyleIdx="13" presStyleCnt="18"/>
      <dgm:spPr/>
    </dgm:pt>
    <dgm:pt modelId="{4DEBB302-EE61-46E3-A549-1A43CED05B2E}" type="pres">
      <dgm:prSet presAssocID="{7BC278AD-7DEC-4A9C-A8D3-55D72FEA0996}" presName="topConnNode2" presStyleLbl="node2" presStyleIdx="0" presStyleCnt="0"/>
      <dgm:spPr/>
      <dgm:t>
        <a:bodyPr/>
        <a:lstStyle/>
        <a:p>
          <a:endParaRPr lang="fr-FR"/>
        </a:p>
      </dgm:t>
    </dgm:pt>
    <dgm:pt modelId="{3C2D5FA9-181D-434C-B059-D49E6807ADD5}" type="pres">
      <dgm:prSet presAssocID="{7BC278AD-7DEC-4A9C-A8D3-55D72FEA0996}" presName="hierChild4" presStyleCnt="0"/>
      <dgm:spPr/>
    </dgm:pt>
    <dgm:pt modelId="{8AEF6EF9-8B12-40C2-82B5-52A11DBE95A1}" type="pres">
      <dgm:prSet presAssocID="{7BC278AD-7DEC-4A9C-A8D3-55D72FEA0996}" presName="hierChild5" presStyleCnt="0"/>
      <dgm:spPr/>
    </dgm:pt>
    <dgm:pt modelId="{13156598-0161-4A92-AF56-0257F218CED4}" type="pres">
      <dgm:prSet presAssocID="{DD7566B3-FB9E-411D-ABC8-A591FBDB3123}" presName="Name28" presStyleLbl="parChTrans1D2" presStyleIdx="6" presStyleCnt="8"/>
      <dgm:spPr/>
      <dgm:t>
        <a:bodyPr/>
        <a:lstStyle/>
        <a:p>
          <a:endParaRPr lang="fr-FR"/>
        </a:p>
      </dgm:t>
    </dgm:pt>
    <dgm:pt modelId="{46726944-56CB-4AD5-B608-EDE117288E12}" type="pres">
      <dgm:prSet presAssocID="{95A6AEF6-E62D-4009-BEAD-A8568AC98F79}" presName="hierRoot2" presStyleCnt="0">
        <dgm:presLayoutVars>
          <dgm:hierBranch val="init"/>
        </dgm:presLayoutVars>
      </dgm:prSet>
      <dgm:spPr/>
    </dgm:pt>
    <dgm:pt modelId="{8CF9F181-3DD2-49FE-9959-95E97E8042A6}" type="pres">
      <dgm:prSet presAssocID="{95A6AEF6-E62D-4009-BEAD-A8568AC98F79}" presName="rootComposite2" presStyleCnt="0"/>
      <dgm:spPr/>
    </dgm:pt>
    <dgm:pt modelId="{A9AB16E7-9F73-4779-90FE-89ACA3E983FC}" type="pres">
      <dgm:prSet presAssocID="{95A6AEF6-E62D-4009-BEAD-A8568AC98F79}" presName="rootText2" presStyleLbl="alignAcc1" presStyleIdx="0" presStyleCnt="0">
        <dgm:presLayoutVars>
          <dgm:chPref val="3"/>
        </dgm:presLayoutVars>
      </dgm:prSet>
      <dgm:spPr/>
      <dgm:t>
        <a:bodyPr/>
        <a:lstStyle/>
        <a:p>
          <a:endParaRPr lang="fr-FR"/>
        </a:p>
      </dgm:t>
    </dgm:pt>
    <dgm:pt modelId="{2ED0C9C7-D65F-4BD2-A7BF-BE137A682673}" type="pres">
      <dgm:prSet presAssocID="{95A6AEF6-E62D-4009-BEAD-A8568AC98F79}" presName="topArc2" presStyleLbl="parChTrans1D1" presStyleIdx="14" presStyleCnt="18"/>
      <dgm:spPr/>
    </dgm:pt>
    <dgm:pt modelId="{6F5F5015-4D0C-4CB1-8A01-DD4C2CF5731E}" type="pres">
      <dgm:prSet presAssocID="{95A6AEF6-E62D-4009-BEAD-A8568AC98F79}" presName="bottomArc2" presStyleLbl="parChTrans1D1" presStyleIdx="15" presStyleCnt="18"/>
      <dgm:spPr/>
    </dgm:pt>
    <dgm:pt modelId="{A1E34F79-8844-4039-A835-D410175DC9FD}" type="pres">
      <dgm:prSet presAssocID="{95A6AEF6-E62D-4009-BEAD-A8568AC98F79}" presName="topConnNode2" presStyleLbl="node2" presStyleIdx="0" presStyleCnt="0"/>
      <dgm:spPr/>
      <dgm:t>
        <a:bodyPr/>
        <a:lstStyle/>
        <a:p>
          <a:endParaRPr lang="fr-FR"/>
        </a:p>
      </dgm:t>
    </dgm:pt>
    <dgm:pt modelId="{D2EE84E9-3572-4A2A-809F-BF4BEFD3069B}" type="pres">
      <dgm:prSet presAssocID="{95A6AEF6-E62D-4009-BEAD-A8568AC98F79}" presName="hierChild4" presStyleCnt="0"/>
      <dgm:spPr/>
    </dgm:pt>
    <dgm:pt modelId="{2CE96D13-D923-4EC1-92B0-97CEC050BC35}" type="pres">
      <dgm:prSet presAssocID="{95A6AEF6-E62D-4009-BEAD-A8568AC98F79}" presName="hierChild5" presStyleCnt="0"/>
      <dgm:spPr/>
    </dgm:pt>
    <dgm:pt modelId="{B55C7B28-A40D-41E6-AF4C-54166C4652BE}" type="pres">
      <dgm:prSet presAssocID="{5DA19693-720B-4C9F-93D1-E8BF583175E2}" presName="Name28" presStyleLbl="parChTrans1D2" presStyleIdx="7" presStyleCnt="8"/>
      <dgm:spPr/>
      <dgm:t>
        <a:bodyPr/>
        <a:lstStyle/>
        <a:p>
          <a:endParaRPr lang="fr-FR"/>
        </a:p>
      </dgm:t>
    </dgm:pt>
    <dgm:pt modelId="{55A3F98C-D897-4C66-A1AA-316746BD31AF}" type="pres">
      <dgm:prSet presAssocID="{139CDFAC-35BA-44C8-9A05-4639EDE82F8D}" presName="hierRoot2" presStyleCnt="0">
        <dgm:presLayoutVars>
          <dgm:hierBranch val="init"/>
        </dgm:presLayoutVars>
      </dgm:prSet>
      <dgm:spPr/>
    </dgm:pt>
    <dgm:pt modelId="{B8301D79-5184-4240-B968-3C49FBCD7C9C}" type="pres">
      <dgm:prSet presAssocID="{139CDFAC-35BA-44C8-9A05-4639EDE82F8D}" presName="rootComposite2" presStyleCnt="0"/>
      <dgm:spPr/>
    </dgm:pt>
    <dgm:pt modelId="{D2837304-FAB9-472B-ADD4-32D906252B04}" type="pres">
      <dgm:prSet presAssocID="{139CDFAC-35BA-44C8-9A05-4639EDE82F8D}" presName="rootText2" presStyleLbl="alignAcc1" presStyleIdx="0" presStyleCnt="0">
        <dgm:presLayoutVars>
          <dgm:chPref val="3"/>
        </dgm:presLayoutVars>
      </dgm:prSet>
      <dgm:spPr/>
      <dgm:t>
        <a:bodyPr/>
        <a:lstStyle/>
        <a:p>
          <a:endParaRPr lang="fr-FR"/>
        </a:p>
      </dgm:t>
    </dgm:pt>
    <dgm:pt modelId="{DD885C51-A4B0-4D98-BCF3-07D09C291463}" type="pres">
      <dgm:prSet presAssocID="{139CDFAC-35BA-44C8-9A05-4639EDE82F8D}" presName="topArc2" presStyleLbl="parChTrans1D1" presStyleIdx="16" presStyleCnt="18"/>
      <dgm:spPr/>
    </dgm:pt>
    <dgm:pt modelId="{7D447E3C-25BF-4214-94B6-CBEA05E1BD0F}" type="pres">
      <dgm:prSet presAssocID="{139CDFAC-35BA-44C8-9A05-4639EDE82F8D}" presName="bottomArc2" presStyleLbl="parChTrans1D1" presStyleIdx="17" presStyleCnt="18"/>
      <dgm:spPr/>
    </dgm:pt>
    <dgm:pt modelId="{0F253383-A403-44B0-828F-C647B53074BB}" type="pres">
      <dgm:prSet presAssocID="{139CDFAC-35BA-44C8-9A05-4639EDE82F8D}" presName="topConnNode2" presStyleLbl="node2" presStyleIdx="0" presStyleCnt="0"/>
      <dgm:spPr/>
      <dgm:t>
        <a:bodyPr/>
        <a:lstStyle/>
        <a:p>
          <a:endParaRPr lang="fr-FR"/>
        </a:p>
      </dgm:t>
    </dgm:pt>
    <dgm:pt modelId="{220CA971-B0A7-4DF5-8C3D-16458A4BE9B7}" type="pres">
      <dgm:prSet presAssocID="{139CDFAC-35BA-44C8-9A05-4639EDE82F8D}" presName="hierChild4" presStyleCnt="0"/>
      <dgm:spPr/>
    </dgm:pt>
    <dgm:pt modelId="{BF193719-1F51-445A-86CB-E9333F33BC15}" type="pres">
      <dgm:prSet presAssocID="{139CDFAC-35BA-44C8-9A05-4639EDE82F8D}" presName="hierChild5" presStyleCnt="0"/>
      <dgm:spPr/>
    </dgm:pt>
    <dgm:pt modelId="{E5199B3C-D9FF-4FC4-A04A-357F7A2019DE}" type="pres">
      <dgm:prSet presAssocID="{0F4C7E6B-88C9-462D-9F55-1241B2403611}" presName="hierChild3" presStyleCnt="0"/>
      <dgm:spPr/>
    </dgm:pt>
  </dgm:ptLst>
  <dgm:cxnLst>
    <dgm:cxn modelId="{18DA05BE-AC6F-4842-8C71-BED1CEE8670A}" type="presOf" srcId="{0587F263-DE68-4040-81C8-85512728162A}" destId="{45D5B3E6-46E5-4B2D-B438-08544E9DDA5B}" srcOrd="1" destOrd="0" presId="urn:microsoft.com/office/officeart/2008/layout/HalfCircleOrganizationChart"/>
    <dgm:cxn modelId="{914F0452-33F2-426B-8C75-A9998338A5F2}" type="presOf" srcId="{0F4C7E6B-88C9-462D-9F55-1241B2403611}" destId="{A9F5A60B-994E-49B5-B420-9ECB1A9B142C}" srcOrd="0" destOrd="0" presId="urn:microsoft.com/office/officeart/2008/layout/HalfCircleOrganizationChart"/>
    <dgm:cxn modelId="{DEBDB202-C2B5-4C6A-B252-2FF128AE6A00}" type="presOf" srcId="{139CDFAC-35BA-44C8-9A05-4639EDE82F8D}" destId="{D2837304-FAB9-472B-ADD4-32D906252B04}" srcOrd="0" destOrd="0" presId="urn:microsoft.com/office/officeart/2008/layout/HalfCircleOrganizationChart"/>
    <dgm:cxn modelId="{DF873658-3EEE-4EC1-A2CA-730F4E199549}" srcId="{FA1E79D4-300D-491F-BA99-AC5E3245F16B}" destId="{0F4C7E6B-88C9-462D-9F55-1241B2403611}" srcOrd="0" destOrd="0" parTransId="{8664B40D-7F1B-425A-92F7-ECB4693024F5}" sibTransId="{29D1CCB6-9DF1-432E-BC8E-09CA7F7D8085}"/>
    <dgm:cxn modelId="{AFB20326-E6EB-4E85-B0BD-021BB84DB941}" type="presOf" srcId="{98C9556E-D5EB-4984-B8CE-ED9E90DD51A7}" destId="{9FE06B04-9056-4778-92FE-5C55B95DD06F}" srcOrd="0" destOrd="0" presId="urn:microsoft.com/office/officeart/2008/layout/HalfCircleOrganizationChart"/>
    <dgm:cxn modelId="{8CD77D5B-A790-490F-9D5E-4E3B05C8261C}" srcId="{0F4C7E6B-88C9-462D-9F55-1241B2403611}" destId="{95A6AEF6-E62D-4009-BEAD-A8568AC98F79}" srcOrd="6" destOrd="0" parTransId="{DD7566B3-FB9E-411D-ABC8-A591FBDB3123}" sibTransId="{D3DEA861-AE80-409C-B1DE-B59581BCA203}"/>
    <dgm:cxn modelId="{944BB5D6-41B0-4A75-92EF-A64493C95BC7}" type="presOf" srcId="{C9FFFA25-C6BC-46B8-92C7-B98F81153FF0}" destId="{FC19C861-FE12-4C3D-86C0-82EC093746B3}" srcOrd="0" destOrd="0" presId="urn:microsoft.com/office/officeart/2008/layout/HalfCircleOrganizationChart"/>
    <dgm:cxn modelId="{99382EF3-3D88-43FD-B684-8A4002815B6E}" type="presOf" srcId="{D15D7D12-B53B-4265-AF5D-7A8E1DFBEAB9}" destId="{CB7A7013-1E2F-4598-ADD8-A5D0C63C27BA}" srcOrd="1" destOrd="0" presId="urn:microsoft.com/office/officeart/2008/layout/HalfCircleOrganizationChart"/>
    <dgm:cxn modelId="{4C92FE8B-8ADE-4E59-A119-93E41197578A}" srcId="{0F4C7E6B-88C9-462D-9F55-1241B2403611}" destId="{139CDFAC-35BA-44C8-9A05-4639EDE82F8D}" srcOrd="7" destOrd="0" parTransId="{5DA19693-720B-4C9F-93D1-E8BF583175E2}" sibTransId="{4EA96CCD-7FDF-4A2F-B362-BD0D78B2A706}"/>
    <dgm:cxn modelId="{2365C483-E732-4063-B240-828E5F580A47}" type="presOf" srcId="{95A6AEF6-E62D-4009-BEAD-A8568AC98F79}" destId="{A1E34F79-8844-4039-A835-D410175DC9FD}" srcOrd="1" destOrd="0" presId="urn:microsoft.com/office/officeart/2008/layout/HalfCircleOrganizationChart"/>
    <dgm:cxn modelId="{4385E7F7-D1BC-48D9-ACD7-FCD150ED4C52}" srcId="{0F4C7E6B-88C9-462D-9F55-1241B2403611}" destId="{7BC278AD-7DEC-4A9C-A8D3-55D72FEA0996}" srcOrd="5" destOrd="0" parTransId="{6C844247-BF1A-4E52-905B-592B376068BB}" sibTransId="{14B3110A-31B8-4FD1-A238-D22E6A674C92}"/>
    <dgm:cxn modelId="{DC0D1CF4-6427-4974-8D23-639ED394E4DB}" type="presOf" srcId="{EAE44A07-BA7B-4C56-9ED0-31EC8E837D11}" destId="{A652129F-C6BB-423C-85E2-CD99CD4E6343}" srcOrd="1" destOrd="0" presId="urn:microsoft.com/office/officeart/2008/layout/HalfCircleOrganizationChart"/>
    <dgm:cxn modelId="{13252FF9-DC77-4EB3-A71B-54D4D46FA2AF}" type="presOf" srcId="{0F4C7E6B-88C9-462D-9F55-1241B2403611}" destId="{88E1CDFA-590C-40B1-BAF0-2F8C76B0D515}" srcOrd="1" destOrd="0" presId="urn:microsoft.com/office/officeart/2008/layout/HalfCircleOrganizationChart"/>
    <dgm:cxn modelId="{6877E3C6-2166-4830-9F09-27C3825EBEF2}" type="presOf" srcId="{5DA19693-720B-4C9F-93D1-E8BF583175E2}" destId="{B55C7B28-A40D-41E6-AF4C-54166C4652BE}" srcOrd="0" destOrd="0" presId="urn:microsoft.com/office/officeart/2008/layout/HalfCircleOrganizationChart"/>
    <dgm:cxn modelId="{1424C2B4-0B58-4B18-8744-66C7CAA42475}" type="presOf" srcId="{7BC278AD-7DEC-4A9C-A8D3-55D72FEA0996}" destId="{F8BC9B5D-676F-41CC-8524-E056BB9D40C0}" srcOrd="0" destOrd="0" presId="urn:microsoft.com/office/officeart/2008/layout/HalfCircleOrganizationChart"/>
    <dgm:cxn modelId="{96DC01B0-8A93-4303-A2B6-FBE6DBA44D73}" type="presOf" srcId="{40EA8A8A-3E18-4ED0-BF8B-36D47928604B}" destId="{F0A74FE5-416A-4F5B-A31C-FD1C0F06071B}" srcOrd="1" destOrd="0" presId="urn:microsoft.com/office/officeart/2008/layout/HalfCircleOrganizationChart"/>
    <dgm:cxn modelId="{BDE3780E-D2ED-4978-8336-5CA790454D66}" srcId="{0F4C7E6B-88C9-462D-9F55-1241B2403611}" destId="{EAE44A07-BA7B-4C56-9ED0-31EC8E837D11}" srcOrd="0" destOrd="0" parTransId="{B0284A97-EC82-44A6-9754-7064BCF32DD4}" sibTransId="{DC87506B-0674-44BC-A9D0-6AA5D7C5DD1F}"/>
    <dgm:cxn modelId="{F6F7B3EA-6C13-4695-AA24-BFE962E9EE87}" type="presOf" srcId="{DD7566B3-FB9E-411D-ABC8-A591FBDB3123}" destId="{13156598-0161-4A92-AF56-0257F218CED4}" srcOrd="0" destOrd="0" presId="urn:microsoft.com/office/officeart/2008/layout/HalfCircleOrganizationChart"/>
    <dgm:cxn modelId="{C5B61421-E425-4D1C-85D2-6A373BE8AE82}" type="presOf" srcId="{139CDFAC-35BA-44C8-9A05-4639EDE82F8D}" destId="{0F253383-A403-44B0-828F-C647B53074BB}" srcOrd="1" destOrd="0" presId="urn:microsoft.com/office/officeart/2008/layout/HalfCircleOrganizationChart"/>
    <dgm:cxn modelId="{D5234452-0096-46A8-A61E-BEFFE2C6AB93}" srcId="{0F4C7E6B-88C9-462D-9F55-1241B2403611}" destId="{0587F263-DE68-4040-81C8-85512728162A}" srcOrd="4" destOrd="0" parTransId="{98C9556E-D5EB-4984-B8CE-ED9E90DD51A7}" sibTransId="{64A57677-BE63-4794-A10C-EAA1FDB27937}"/>
    <dgm:cxn modelId="{F588C479-FB00-46E0-BA3C-6FF10CAF304A}" type="presOf" srcId="{7AD4E31C-F9D6-42A1-BA6A-140A115BD623}" destId="{353089A1-383C-4216-881A-DA7E160AD41D}" srcOrd="0" destOrd="0" presId="urn:microsoft.com/office/officeart/2008/layout/HalfCircleOrganizationChart"/>
    <dgm:cxn modelId="{42CAA670-3139-49CF-BA67-F4CE7C6F205E}" type="presOf" srcId="{6C844247-BF1A-4E52-905B-592B376068BB}" destId="{F12247AD-0433-49F5-8F4E-86741FE05ECA}" srcOrd="0" destOrd="0" presId="urn:microsoft.com/office/officeart/2008/layout/HalfCircleOrganizationChart"/>
    <dgm:cxn modelId="{0B3648F2-57D4-4EAB-ABBF-DB25482BD83E}" type="presOf" srcId="{FA1E79D4-300D-491F-BA99-AC5E3245F16B}" destId="{DDEF2A81-0E5E-4F22-903C-2C0A6AB81FDD}" srcOrd="0" destOrd="0" presId="urn:microsoft.com/office/officeart/2008/layout/HalfCircleOrganizationChart"/>
    <dgm:cxn modelId="{35D067F5-8B3E-4AA1-803C-6791897E7532}" type="presOf" srcId="{40EA8A8A-3E18-4ED0-BF8B-36D47928604B}" destId="{8EF66822-6797-4C6B-A0A2-57BDC85BA800}" srcOrd="0" destOrd="0" presId="urn:microsoft.com/office/officeart/2008/layout/HalfCircleOrganizationChart"/>
    <dgm:cxn modelId="{70ECEEC9-BAAA-4202-9A22-CCC207BE087D}" type="presOf" srcId="{0587F263-DE68-4040-81C8-85512728162A}" destId="{60C72B63-FE16-4C80-AEDC-52DF3B2A1D0B}" srcOrd="0" destOrd="0" presId="urn:microsoft.com/office/officeart/2008/layout/HalfCircleOrganizationChart"/>
    <dgm:cxn modelId="{5D860AFE-6F0E-4A0D-B33C-2AB647AC21C0}" type="presOf" srcId="{B0284A97-EC82-44A6-9754-7064BCF32DD4}" destId="{A6C533A4-5380-4411-8C60-9133317F550B}" srcOrd="0" destOrd="0" presId="urn:microsoft.com/office/officeart/2008/layout/HalfCircleOrganizationChart"/>
    <dgm:cxn modelId="{343900FF-E783-4770-8E70-29395E049860}" type="presOf" srcId="{95A6AEF6-E62D-4009-BEAD-A8568AC98F79}" destId="{A9AB16E7-9F73-4779-90FE-89ACA3E983FC}" srcOrd="0" destOrd="0" presId="urn:microsoft.com/office/officeart/2008/layout/HalfCircleOrganizationChart"/>
    <dgm:cxn modelId="{96A5E69C-B63B-4A1A-9AB9-CD3295BC1A79}" srcId="{0F4C7E6B-88C9-462D-9F55-1241B2403611}" destId="{D15D7D12-B53B-4265-AF5D-7A8E1DFBEAB9}" srcOrd="3" destOrd="0" parTransId="{4ED18B18-FDF5-4002-825E-78F354D8AC2D}" sibTransId="{AED89C72-F267-4E97-A1BA-264D4D21B0E3}"/>
    <dgm:cxn modelId="{F6BC4191-4712-40A3-ABA2-18FF75F69CC6}" srcId="{0F4C7E6B-88C9-462D-9F55-1241B2403611}" destId="{40EA8A8A-3E18-4ED0-BF8B-36D47928604B}" srcOrd="2" destOrd="0" parTransId="{7AD4E31C-F9D6-42A1-BA6A-140A115BD623}" sibTransId="{1F23F1D6-8D00-4567-938D-3EE56194C704}"/>
    <dgm:cxn modelId="{A77DF712-3B94-48DF-A7D7-F57C2E9A1340}" type="presOf" srcId="{7BC278AD-7DEC-4A9C-A8D3-55D72FEA0996}" destId="{4DEBB302-EE61-46E3-A549-1A43CED05B2E}" srcOrd="1" destOrd="0" presId="urn:microsoft.com/office/officeart/2008/layout/HalfCircleOrganizationChart"/>
    <dgm:cxn modelId="{9F5A5F3F-078C-469C-A260-89A7114427D1}" type="presOf" srcId="{5881460D-DDCA-432B-BD63-211DF947A719}" destId="{0CD99982-AB56-4441-91FC-B83B75E71538}" srcOrd="0" destOrd="0" presId="urn:microsoft.com/office/officeart/2008/layout/HalfCircleOrganizationChart"/>
    <dgm:cxn modelId="{F2945811-F804-4BA2-98E1-CAFBE045DF36}" type="presOf" srcId="{EAE44A07-BA7B-4C56-9ED0-31EC8E837D11}" destId="{3489582F-D9D5-4713-BAE6-9B55F62DAF7C}" srcOrd="0" destOrd="0" presId="urn:microsoft.com/office/officeart/2008/layout/HalfCircleOrganizationChart"/>
    <dgm:cxn modelId="{23A4BF20-A430-431E-998F-032BFBAACDC0}" type="presOf" srcId="{4ED18B18-FDF5-4002-825E-78F354D8AC2D}" destId="{26286CFC-019C-4FB5-AA11-354A9BEC1D2D}" srcOrd="0" destOrd="0" presId="urn:microsoft.com/office/officeart/2008/layout/HalfCircleOrganizationChart"/>
    <dgm:cxn modelId="{CCC2426D-EFCD-41B4-A13E-6A4B8FE03F01}" srcId="{0F4C7E6B-88C9-462D-9F55-1241B2403611}" destId="{C9FFFA25-C6BC-46B8-92C7-B98F81153FF0}" srcOrd="1" destOrd="0" parTransId="{5881460D-DDCA-432B-BD63-211DF947A719}" sibTransId="{CA4FD415-1FEA-46E0-985C-BD277F647B65}"/>
    <dgm:cxn modelId="{9763880B-5F43-4BF2-9A02-7618576378CD}" type="presOf" srcId="{D15D7D12-B53B-4265-AF5D-7A8E1DFBEAB9}" destId="{3E0B7385-6790-48B8-9EC2-25DCD6E35B98}" srcOrd="0" destOrd="0" presId="urn:microsoft.com/office/officeart/2008/layout/HalfCircleOrganizationChart"/>
    <dgm:cxn modelId="{A02BB3D7-7917-4C17-9089-A06FED297D46}" type="presOf" srcId="{C9FFFA25-C6BC-46B8-92C7-B98F81153FF0}" destId="{C94364B2-85D9-485B-815E-59EC91BA49EE}" srcOrd="1" destOrd="0" presId="urn:microsoft.com/office/officeart/2008/layout/HalfCircleOrganizationChart"/>
    <dgm:cxn modelId="{11F5101E-507E-4178-98D7-9D6B8CD3FD0F}" type="presParOf" srcId="{DDEF2A81-0E5E-4F22-903C-2C0A6AB81FDD}" destId="{FC306964-4A87-400C-AB3F-B4CD083EE9AE}" srcOrd="0" destOrd="0" presId="urn:microsoft.com/office/officeart/2008/layout/HalfCircleOrganizationChart"/>
    <dgm:cxn modelId="{90D20AF6-5BA3-42F6-AF0B-79B164282870}" type="presParOf" srcId="{FC306964-4A87-400C-AB3F-B4CD083EE9AE}" destId="{797029AF-5054-425A-9BA1-89B8E1947C4A}" srcOrd="0" destOrd="0" presId="urn:microsoft.com/office/officeart/2008/layout/HalfCircleOrganizationChart"/>
    <dgm:cxn modelId="{FFE4DB98-0D42-4AB5-8B6F-AF1025E595C9}" type="presParOf" srcId="{797029AF-5054-425A-9BA1-89B8E1947C4A}" destId="{A9F5A60B-994E-49B5-B420-9ECB1A9B142C}" srcOrd="0" destOrd="0" presId="urn:microsoft.com/office/officeart/2008/layout/HalfCircleOrganizationChart"/>
    <dgm:cxn modelId="{45FC7E72-DB81-4688-8B42-477F03944FF8}" type="presParOf" srcId="{797029AF-5054-425A-9BA1-89B8E1947C4A}" destId="{860A57D5-0DFF-4699-91DC-B02FEBBC3D3F}" srcOrd="1" destOrd="0" presId="urn:microsoft.com/office/officeart/2008/layout/HalfCircleOrganizationChart"/>
    <dgm:cxn modelId="{82D0754B-D7E7-44D7-ADF8-F6542BF0CC5D}" type="presParOf" srcId="{797029AF-5054-425A-9BA1-89B8E1947C4A}" destId="{3E344316-FA8B-4EDE-A0A8-63D56EC3F4A4}" srcOrd="2" destOrd="0" presId="urn:microsoft.com/office/officeart/2008/layout/HalfCircleOrganizationChart"/>
    <dgm:cxn modelId="{508A0E05-C89D-46AE-8B72-DF06FBAE6328}" type="presParOf" srcId="{797029AF-5054-425A-9BA1-89B8E1947C4A}" destId="{88E1CDFA-590C-40B1-BAF0-2F8C76B0D515}" srcOrd="3" destOrd="0" presId="urn:microsoft.com/office/officeart/2008/layout/HalfCircleOrganizationChart"/>
    <dgm:cxn modelId="{56565E94-D302-4385-BC58-4CA85E7F298E}" type="presParOf" srcId="{FC306964-4A87-400C-AB3F-B4CD083EE9AE}" destId="{25923CAA-A255-4D1E-B671-C0B5F5886D51}" srcOrd="1" destOrd="0" presId="urn:microsoft.com/office/officeart/2008/layout/HalfCircleOrganizationChart"/>
    <dgm:cxn modelId="{66E49EA8-E0DA-4A27-A334-18C103E0A06B}" type="presParOf" srcId="{25923CAA-A255-4D1E-B671-C0B5F5886D51}" destId="{A6C533A4-5380-4411-8C60-9133317F550B}" srcOrd="0" destOrd="0" presId="urn:microsoft.com/office/officeart/2008/layout/HalfCircleOrganizationChart"/>
    <dgm:cxn modelId="{F7C72F40-7A68-4B95-966B-4F9A68178C58}" type="presParOf" srcId="{25923CAA-A255-4D1E-B671-C0B5F5886D51}" destId="{4A308A28-29D9-4D4A-9F53-BC2CB930644A}" srcOrd="1" destOrd="0" presId="urn:microsoft.com/office/officeart/2008/layout/HalfCircleOrganizationChart"/>
    <dgm:cxn modelId="{62725347-6F0E-4FE2-8335-16238D47C4A5}" type="presParOf" srcId="{4A308A28-29D9-4D4A-9F53-BC2CB930644A}" destId="{6582561F-441C-45F5-BB22-69A7B848B611}" srcOrd="0" destOrd="0" presId="urn:microsoft.com/office/officeart/2008/layout/HalfCircleOrganizationChart"/>
    <dgm:cxn modelId="{D6F3537D-BC9B-4154-9118-87D70BEC181A}" type="presParOf" srcId="{6582561F-441C-45F5-BB22-69A7B848B611}" destId="{3489582F-D9D5-4713-BAE6-9B55F62DAF7C}" srcOrd="0" destOrd="0" presId="urn:microsoft.com/office/officeart/2008/layout/HalfCircleOrganizationChart"/>
    <dgm:cxn modelId="{6F6B8573-7EF8-44DF-9000-7668B73A3156}" type="presParOf" srcId="{6582561F-441C-45F5-BB22-69A7B848B611}" destId="{306FCEB7-2661-4988-91B0-838D9FF39CAD}" srcOrd="1" destOrd="0" presId="urn:microsoft.com/office/officeart/2008/layout/HalfCircleOrganizationChart"/>
    <dgm:cxn modelId="{B1327AB1-2B57-446D-86A8-4E642C1DCB56}" type="presParOf" srcId="{6582561F-441C-45F5-BB22-69A7B848B611}" destId="{3B50B7C5-7EA4-4565-BC4E-05198D52FCBE}" srcOrd="2" destOrd="0" presId="urn:microsoft.com/office/officeart/2008/layout/HalfCircleOrganizationChart"/>
    <dgm:cxn modelId="{2BA12DB7-080D-4927-80D5-40237A1D65ED}" type="presParOf" srcId="{6582561F-441C-45F5-BB22-69A7B848B611}" destId="{A652129F-C6BB-423C-85E2-CD99CD4E6343}" srcOrd="3" destOrd="0" presId="urn:microsoft.com/office/officeart/2008/layout/HalfCircleOrganizationChart"/>
    <dgm:cxn modelId="{83E87485-B986-406C-9986-F48153F68522}" type="presParOf" srcId="{4A308A28-29D9-4D4A-9F53-BC2CB930644A}" destId="{BEA7B7B0-61F0-4DD6-A2BE-EA95BD421D14}" srcOrd="1" destOrd="0" presId="urn:microsoft.com/office/officeart/2008/layout/HalfCircleOrganizationChart"/>
    <dgm:cxn modelId="{633C60AF-554E-4815-8F6D-311E4C80955B}" type="presParOf" srcId="{4A308A28-29D9-4D4A-9F53-BC2CB930644A}" destId="{0FD37EC5-3F44-4790-BA43-721E30974C1F}" srcOrd="2" destOrd="0" presId="urn:microsoft.com/office/officeart/2008/layout/HalfCircleOrganizationChart"/>
    <dgm:cxn modelId="{15ACE8B0-251B-4E41-84A5-7619E5605B72}" type="presParOf" srcId="{25923CAA-A255-4D1E-B671-C0B5F5886D51}" destId="{0CD99982-AB56-4441-91FC-B83B75E71538}" srcOrd="2" destOrd="0" presId="urn:microsoft.com/office/officeart/2008/layout/HalfCircleOrganizationChart"/>
    <dgm:cxn modelId="{60E1A9A8-B6CB-4AA0-B9E9-D7BD12452873}" type="presParOf" srcId="{25923CAA-A255-4D1E-B671-C0B5F5886D51}" destId="{C9439B77-5A20-4D8E-9C80-F927198673FD}" srcOrd="3" destOrd="0" presId="urn:microsoft.com/office/officeart/2008/layout/HalfCircleOrganizationChart"/>
    <dgm:cxn modelId="{0B2A86A9-29FA-4A45-96F7-601DEAA78EB5}" type="presParOf" srcId="{C9439B77-5A20-4D8E-9C80-F927198673FD}" destId="{FC79B4C4-F233-41A7-B32E-11E7EEEF4BF5}" srcOrd="0" destOrd="0" presId="urn:microsoft.com/office/officeart/2008/layout/HalfCircleOrganizationChart"/>
    <dgm:cxn modelId="{BCF9C53E-FBE9-4387-9572-8FA66F2EDB55}" type="presParOf" srcId="{FC79B4C4-F233-41A7-B32E-11E7EEEF4BF5}" destId="{FC19C861-FE12-4C3D-86C0-82EC093746B3}" srcOrd="0" destOrd="0" presId="urn:microsoft.com/office/officeart/2008/layout/HalfCircleOrganizationChart"/>
    <dgm:cxn modelId="{2A9218DB-7A9F-406F-8A81-20AECAF80197}" type="presParOf" srcId="{FC79B4C4-F233-41A7-B32E-11E7EEEF4BF5}" destId="{0F21A67F-CD73-4C46-9EA0-070185B18EAB}" srcOrd="1" destOrd="0" presId="urn:microsoft.com/office/officeart/2008/layout/HalfCircleOrganizationChart"/>
    <dgm:cxn modelId="{FDA8E8A0-16A5-4CED-995F-C5DE2EF0DDCD}" type="presParOf" srcId="{FC79B4C4-F233-41A7-B32E-11E7EEEF4BF5}" destId="{6A609A83-B5A2-4FF1-B9D1-E2C3C529585F}" srcOrd="2" destOrd="0" presId="urn:microsoft.com/office/officeart/2008/layout/HalfCircleOrganizationChart"/>
    <dgm:cxn modelId="{3CBE2414-8D32-4D19-B756-1E2F6CD7F663}" type="presParOf" srcId="{FC79B4C4-F233-41A7-B32E-11E7EEEF4BF5}" destId="{C94364B2-85D9-485B-815E-59EC91BA49EE}" srcOrd="3" destOrd="0" presId="urn:microsoft.com/office/officeart/2008/layout/HalfCircleOrganizationChart"/>
    <dgm:cxn modelId="{8F1018E5-D31D-46B8-91A7-B7A80AEDCCC0}" type="presParOf" srcId="{C9439B77-5A20-4D8E-9C80-F927198673FD}" destId="{6D18FC40-1B1A-4F1E-AA64-2A7AF78FC875}" srcOrd="1" destOrd="0" presId="urn:microsoft.com/office/officeart/2008/layout/HalfCircleOrganizationChart"/>
    <dgm:cxn modelId="{2514119B-9CF1-4882-9973-C09F6B33468C}" type="presParOf" srcId="{C9439B77-5A20-4D8E-9C80-F927198673FD}" destId="{78866A30-8BCC-4C58-B0AF-E284511B6CE6}" srcOrd="2" destOrd="0" presId="urn:microsoft.com/office/officeart/2008/layout/HalfCircleOrganizationChart"/>
    <dgm:cxn modelId="{EF4DFEE2-F5A7-4064-B817-C65BF55D6843}" type="presParOf" srcId="{25923CAA-A255-4D1E-B671-C0B5F5886D51}" destId="{353089A1-383C-4216-881A-DA7E160AD41D}" srcOrd="4" destOrd="0" presId="urn:microsoft.com/office/officeart/2008/layout/HalfCircleOrganizationChart"/>
    <dgm:cxn modelId="{D6B324A1-89A8-4F22-BAE2-3B203EC4D7A1}" type="presParOf" srcId="{25923CAA-A255-4D1E-B671-C0B5F5886D51}" destId="{9F7201D2-696A-4270-9506-52282EF5E9D6}" srcOrd="5" destOrd="0" presId="urn:microsoft.com/office/officeart/2008/layout/HalfCircleOrganizationChart"/>
    <dgm:cxn modelId="{16CA2338-079B-4A1B-A130-E4D5A75D67C0}" type="presParOf" srcId="{9F7201D2-696A-4270-9506-52282EF5E9D6}" destId="{F54CE585-BFE5-40CC-AD32-FB7456DAD643}" srcOrd="0" destOrd="0" presId="urn:microsoft.com/office/officeart/2008/layout/HalfCircleOrganizationChart"/>
    <dgm:cxn modelId="{FDDC5CD2-4500-409B-8857-AAB7973E9EF5}" type="presParOf" srcId="{F54CE585-BFE5-40CC-AD32-FB7456DAD643}" destId="{8EF66822-6797-4C6B-A0A2-57BDC85BA800}" srcOrd="0" destOrd="0" presId="urn:microsoft.com/office/officeart/2008/layout/HalfCircleOrganizationChart"/>
    <dgm:cxn modelId="{C954684A-0079-4FAE-8AF2-973BC97ED60E}" type="presParOf" srcId="{F54CE585-BFE5-40CC-AD32-FB7456DAD643}" destId="{1C98C4C7-2215-461A-AF5E-5E79E58C404D}" srcOrd="1" destOrd="0" presId="urn:microsoft.com/office/officeart/2008/layout/HalfCircleOrganizationChart"/>
    <dgm:cxn modelId="{1D4430E1-2FF2-49DB-A30A-D6D2516ED0BB}" type="presParOf" srcId="{F54CE585-BFE5-40CC-AD32-FB7456DAD643}" destId="{A8E287CF-776C-4019-A8F8-2EFD739D0AF0}" srcOrd="2" destOrd="0" presId="urn:microsoft.com/office/officeart/2008/layout/HalfCircleOrganizationChart"/>
    <dgm:cxn modelId="{3E38AE24-23C3-4BAB-9F31-D2846045A6B5}" type="presParOf" srcId="{F54CE585-BFE5-40CC-AD32-FB7456DAD643}" destId="{F0A74FE5-416A-4F5B-A31C-FD1C0F06071B}" srcOrd="3" destOrd="0" presId="urn:microsoft.com/office/officeart/2008/layout/HalfCircleOrganizationChart"/>
    <dgm:cxn modelId="{ACB5ABF1-C2DB-42D0-8DB4-8F6B006EEB4A}" type="presParOf" srcId="{9F7201D2-696A-4270-9506-52282EF5E9D6}" destId="{C07B2E24-1C2D-4058-BC00-3B0335CE396F}" srcOrd="1" destOrd="0" presId="urn:microsoft.com/office/officeart/2008/layout/HalfCircleOrganizationChart"/>
    <dgm:cxn modelId="{2BE65C28-F6E2-4543-B8A7-883FE66C68EF}" type="presParOf" srcId="{9F7201D2-696A-4270-9506-52282EF5E9D6}" destId="{07B253AA-2524-4AFE-91C1-DA3E29ED8DCF}" srcOrd="2" destOrd="0" presId="urn:microsoft.com/office/officeart/2008/layout/HalfCircleOrganizationChart"/>
    <dgm:cxn modelId="{EC5F0D4E-CB69-4D3E-A2B3-C9FFD64AB94E}" type="presParOf" srcId="{25923CAA-A255-4D1E-B671-C0B5F5886D51}" destId="{26286CFC-019C-4FB5-AA11-354A9BEC1D2D}" srcOrd="6" destOrd="0" presId="urn:microsoft.com/office/officeart/2008/layout/HalfCircleOrganizationChart"/>
    <dgm:cxn modelId="{AC75CF2F-78CF-420C-9527-9E810D7391C7}" type="presParOf" srcId="{25923CAA-A255-4D1E-B671-C0B5F5886D51}" destId="{5CFD8179-40BD-4C84-8017-0DC67CB80F9A}" srcOrd="7" destOrd="0" presId="urn:microsoft.com/office/officeart/2008/layout/HalfCircleOrganizationChart"/>
    <dgm:cxn modelId="{7EAAA801-1CA2-482F-842C-26D2B3443EDB}" type="presParOf" srcId="{5CFD8179-40BD-4C84-8017-0DC67CB80F9A}" destId="{61CB53D9-8D2A-4146-9AC1-CA6C51392974}" srcOrd="0" destOrd="0" presId="urn:microsoft.com/office/officeart/2008/layout/HalfCircleOrganizationChart"/>
    <dgm:cxn modelId="{96F432A9-42C5-4CF4-B10A-39C316231C8C}" type="presParOf" srcId="{61CB53D9-8D2A-4146-9AC1-CA6C51392974}" destId="{3E0B7385-6790-48B8-9EC2-25DCD6E35B98}" srcOrd="0" destOrd="0" presId="urn:microsoft.com/office/officeart/2008/layout/HalfCircleOrganizationChart"/>
    <dgm:cxn modelId="{1635417A-86E1-4E44-AFD3-9471AFD4CF3A}" type="presParOf" srcId="{61CB53D9-8D2A-4146-9AC1-CA6C51392974}" destId="{347BEBA0-E47C-43EE-8BF6-A56BAAA96D82}" srcOrd="1" destOrd="0" presId="urn:microsoft.com/office/officeart/2008/layout/HalfCircleOrganizationChart"/>
    <dgm:cxn modelId="{9293A8AB-DFA0-4286-8784-6900664B03EF}" type="presParOf" srcId="{61CB53D9-8D2A-4146-9AC1-CA6C51392974}" destId="{7D80CD22-D8D1-4ED8-9784-31DDCEFE4771}" srcOrd="2" destOrd="0" presId="urn:microsoft.com/office/officeart/2008/layout/HalfCircleOrganizationChart"/>
    <dgm:cxn modelId="{1A12B431-BAE7-4592-8C04-13B49F088D87}" type="presParOf" srcId="{61CB53D9-8D2A-4146-9AC1-CA6C51392974}" destId="{CB7A7013-1E2F-4598-ADD8-A5D0C63C27BA}" srcOrd="3" destOrd="0" presId="urn:microsoft.com/office/officeart/2008/layout/HalfCircleOrganizationChart"/>
    <dgm:cxn modelId="{1937C9AD-3ADF-477C-99C7-A0FC55DC4ED3}" type="presParOf" srcId="{5CFD8179-40BD-4C84-8017-0DC67CB80F9A}" destId="{637AAC8C-7AFA-4DF4-A7EF-A832E44861AF}" srcOrd="1" destOrd="0" presId="urn:microsoft.com/office/officeart/2008/layout/HalfCircleOrganizationChart"/>
    <dgm:cxn modelId="{2ACEB23D-DF47-4A99-8714-E6065EF3006C}" type="presParOf" srcId="{5CFD8179-40BD-4C84-8017-0DC67CB80F9A}" destId="{2097CD1F-CDBD-4484-9B55-7E9CE7606EC1}" srcOrd="2" destOrd="0" presId="urn:microsoft.com/office/officeart/2008/layout/HalfCircleOrganizationChart"/>
    <dgm:cxn modelId="{65797C8A-F258-42A4-A660-72BCC25B4E1E}" type="presParOf" srcId="{25923CAA-A255-4D1E-B671-C0B5F5886D51}" destId="{9FE06B04-9056-4778-92FE-5C55B95DD06F}" srcOrd="8" destOrd="0" presId="urn:microsoft.com/office/officeart/2008/layout/HalfCircleOrganizationChart"/>
    <dgm:cxn modelId="{EF2C9A71-BB3E-43BF-B7D0-1A65587E9EE1}" type="presParOf" srcId="{25923CAA-A255-4D1E-B671-C0B5F5886D51}" destId="{E6153667-10A9-4BFF-971A-A1F435DBC268}" srcOrd="9" destOrd="0" presId="urn:microsoft.com/office/officeart/2008/layout/HalfCircleOrganizationChart"/>
    <dgm:cxn modelId="{8A9F3181-41B2-4CAF-A72C-60E182D1CD03}" type="presParOf" srcId="{E6153667-10A9-4BFF-971A-A1F435DBC268}" destId="{55D68D3D-D88C-4406-912D-B3DDDEC4ED77}" srcOrd="0" destOrd="0" presId="urn:microsoft.com/office/officeart/2008/layout/HalfCircleOrganizationChart"/>
    <dgm:cxn modelId="{5539442D-9EE7-4EC7-BC37-D82D3DDD6D53}" type="presParOf" srcId="{55D68D3D-D88C-4406-912D-B3DDDEC4ED77}" destId="{60C72B63-FE16-4C80-AEDC-52DF3B2A1D0B}" srcOrd="0" destOrd="0" presId="urn:microsoft.com/office/officeart/2008/layout/HalfCircleOrganizationChart"/>
    <dgm:cxn modelId="{BA5AB848-12E1-438E-A9E7-CEE53C401E88}" type="presParOf" srcId="{55D68D3D-D88C-4406-912D-B3DDDEC4ED77}" destId="{35420DF4-A746-4AF0-A989-43E71F613DEE}" srcOrd="1" destOrd="0" presId="urn:microsoft.com/office/officeart/2008/layout/HalfCircleOrganizationChart"/>
    <dgm:cxn modelId="{DF8647F5-DF10-4AA0-8434-06D5E243FF8D}" type="presParOf" srcId="{55D68D3D-D88C-4406-912D-B3DDDEC4ED77}" destId="{6655CF88-758C-4F40-8D65-3A25F71D77FE}" srcOrd="2" destOrd="0" presId="urn:microsoft.com/office/officeart/2008/layout/HalfCircleOrganizationChart"/>
    <dgm:cxn modelId="{D0B4EE46-6B06-4247-A813-33A03F50045C}" type="presParOf" srcId="{55D68D3D-D88C-4406-912D-B3DDDEC4ED77}" destId="{45D5B3E6-46E5-4B2D-B438-08544E9DDA5B}" srcOrd="3" destOrd="0" presId="urn:microsoft.com/office/officeart/2008/layout/HalfCircleOrganizationChart"/>
    <dgm:cxn modelId="{EF4363B0-2CB4-46D3-80F6-DDFF43B0F543}" type="presParOf" srcId="{E6153667-10A9-4BFF-971A-A1F435DBC268}" destId="{3117F672-9FE8-4176-8502-B6B454DC350C}" srcOrd="1" destOrd="0" presId="urn:microsoft.com/office/officeart/2008/layout/HalfCircleOrganizationChart"/>
    <dgm:cxn modelId="{F591347E-8B46-41D5-9493-6BDC4DCE8AFC}" type="presParOf" srcId="{E6153667-10A9-4BFF-971A-A1F435DBC268}" destId="{7520A4C5-6C6F-4F03-A7AB-6FC5E262E8FA}" srcOrd="2" destOrd="0" presId="urn:microsoft.com/office/officeart/2008/layout/HalfCircleOrganizationChart"/>
    <dgm:cxn modelId="{3511FD51-53AA-48C4-9829-A0F617D15624}" type="presParOf" srcId="{25923CAA-A255-4D1E-B671-C0B5F5886D51}" destId="{F12247AD-0433-49F5-8F4E-86741FE05ECA}" srcOrd="10" destOrd="0" presId="urn:microsoft.com/office/officeart/2008/layout/HalfCircleOrganizationChart"/>
    <dgm:cxn modelId="{7D813907-ECA7-4C91-AA8E-823BE868D923}" type="presParOf" srcId="{25923CAA-A255-4D1E-B671-C0B5F5886D51}" destId="{18384A0B-FC8B-4FC2-B3A6-43582F9B215B}" srcOrd="11" destOrd="0" presId="urn:microsoft.com/office/officeart/2008/layout/HalfCircleOrganizationChart"/>
    <dgm:cxn modelId="{A77B1630-6FE5-4F51-8AD2-0D0420326A02}" type="presParOf" srcId="{18384A0B-FC8B-4FC2-B3A6-43582F9B215B}" destId="{34799FA7-562A-4E7A-B6AC-CFFB83BA13AD}" srcOrd="0" destOrd="0" presId="urn:microsoft.com/office/officeart/2008/layout/HalfCircleOrganizationChart"/>
    <dgm:cxn modelId="{0C6732C4-2914-4C0C-B37F-8FBD4B540C98}" type="presParOf" srcId="{34799FA7-562A-4E7A-B6AC-CFFB83BA13AD}" destId="{F8BC9B5D-676F-41CC-8524-E056BB9D40C0}" srcOrd="0" destOrd="0" presId="urn:microsoft.com/office/officeart/2008/layout/HalfCircleOrganizationChart"/>
    <dgm:cxn modelId="{94311FA7-1A26-4FDA-96ED-21ED76B4AC43}" type="presParOf" srcId="{34799FA7-562A-4E7A-B6AC-CFFB83BA13AD}" destId="{5A074A57-8983-4442-BBDB-4BA1617FC2D2}" srcOrd="1" destOrd="0" presId="urn:microsoft.com/office/officeart/2008/layout/HalfCircleOrganizationChart"/>
    <dgm:cxn modelId="{99C6C9F2-AD6B-4B3D-A9C2-4870BD94801C}" type="presParOf" srcId="{34799FA7-562A-4E7A-B6AC-CFFB83BA13AD}" destId="{2FA3D629-F3E6-4088-AF71-549658C9659C}" srcOrd="2" destOrd="0" presId="urn:microsoft.com/office/officeart/2008/layout/HalfCircleOrganizationChart"/>
    <dgm:cxn modelId="{94E6692D-3518-4E57-BDBF-2F0FF54FA7C2}" type="presParOf" srcId="{34799FA7-562A-4E7A-B6AC-CFFB83BA13AD}" destId="{4DEBB302-EE61-46E3-A549-1A43CED05B2E}" srcOrd="3" destOrd="0" presId="urn:microsoft.com/office/officeart/2008/layout/HalfCircleOrganizationChart"/>
    <dgm:cxn modelId="{C4F37346-85E9-4CB4-9412-531918CE48B8}" type="presParOf" srcId="{18384A0B-FC8B-4FC2-B3A6-43582F9B215B}" destId="{3C2D5FA9-181D-434C-B059-D49E6807ADD5}" srcOrd="1" destOrd="0" presId="urn:microsoft.com/office/officeart/2008/layout/HalfCircleOrganizationChart"/>
    <dgm:cxn modelId="{2EBDB2C1-3888-4990-819F-371585CAE0A2}" type="presParOf" srcId="{18384A0B-FC8B-4FC2-B3A6-43582F9B215B}" destId="{8AEF6EF9-8B12-40C2-82B5-52A11DBE95A1}" srcOrd="2" destOrd="0" presId="urn:microsoft.com/office/officeart/2008/layout/HalfCircleOrganizationChart"/>
    <dgm:cxn modelId="{C239ADA6-807D-4A49-8ADF-ED26C05AD22A}" type="presParOf" srcId="{25923CAA-A255-4D1E-B671-C0B5F5886D51}" destId="{13156598-0161-4A92-AF56-0257F218CED4}" srcOrd="12" destOrd="0" presId="urn:microsoft.com/office/officeart/2008/layout/HalfCircleOrganizationChart"/>
    <dgm:cxn modelId="{F76438F5-D3BA-494E-B399-FD40473D8FDB}" type="presParOf" srcId="{25923CAA-A255-4D1E-B671-C0B5F5886D51}" destId="{46726944-56CB-4AD5-B608-EDE117288E12}" srcOrd="13" destOrd="0" presId="urn:microsoft.com/office/officeart/2008/layout/HalfCircleOrganizationChart"/>
    <dgm:cxn modelId="{B62F13F2-8BA7-4327-828F-43385364317F}" type="presParOf" srcId="{46726944-56CB-4AD5-B608-EDE117288E12}" destId="{8CF9F181-3DD2-49FE-9959-95E97E8042A6}" srcOrd="0" destOrd="0" presId="urn:microsoft.com/office/officeart/2008/layout/HalfCircleOrganizationChart"/>
    <dgm:cxn modelId="{07C82238-ABA8-467F-982D-FB829B19DB8C}" type="presParOf" srcId="{8CF9F181-3DD2-49FE-9959-95E97E8042A6}" destId="{A9AB16E7-9F73-4779-90FE-89ACA3E983FC}" srcOrd="0" destOrd="0" presId="urn:microsoft.com/office/officeart/2008/layout/HalfCircleOrganizationChart"/>
    <dgm:cxn modelId="{2A888CD0-998C-4EA8-9B12-D4E9151E317E}" type="presParOf" srcId="{8CF9F181-3DD2-49FE-9959-95E97E8042A6}" destId="{2ED0C9C7-D65F-4BD2-A7BF-BE137A682673}" srcOrd="1" destOrd="0" presId="urn:microsoft.com/office/officeart/2008/layout/HalfCircleOrganizationChart"/>
    <dgm:cxn modelId="{4B115706-0B64-4DF1-9AC3-A73E5EE658E8}" type="presParOf" srcId="{8CF9F181-3DD2-49FE-9959-95E97E8042A6}" destId="{6F5F5015-4D0C-4CB1-8A01-DD4C2CF5731E}" srcOrd="2" destOrd="0" presId="urn:microsoft.com/office/officeart/2008/layout/HalfCircleOrganizationChart"/>
    <dgm:cxn modelId="{F5EBD65B-27C8-453E-8F47-00FE57A28EA5}" type="presParOf" srcId="{8CF9F181-3DD2-49FE-9959-95E97E8042A6}" destId="{A1E34F79-8844-4039-A835-D410175DC9FD}" srcOrd="3" destOrd="0" presId="urn:microsoft.com/office/officeart/2008/layout/HalfCircleOrganizationChart"/>
    <dgm:cxn modelId="{56E2416E-47DF-4FFD-8337-0758BBA13D6E}" type="presParOf" srcId="{46726944-56CB-4AD5-B608-EDE117288E12}" destId="{D2EE84E9-3572-4A2A-809F-BF4BEFD3069B}" srcOrd="1" destOrd="0" presId="urn:microsoft.com/office/officeart/2008/layout/HalfCircleOrganizationChart"/>
    <dgm:cxn modelId="{ED541DED-1460-4AAF-AC2B-ECF28ABFD2BB}" type="presParOf" srcId="{46726944-56CB-4AD5-B608-EDE117288E12}" destId="{2CE96D13-D923-4EC1-92B0-97CEC050BC35}" srcOrd="2" destOrd="0" presId="urn:microsoft.com/office/officeart/2008/layout/HalfCircleOrganizationChart"/>
    <dgm:cxn modelId="{3B61E361-B853-44E3-8D3E-A8E5917F8A7F}" type="presParOf" srcId="{25923CAA-A255-4D1E-B671-C0B5F5886D51}" destId="{B55C7B28-A40D-41E6-AF4C-54166C4652BE}" srcOrd="14" destOrd="0" presId="urn:microsoft.com/office/officeart/2008/layout/HalfCircleOrganizationChart"/>
    <dgm:cxn modelId="{0206A09D-813F-4C28-BEC2-E453DE9F3270}" type="presParOf" srcId="{25923CAA-A255-4D1E-B671-C0B5F5886D51}" destId="{55A3F98C-D897-4C66-A1AA-316746BD31AF}" srcOrd="15" destOrd="0" presId="urn:microsoft.com/office/officeart/2008/layout/HalfCircleOrganizationChart"/>
    <dgm:cxn modelId="{CE077923-E472-429C-ABD5-618E5F7B0857}" type="presParOf" srcId="{55A3F98C-D897-4C66-A1AA-316746BD31AF}" destId="{B8301D79-5184-4240-B968-3C49FBCD7C9C}" srcOrd="0" destOrd="0" presId="urn:microsoft.com/office/officeart/2008/layout/HalfCircleOrganizationChart"/>
    <dgm:cxn modelId="{F99E0C9A-B7CF-4868-A4C1-239541951117}" type="presParOf" srcId="{B8301D79-5184-4240-B968-3C49FBCD7C9C}" destId="{D2837304-FAB9-472B-ADD4-32D906252B04}" srcOrd="0" destOrd="0" presId="urn:microsoft.com/office/officeart/2008/layout/HalfCircleOrganizationChart"/>
    <dgm:cxn modelId="{C37DE2FD-B044-4E7E-8E83-DB43E34FA0D4}" type="presParOf" srcId="{B8301D79-5184-4240-B968-3C49FBCD7C9C}" destId="{DD885C51-A4B0-4D98-BCF3-07D09C291463}" srcOrd="1" destOrd="0" presId="urn:microsoft.com/office/officeart/2008/layout/HalfCircleOrganizationChart"/>
    <dgm:cxn modelId="{9809E473-0E2E-4B99-9A2C-D4AC431827B9}" type="presParOf" srcId="{B8301D79-5184-4240-B968-3C49FBCD7C9C}" destId="{7D447E3C-25BF-4214-94B6-CBEA05E1BD0F}" srcOrd="2" destOrd="0" presId="urn:microsoft.com/office/officeart/2008/layout/HalfCircleOrganizationChart"/>
    <dgm:cxn modelId="{E1476831-4ED3-41F8-81B7-5634AA489154}" type="presParOf" srcId="{B8301D79-5184-4240-B968-3C49FBCD7C9C}" destId="{0F253383-A403-44B0-828F-C647B53074BB}" srcOrd="3" destOrd="0" presId="urn:microsoft.com/office/officeart/2008/layout/HalfCircleOrganizationChart"/>
    <dgm:cxn modelId="{1CDB12B5-DE3E-4A7D-8B74-C1C65FD0A43D}" type="presParOf" srcId="{55A3F98C-D897-4C66-A1AA-316746BD31AF}" destId="{220CA971-B0A7-4DF5-8C3D-16458A4BE9B7}" srcOrd="1" destOrd="0" presId="urn:microsoft.com/office/officeart/2008/layout/HalfCircleOrganizationChart"/>
    <dgm:cxn modelId="{D4ACB7E5-E769-493B-ABD4-A49426FCB192}" type="presParOf" srcId="{55A3F98C-D897-4C66-A1AA-316746BD31AF}" destId="{BF193719-1F51-445A-86CB-E9333F33BC15}" srcOrd="2" destOrd="0" presId="urn:microsoft.com/office/officeart/2008/layout/HalfCircleOrganizationChart"/>
    <dgm:cxn modelId="{93C74517-79AE-41C4-9817-569E4457FCEB}" type="presParOf" srcId="{FC306964-4A87-400C-AB3F-B4CD083EE9AE}" destId="{E5199B3C-D9FF-4FC4-A04A-357F7A2019DE}"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781BDC-049E-48D0-B34C-4C3C86F15F9E}" type="doc">
      <dgm:prSet loTypeId="urn:microsoft.com/office/officeart/2005/8/layout/vList5" loCatId="list" qsTypeId="urn:microsoft.com/office/officeart/2005/8/quickstyle/simple1" qsCatId="simple" csTypeId="urn:microsoft.com/office/officeart/2005/8/colors/accent5_4" csCatId="accent5" phldr="1"/>
      <dgm:spPr/>
      <dgm:t>
        <a:bodyPr/>
        <a:lstStyle/>
        <a:p>
          <a:endParaRPr lang="fr-FR"/>
        </a:p>
      </dgm:t>
    </dgm:pt>
    <dgm:pt modelId="{067431A6-5BD4-4CF1-8348-57C5E64C2C97}">
      <dgm:prSet/>
      <dgm:spPr/>
      <dgm:t>
        <a:bodyPr/>
        <a:lstStyle/>
        <a:p>
          <a:pPr rtl="0"/>
          <a:r>
            <a:rPr lang="fr-FR" dirty="0" smtClean="0"/>
            <a:t>Hypothèses de critères géo populationnels pour la Corse </a:t>
          </a:r>
          <a:endParaRPr lang="fr-FR" dirty="0"/>
        </a:p>
      </dgm:t>
    </dgm:pt>
    <dgm:pt modelId="{6D33969B-4965-4492-8098-231AF6C5498C}" type="parTrans" cxnId="{227396DD-AE85-4657-BE1F-F7B526816711}">
      <dgm:prSet/>
      <dgm:spPr/>
      <dgm:t>
        <a:bodyPr/>
        <a:lstStyle/>
        <a:p>
          <a:endParaRPr lang="fr-FR"/>
        </a:p>
      </dgm:t>
    </dgm:pt>
    <dgm:pt modelId="{5C63E78B-D6C0-4014-BE0D-03F106638463}" type="sibTrans" cxnId="{227396DD-AE85-4657-BE1F-F7B526816711}">
      <dgm:prSet/>
      <dgm:spPr/>
      <dgm:t>
        <a:bodyPr/>
        <a:lstStyle/>
        <a:p>
          <a:endParaRPr lang="fr-FR"/>
        </a:p>
      </dgm:t>
    </dgm:pt>
    <dgm:pt modelId="{0EF04267-EF68-4703-BD6D-3D04DD6853BA}">
      <dgm:prSet/>
      <dgm:spPr/>
      <dgm:t>
        <a:bodyPr/>
        <a:lstStyle/>
        <a:p>
          <a:pPr rtl="0"/>
          <a:r>
            <a:rPr lang="fr-FR" dirty="0" smtClean="0"/>
            <a:t>% de la population régionale dont le niveau de vie est inférieur au seuil de </a:t>
          </a:r>
          <a:r>
            <a:rPr lang="fr-FR" b="1" dirty="0" smtClean="0"/>
            <a:t>pauvreté</a:t>
          </a:r>
          <a:r>
            <a:rPr lang="fr-FR" dirty="0" smtClean="0"/>
            <a:t> </a:t>
          </a:r>
          <a:endParaRPr lang="fr-FR" dirty="0"/>
        </a:p>
      </dgm:t>
    </dgm:pt>
    <dgm:pt modelId="{E0509C77-6459-4851-A76B-A3616EEC5E98}" type="parTrans" cxnId="{1CD51D18-FE1A-405A-B253-3A67042E5A39}">
      <dgm:prSet/>
      <dgm:spPr/>
      <dgm:t>
        <a:bodyPr/>
        <a:lstStyle/>
        <a:p>
          <a:endParaRPr lang="fr-FR"/>
        </a:p>
      </dgm:t>
    </dgm:pt>
    <dgm:pt modelId="{9D5B9912-69B9-46B9-97A1-47DCF7062306}" type="sibTrans" cxnId="{1CD51D18-FE1A-405A-B253-3A67042E5A39}">
      <dgm:prSet/>
      <dgm:spPr/>
      <dgm:t>
        <a:bodyPr/>
        <a:lstStyle/>
        <a:p>
          <a:endParaRPr lang="fr-FR"/>
        </a:p>
      </dgm:t>
    </dgm:pt>
    <dgm:pt modelId="{B094F34F-3538-4DE1-B0F8-4713C091C62D}">
      <dgm:prSet/>
      <dgm:spPr/>
      <dgm:t>
        <a:bodyPr/>
        <a:lstStyle/>
        <a:p>
          <a:pPr rtl="0"/>
          <a:r>
            <a:rPr lang="fr-FR" dirty="0" smtClean="0"/>
            <a:t>Nombre d'habitants avec une survalorisation de la </a:t>
          </a:r>
          <a:r>
            <a:rPr lang="fr-FR" b="1" dirty="0" smtClean="0"/>
            <a:t>population</a:t>
          </a:r>
          <a:r>
            <a:rPr lang="fr-FR" dirty="0" smtClean="0"/>
            <a:t> </a:t>
          </a:r>
          <a:r>
            <a:rPr lang="fr-FR" b="1" dirty="0" smtClean="0"/>
            <a:t>mineure</a:t>
          </a:r>
          <a:endParaRPr lang="fr-FR" b="1" dirty="0"/>
        </a:p>
      </dgm:t>
    </dgm:pt>
    <dgm:pt modelId="{CD9195B8-A647-4B39-B6AF-627B0AB56B24}" type="parTrans" cxnId="{15AA5046-6DA1-417D-B986-C7B9489207D7}">
      <dgm:prSet/>
      <dgm:spPr/>
      <dgm:t>
        <a:bodyPr/>
        <a:lstStyle/>
        <a:p>
          <a:endParaRPr lang="fr-FR"/>
        </a:p>
      </dgm:t>
    </dgm:pt>
    <dgm:pt modelId="{3FFB79AA-51F1-4332-B8CF-3EB8E8EDE034}" type="sibTrans" cxnId="{15AA5046-6DA1-417D-B986-C7B9489207D7}">
      <dgm:prSet/>
      <dgm:spPr/>
      <dgm:t>
        <a:bodyPr/>
        <a:lstStyle/>
        <a:p>
          <a:endParaRPr lang="fr-FR"/>
        </a:p>
      </dgm:t>
    </dgm:pt>
    <dgm:pt modelId="{562D0F06-BA3E-46E4-B738-FC56691C68E4}" type="pres">
      <dgm:prSet presAssocID="{AF781BDC-049E-48D0-B34C-4C3C86F15F9E}" presName="Name0" presStyleCnt="0">
        <dgm:presLayoutVars>
          <dgm:dir/>
          <dgm:animLvl val="lvl"/>
          <dgm:resizeHandles val="exact"/>
        </dgm:presLayoutVars>
      </dgm:prSet>
      <dgm:spPr/>
      <dgm:t>
        <a:bodyPr/>
        <a:lstStyle/>
        <a:p>
          <a:endParaRPr lang="fr-FR"/>
        </a:p>
      </dgm:t>
    </dgm:pt>
    <dgm:pt modelId="{6EAC3EC7-2F9F-46BA-AAD9-AC3CF44556AF}" type="pres">
      <dgm:prSet presAssocID="{067431A6-5BD4-4CF1-8348-57C5E64C2C97}" presName="linNode" presStyleCnt="0"/>
      <dgm:spPr/>
    </dgm:pt>
    <dgm:pt modelId="{7FC80DEC-8EEF-467C-9A5E-AD46395DEEAD}" type="pres">
      <dgm:prSet presAssocID="{067431A6-5BD4-4CF1-8348-57C5E64C2C97}" presName="parentText" presStyleLbl="node1" presStyleIdx="0" presStyleCnt="1" custLinFactNeighborX="-6620" custLinFactNeighborY="10066">
        <dgm:presLayoutVars>
          <dgm:chMax val="1"/>
          <dgm:bulletEnabled val="1"/>
        </dgm:presLayoutVars>
      </dgm:prSet>
      <dgm:spPr/>
      <dgm:t>
        <a:bodyPr/>
        <a:lstStyle/>
        <a:p>
          <a:endParaRPr lang="fr-FR"/>
        </a:p>
      </dgm:t>
    </dgm:pt>
    <dgm:pt modelId="{D484FEE6-5A03-44E1-8E29-D84415210C9A}" type="pres">
      <dgm:prSet presAssocID="{067431A6-5BD4-4CF1-8348-57C5E64C2C97}" presName="descendantText" presStyleLbl="alignAccFollowNode1" presStyleIdx="0" presStyleCnt="1">
        <dgm:presLayoutVars>
          <dgm:bulletEnabled val="1"/>
        </dgm:presLayoutVars>
      </dgm:prSet>
      <dgm:spPr/>
      <dgm:t>
        <a:bodyPr/>
        <a:lstStyle/>
        <a:p>
          <a:endParaRPr lang="fr-FR"/>
        </a:p>
      </dgm:t>
    </dgm:pt>
  </dgm:ptLst>
  <dgm:cxnLst>
    <dgm:cxn modelId="{227396DD-AE85-4657-BE1F-F7B526816711}" srcId="{AF781BDC-049E-48D0-B34C-4C3C86F15F9E}" destId="{067431A6-5BD4-4CF1-8348-57C5E64C2C97}" srcOrd="0" destOrd="0" parTransId="{6D33969B-4965-4492-8098-231AF6C5498C}" sibTransId="{5C63E78B-D6C0-4014-BE0D-03F106638463}"/>
    <dgm:cxn modelId="{46D63488-FC04-4639-B5C1-5E90D2BF490F}" type="presOf" srcId="{0EF04267-EF68-4703-BD6D-3D04DD6853BA}" destId="{D484FEE6-5A03-44E1-8E29-D84415210C9A}" srcOrd="0" destOrd="0" presId="urn:microsoft.com/office/officeart/2005/8/layout/vList5"/>
    <dgm:cxn modelId="{15AA5046-6DA1-417D-B986-C7B9489207D7}" srcId="{067431A6-5BD4-4CF1-8348-57C5E64C2C97}" destId="{B094F34F-3538-4DE1-B0F8-4713C091C62D}" srcOrd="1" destOrd="0" parTransId="{CD9195B8-A647-4B39-B6AF-627B0AB56B24}" sibTransId="{3FFB79AA-51F1-4332-B8CF-3EB8E8EDE034}"/>
    <dgm:cxn modelId="{7D73E62C-D0A9-4799-9C6B-D72EE74302D8}" type="presOf" srcId="{B094F34F-3538-4DE1-B0F8-4713C091C62D}" destId="{D484FEE6-5A03-44E1-8E29-D84415210C9A}" srcOrd="0" destOrd="1" presId="urn:microsoft.com/office/officeart/2005/8/layout/vList5"/>
    <dgm:cxn modelId="{96482486-BD42-4D7F-80FE-A6A5F2CDC81C}" type="presOf" srcId="{AF781BDC-049E-48D0-B34C-4C3C86F15F9E}" destId="{562D0F06-BA3E-46E4-B738-FC56691C68E4}" srcOrd="0" destOrd="0" presId="urn:microsoft.com/office/officeart/2005/8/layout/vList5"/>
    <dgm:cxn modelId="{1CD51D18-FE1A-405A-B253-3A67042E5A39}" srcId="{067431A6-5BD4-4CF1-8348-57C5E64C2C97}" destId="{0EF04267-EF68-4703-BD6D-3D04DD6853BA}" srcOrd="0" destOrd="0" parTransId="{E0509C77-6459-4851-A76B-A3616EEC5E98}" sibTransId="{9D5B9912-69B9-46B9-97A1-47DCF7062306}"/>
    <dgm:cxn modelId="{7076085F-C4A8-4C3A-92C6-3190410CABCA}" type="presOf" srcId="{067431A6-5BD4-4CF1-8348-57C5E64C2C97}" destId="{7FC80DEC-8EEF-467C-9A5E-AD46395DEEAD}" srcOrd="0" destOrd="0" presId="urn:microsoft.com/office/officeart/2005/8/layout/vList5"/>
    <dgm:cxn modelId="{7ABDC410-F5FE-4A9A-98FE-B7127912FE1A}" type="presParOf" srcId="{562D0F06-BA3E-46E4-B738-FC56691C68E4}" destId="{6EAC3EC7-2F9F-46BA-AAD9-AC3CF44556AF}" srcOrd="0" destOrd="0" presId="urn:microsoft.com/office/officeart/2005/8/layout/vList5"/>
    <dgm:cxn modelId="{6F16220A-6F6C-490E-AAED-94CDB22BB6D9}" type="presParOf" srcId="{6EAC3EC7-2F9F-46BA-AAD9-AC3CF44556AF}" destId="{7FC80DEC-8EEF-467C-9A5E-AD46395DEEAD}" srcOrd="0" destOrd="0" presId="urn:microsoft.com/office/officeart/2005/8/layout/vList5"/>
    <dgm:cxn modelId="{DDADD3A7-878C-4F56-9C94-A70A7EF2C7EE}" type="presParOf" srcId="{6EAC3EC7-2F9F-46BA-AAD9-AC3CF44556AF}" destId="{D484FEE6-5A03-44E1-8E29-D84415210C9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3AE0477-0B51-41B6-96E1-D454E58E7130}" type="doc">
      <dgm:prSet loTypeId="urn:microsoft.com/office/officeart/2005/8/layout/hList1" loCatId="list" qsTypeId="urn:microsoft.com/office/officeart/2005/8/quickstyle/simple1" qsCatId="simple" csTypeId="urn:microsoft.com/office/officeart/2005/8/colors/accent5_4" csCatId="accent5" phldr="1"/>
      <dgm:spPr/>
      <dgm:t>
        <a:bodyPr/>
        <a:lstStyle/>
        <a:p>
          <a:endParaRPr lang="fr-FR"/>
        </a:p>
      </dgm:t>
    </dgm:pt>
    <dgm:pt modelId="{468812C2-F777-4D13-BEFA-DE423835A710}">
      <dgm:prSet/>
      <dgm:spPr/>
      <dgm:t>
        <a:bodyPr/>
        <a:lstStyle/>
        <a:p>
          <a:pPr rtl="0"/>
          <a:r>
            <a:rPr lang="fr-FR" dirty="0" smtClean="0"/>
            <a:t>Répartition de </a:t>
          </a:r>
          <a:r>
            <a:rPr lang="fr-FR" b="1" u="sng" dirty="0" smtClean="0"/>
            <a:t>l’enveloppe nationale de Dot Pop </a:t>
          </a:r>
          <a:r>
            <a:rPr lang="fr-FR" dirty="0" smtClean="0"/>
            <a:t>entre régions en tenant compte des critères suivants :</a:t>
          </a:r>
          <a:endParaRPr lang="fr-FR" dirty="0"/>
        </a:p>
      </dgm:t>
    </dgm:pt>
    <dgm:pt modelId="{CB0BF1D0-319F-46AE-A151-AF9E0E8831FD}" type="parTrans" cxnId="{4740B00C-D5BB-48EA-9452-8F9F3BA14AD0}">
      <dgm:prSet/>
      <dgm:spPr/>
      <dgm:t>
        <a:bodyPr/>
        <a:lstStyle/>
        <a:p>
          <a:endParaRPr lang="fr-FR"/>
        </a:p>
      </dgm:t>
    </dgm:pt>
    <dgm:pt modelId="{CBDB7C62-3135-4ABD-BF2D-A7FCB0E9672F}" type="sibTrans" cxnId="{4740B00C-D5BB-48EA-9452-8F9F3BA14AD0}">
      <dgm:prSet/>
      <dgm:spPr/>
      <dgm:t>
        <a:bodyPr/>
        <a:lstStyle/>
        <a:p>
          <a:endParaRPr lang="fr-FR"/>
        </a:p>
      </dgm:t>
    </dgm:pt>
    <dgm:pt modelId="{E8D72814-D830-4A51-886F-5289A2FAEBBF}">
      <dgm:prSet/>
      <dgm:spPr/>
      <dgm:t>
        <a:bodyPr/>
        <a:lstStyle/>
        <a:p>
          <a:pPr rtl="0"/>
          <a:r>
            <a:rPr lang="fr-FR" dirty="0" smtClean="0"/>
            <a:t>Le nombre d'habitants par région avec une survalorisation de la population mineure</a:t>
          </a:r>
          <a:endParaRPr lang="fr-FR" dirty="0"/>
        </a:p>
      </dgm:t>
    </dgm:pt>
    <dgm:pt modelId="{2BF82BFA-FC35-4455-BD4C-7BCA8FB39C0C}" type="parTrans" cxnId="{ED428F0F-7B35-4992-AA11-56A49F0407C0}">
      <dgm:prSet/>
      <dgm:spPr/>
      <dgm:t>
        <a:bodyPr/>
        <a:lstStyle/>
        <a:p>
          <a:endParaRPr lang="fr-FR"/>
        </a:p>
      </dgm:t>
    </dgm:pt>
    <dgm:pt modelId="{7A117F46-67B4-4E7A-9279-985ACC2D63DA}" type="sibTrans" cxnId="{ED428F0F-7B35-4992-AA11-56A49F0407C0}">
      <dgm:prSet/>
      <dgm:spPr/>
      <dgm:t>
        <a:bodyPr/>
        <a:lstStyle/>
        <a:p>
          <a:endParaRPr lang="fr-FR"/>
        </a:p>
      </dgm:t>
    </dgm:pt>
    <dgm:pt modelId="{FE352E48-BC87-4197-9921-CD434ECE601E}">
      <dgm:prSet/>
      <dgm:spPr/>
      <dgm:t>
        <a:bodyPr/>
        <a:lstStyle/>
        <a:p>
          <a:pPr rtl="0"/>
          <a:r>
            <a:rPr lang="fr-FR" dirty="0" smtClean="0"/>
            <a:t>Le taux de densité de psychiatres libéraux et hospitaliers</a:t>
          </a:r>
          <a:endParaRPr lang="fr-FR" dirty="0"/>
        </a:p>
      </dgm:t>
    </dgm:pt>
    <dgm:pt modelId="{DEA0D928-D730-49C7-B0CA-072DA67E093F}" type="parTrans" cxnId="{4897C3A6-0870-4BE0-821A-48FCF90539BF}">
      <dgm:prSet/>
      <dgm:spPr/>
      <dgm:t>
        <a:bodyPr/>
        <a:lstStyle/>
        <a:p>
          <a:endParaRPr lang="fr-FR"/>
        </a:p>
      </dgm:t>
    </dgm:pt>
    <dgm:pt modelId="{04366B56-33E7-40D6-9B31-53FED7702102}" type="sibTrans" cxnId="{4897C3A6-0870-4BE0-821A-48FCF90539BF}">
      <dgm:prSet/>
      <dgm:spPr/>
      <dgm:t>
        <a:bodyPr/>
        <a:lstStyle/>
        <a:p>
          <a:endParaRPr lang="fr-FR"/>
        </a:p>
      </dgm:t>
    </dgm:pt>
    <dgm:pt modelId="{6042733E-B95B-45E2-B69E-F1ED9E4C7D4B}">
      <dgm:prSet/>
      <dgm:spPr/>
      <dgm:t>
        <a:bodyPr/>
        <a:lstStyle/>
        <a:p>
          <a:pPr rtl="0"/>
          <a:r>
            <a:rPr lang="fr-FR" dirty="0" smtClean="0"/>
            <a:t>Le pourcentage de la population régionale dont le niveau de vie est inférieur au seuil de pauvreté</a:t>
          </a:r>
          <a:endParaRPr lang="fr-FR" dirty="0"/>
        </a:p>
      </dgm:t>
    </dgm:pt>
    <dgm:pt modelId="{7CA4D2B8-B5F6-4629-A222-67DBF7533C3B}" type="parTrans" cxnId="{CD98C85B-E378-4DA7-BE67-C3C7F8AE6AF7}">
      <dgm:prSet/>
      <dgm:spPr/>
      <dgm:t>
        <a:bodyPr/>
        <a:lstStyle/>
        <a:p>
          <a:endParaRPr lang="fr-FR"/>
        </a:p>
      </dgm:t>
    </dgm:pt>
    <dgm:pt modelId="{0344BE79-CE81-4866-B01F-475513F2E700}" type="sibTrans" cxnId="{CD98C85B-E378-4DA7-BE67-C3C7F8AE6AF7}">
      <dgm:prSet/>
      <dgm:spPr/>
      <dgm:t>
        <a:bodyPr/>
        <a:lstStyle/>
        <a:p>
          <a:endParaRPr lang="fr-FR"/>
        </a:p>
      </dgm:t>
    </dgm:pt>
    <dgm:pt modelId="{2E55D594-81DF-4E83-852A-ECDCC4601B8C}">
      <dgm:prSet/>
      <dgm:spPr/>
      <dgm:t>
        <a:bodyPr/>
        <a:lstStyle/>
        <a:p>
          <a:pPr rtl="0"/>
          <a:r>
            <a:rPr lang="fr-FR" smtClean="0"/>
            <a:t>Le taux de personnes vivant seules</a:t>
          </a:r>
          <a:endParaRPr lang="fr-FR"/>
        </a:p>
      </dgm:t>
    </dgm:pt>
    <dgm:pt modelId="{60ED6BEC-FB3F-4C5F-94B7-C19376750C5C}" type="parTrans" cxnId="{C5556F14-4EE0-40A5-B315-699407F891BF}">
      <dgm:prSet/>
      <dgm:spPr/>
      <dgm:t>
        <a:bodyPr/>
        <a:lstStyle/>
        <a:p>
          <a:endParaRPr lang="fr-FR"/>
        </a:p>
      </dgm:t>
    </dgm:pt>
    <dgm:pt modelId="{90159C67-7FD5-4618-B099-781DF4E444D2}" type="sibTrans" cxnId="{C5556F14-4EE0-40A5-B315-699407F891BF}">
      <dgm:prSet/>
      <dgm:spPr/>
      <dgm:t>
        <a:bodyPr/>
        <a:lstStyle/>
        <a:p>
          <a:endParaRPr lang="fr-FR"/>
        </a:p>
      </dgm:t>
    </dgm:pt>
    <dgm:pt modelId="{067CC1CA-E81E-4E85-BC15-07A24B02ABB5}">
      <dgm:prSet/>
      <dgm:spPr/>
      <dgm:t>
        <a:bodyPr/>
        <a:lstStyle/>
        <a:p>
          <a:pPr rtl="0"/>
          <a:r>
            <a:rPr lang="fr-FR" dirty="0" smtClean="0"/>
            <a:t>Le taux de places dans le secteur médico-social à destination des patients souffrant de pathologies psychiatriques</a:t>
          </a:r>
          <a:endParaRPr lang="fr-FR" dirty="0"/>
        </a:p>
      </dgm:t>
    </dgm:pt>
    <dgm:pt modelId="{6BCB27F3-7F70-4CF9-95A0-C4BFA5D1820F}" type="parTrans" cxnId="{4575D053-CED4-4805-B072-9328169DD657}">
      <dgm:prSet/>
      <dgm:spPr/>
      <dgm:t>
        <a:bodyPr/>
        <a:lstStyle/>
        <a:p>
          <a:endParaRPr lang="fr-FR"/>
        </a:p>
      </dgm:t>
    </dgm:pt>
    <dgm:pt modelId="{BD1421C9-B69E-4D98-9B30-6864B28CAFEB}" type="sibTrans" cxnId="{4575D053-CED4-4805-B072-9328169DD657}">
      <dgm:prSet/>
      <dgm:spPr/>
      <dgm:t>
        <a:bodyPr/>
        <a:lstStyle/>
        <a:p>
          <a:endParaRPr lang="fr-FR"/>
        </a:p>
      </dgm:t>
    </dgm:pt>
    <dgm:pt modelId="{F6E839EC-DC21-4E1E-B976-A2884E359FC1}" type="pres">
      <dgm:prSet presAssocID="{93AE0477-0B51-41B6-96E1-D454E58E7130}" presName="Name0" presStyleCnt="0">
        <dgm:presLayoutVars>
          <dgm:dir/>
          <dgm:animLvl val="lvl"/>
          <dgm:resizeHandles val="exact"/>
        </dgm:presLayoutVars>
      </dgm:prSet>
      <dgm:spPr/>
      <dgm:t>
        <a:bodyPr/>
        <a:lstStyle/>
        <a:p>
          <a:endParaRPr lang="fr-FR"/>
        </a:p>
      </dgm:t>
    </dgm:pt>
    <dgm:pt modelId="{2D72EE7B-40E8-44CD-9FD9-4B2117BE036F}" type="pres">
      <dgm:prSet presAssocID="{468812C2-F777-4D13-BEFA-DE423835A710}" presName="composite" presStyleCnt="0"/>
      <dgm:spPr/>
    </dgm:pt>
    <dgm:pt modelId="{3DFBD8AA-814A-40C0-B246-CAB397D3B3D9}" type="pres">
      <dgm:prSet presAssocID="{468812C2-F777-4D13-BEFA-DE423835A710}" presName="parTx" presStyleLbl="alignNode1" presStyleIdx="0" presStyleCnt="1">
        <dgm:presLayoutVars>
          <dgm:chMax val="0"/>
          <dgm:chPref val="0"/>
          <dgm:bulletEnabled val="1"/>
        </dgm:presLayoutVars>
      </dgm:prSet>
      <dgm:spPr/>
      <dgm:t>
        <a:bodyPr/>
        <a:lstStyle/>
        <a:p>
          <a:endParaRPr lang="fr-FR"/>
        </a:p>
      </dgm:t>
    </dgm:pt>
    <dgm:pt modelId="{51F61B71-3D54-45B0-9C01-C65721D39CAE}" type="pres">
      <dgm:prSet presAssocID="{468812C2-F777-4D13-BEFA-DE423835A710}" presName="desTx" presStyleLbl="alignAccFollowNode1" presStyleIdx="0" presStyleCnt="1">
        <dgm:presLayoutVars>
          <dgm:bulletEnabled val="1"/>
        </dgm:presLayoutVars>
      </dgm:prSet>
      <dgm:spPr/>
      <dgm:t>
        <a:bodyPr/>
        <a:lstStyle/>
        <a:p>
          <a:endParaRPr lang="fr-FR"/>
        </a:p>
      </dgm:t>
    </dgm:pt>
  </dgm:ptLst>
  <dgm:cxnLst>
    <dgm:cxn modelId="{CD98C85B-E378-4DA7-BE67-C3C7F8AE6AF7}" srcId="{468812C2-F777-4D13-BEFA-DE423835A710}" destId="{6042733E-B95B-45E2-B69E-F1ED9E4C7D4B}" srcOrd="2" destOrd="0" parTransId="{7CA4D2B8-B5F6-4629-A222-67DBF7533C3B}" sibTransId="{0344BE79-CE81-4866-B01F-475513F2E700}"/>
    <dgm:cxn modelId="{49325992-ED0C-4B08-8BAE-9DD40E04CBA8}" type="presOf" srcId="{468812C2-F777-4D13-BEFA-DE423835A710}" destId="{3DFBD8AA-814A-40C0-B246-CAB397D3B3D9}" srcOrd="0" destOrd="0" presId="urn:microsoft.com/office/officeart/2005/8/layout/hList1"/>
    <dgm:cxn modelId="{ED428F0F-7B35-4992-AA11-56A49F0407C0}" srcId="{468812C2-F777-4D13-BEFA-DE423835A710}" destId="{E8D72814-D830-4A51-886F-5289A2FAEBBF}" srcOrd="0" destOrd="0" parTransId="{2BF82BFA-FC35-4455-BD4C-7BCA8FB39C0C}" sibTransId="{7A117F46-67B4-4E7A-9279-985ACC2D63DA}"/>
    <dgm:cxn modelId="{4740B00C-D5BB-48EA-9452-8F9F3BA14AD0}" srcId="{93AE0477-0B51-41B6-96E1-D454E58E7130}" destId="{468812C2-F777-4D13-BEFA-DE423835A710}" srcOrd="0" destOrd="0" parTransId="{CB0BF1D0-319F-46AE-A151-AF9E0E8831FD}" sibTransId="{CBDB7C62-3135-4ABD-BF2D-A7FCB0E9672F}"/>
    <dgm:cxn modelId="{E6544AE8-5FC9-4412-AB06-C15BEBCFA916}" type="presOf" srcId="{FE352E48-BC87-4197-9921-CD434ECE601E}" destId="{51F61B71-3D54-45B0-9C01-C65721D39CAE}" srcOrd="0" destOrd="1" presId="urn:microsoft.com/office/officeart/2005/8/layout/hList1"/>
    <dgm:cxn modelId="{4575D053-CED4-4805-B072-9328169DD657}" srcId="{468812C2-F777-4D13-BEFA-DE423835A710}" destId="{067CC1CA-E81E-4E85-BC15-07A24B02ABB5}" srcOrd="4" destOrd="0" parTransId="{6BCB27F3-7F70-4CF9-95A0-C4BFA5D1820F}" sibTransId="{BD1421C9-B69E-4D98-9B30-6864B28CAFEB}"/>
    <dgm:cxn modelId="{9BCDF4C9-8219-4C35-A706-8D96AC00C91E}" type="presOf" srcId="{067CC1CA-E81E-4E85-BC15-07A24B02ABB5}" destId="{51F61B71-3D54-45B0-9C01-C65721D39CAE}" srcOrd="0" destOrd="4" presId="urn:microsoft.com/office/officeart/2005/8/layout/hList1"/>
    <dgm:cxn modelId="{7A1B4884-5B00-4F38-8B50-2610176B687F}" type="presOf" srcId="{2E55D594-81DF-4E83-852A-ECDCC4601B8C}" destId="{51F61B71-3D54-45B0-9C01-C65721D39CAE}" srcOrd="0" destOrd="3" presId="urn:microsoft.com/office/officeart/2005/8/layout/hList1"/>
    <dgm:cxn modelId="{2ACE5190-29ED-43C6-BFC2-8164C0952D6C}" type="presOf" srcId="{E8D72814-D830-4A51-886F-5289A2FAEBBF}" destId="{51F61B71-3D54-45B0-9C01-C65721D39CAE}" srcOrd="0" destOrd="0" presId="urn:microsoft.com/office/officeart/2005/8/layout/hList1"/>
    <dgm:cxn modelId="{C5556F14-4EE0-40A5-B315-699407F891BF}" srcId="{468812C2-F777-4D13-BEFA-DE423835A710}" destId="{2E55D594-81DF-4E83-852A-ECDCC4601B8C}" srcOrd="3" destOrd="0" parTransId="{60ED6BEC-FB3F-4C5F-94B7-C19376750C5C}" sibTransId="{90159C67-7FD5-4618-B099-781DF4E444D2}"/>
    <dgm:cxn modelId="{009E62BD-AE85-4130-A208-5F071FBA737D}" type="presOf" srcId="{6042733E-B95B-45E2-B69E-F1ED9E4C7D4B}" destId="{51F61B71-3D54-45B0-9C01-C65721D39CAE}" srcOrd="0" destOrd="2" presId="urn:microsoft.com/office/officeart/2005/8/layout/hList1"/>
    <dgm:cxn modelId="{4897C3A6-0870-4BE0-821A-48FCF90539BF}" srcId="{468812C2-F777-4D13-BEFA-DE423835A710}" destId="{FE352E48-BC87-4197-9921-CD434ECE601E}" srcOrd="1" destOrd="0" parTransId="{DEA0D928-D730-49C7-B0CA-072DA67E093F}" sibTransId="{04366B56-33E7-40D6-9B31-53FED7702102}"/>
    <dgm:cxn modelId="{47D641A6-505F-44E7-8A9B-7F1A2902B069}" type="presOf" srcId="{93AE0477-0B51-41B6-96E1-D454E58E7130}" destId="{F6E839EC-DC21-4E1E-B976-A2884E359FC1}" srcOrd="0" destOrd="0" presId="urn:microsoft.com/office/officeart/2005/8/layout/hList1"/>
    <dgm:cxn modelId="{64FCD53F-4BCB-4839-AEAC-B2969BAFDD8A}" type="presParOf" srcId="{F6E839EC-DC21-4E1E-B976-A2884E359FC1}" destId="{2D72EE7B-40E8-44CD-9FD9-4B2117BE036F}" srcOrd="0" destOrd="0" presId="urn:microsoft.com/office/officeart/2005/8/layout/hList1"/>
    <dgm:cxn modelId="{FD437A17-05AE-4447-8755-3EF8DE2E7C7C}" type="presParOf" srcId="{2D72EE7B-40E8-44CD-9FD9-4B2117BE036F}" destId="{3DFBD8AA-814A-40C0-B246-CAB397D3B3D9}" srcOrd="0" destOrd="0" presId="urn:microsoft.com/office/officeart/2005/8/layout/hList1"/>
    <dgm:cxn modelId="{DBE111F9-8204-4DB4-A28E-E608579E3B23}" type="presParOf" srcId="{2D72EE7B-40E8-44CD-9FD9-4B2117BE036F}" destId="{51F61B71-3D54-45B0-9C01-C65721D39CAE}"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8640FA9-6AB6-4B1C-8D5C-3C66D2AC3F32}" type="doc">
      <dgm:prSet loTypeId="urn:microsoft.com/office/officeart/2005/8/layout/vList2" loCatId="list" qsTypeId="urn:microsoft.com/office/officeart/2005/8/quickstyle/simple1" qsCatId="simple" csTypeId="urn:microsoft.com/office/officeart/2005/8/colors/accent5_4" csCatId="accent5" phldr="1"/>
      <dgm:spPr/>
      <dgm:t>
        <a:bodyPr/>
        <a:lstStyle/>
        <a:p>
          <a:endParaRPr lang="fr-FR"/>
        </a:p>
      </dgm:t>
    </dgm:pt>
    <dgm:pt modelId="{F0114D20-F015-4080-B1A9-F53A587EFA4F}">
      <dgm:prSet custT="1"/>
      <dgm:spPr/>
      <dgm:t>
        <a:bodyPr/>
        <a:lstStyle/>
        <a:p>
          <a:pPr rtl="0"/>
          <a:r>
            <a:rPr lang="fr-FR" sz="1400" dirty="0" smtClean="0"/>
            <a:t>les activités de prise en charge des personnes détenues :</a:t>
          </a:r>
          <a:endParaRPr lang="fr-FR" sz="1400" dirty="0"/>
        </a:p>
      </dgm:t>
    </dgm:pt>
    <dgm:pt modelId="{62162372-474C-48F9-8F5C-052252D6832B}" type="parTrans" cxnId="{62559358-7F97-432F-AC07-48F2F839FE5A}">
      <dgm:prSet/>
      <dgm:spPr/>
      <dgm:t>
        <a:bodyPr/>
        <a:lstStyle/>
        <a:p>
          <a:endParaRPr lang="fr-FR" sz="1200"/>
        </a:p>
      </dgm:t>
    </dgm:pt>
    <dgm:pt modelId="{1B22FCE2-C017-46A5-8993-132044E8FF11}" type="sibTrans" cxnId="{62559358-7F97-432F-AC07-48F2F839FE5A}">
      <dgm:prSet/>
      <dgm:spPr/>
      <dgm:t>
        <a:bodyPr/>
        <a:lstStyle/>
        <a:p>
          <a:endParaRPr lang="fr-FR" sz="1200"/>
        </a:p>
      </dgm:t>
    </dgm:pt>
    <dgm:pt modelId="{E2E674E9-64BB-49BA-9B1F-8335824EDC65}">
      <dgm:prSet custT="1"/>
      <dgm:spPr/>
      <dgm:t>
        <a:bodyPr/>
        <a:lstStyle/>
        <a:p>
          <a:pPr rtl="0"/>
          <a:r>
            <a:rPr lang="fr-FR" sz="1100" smtClean="0"/>
            <a:t>Unités hospitalières spécialement aménagées (UHSA)</a:t>
          </a:r>
          <a:endParaRPr lang="fr-FR" sz="1100"/>
        </a:p>
      </dgm:t>
    </dgm:pt>
    <dgm:pt modelId="{464158C6-6B37-4ADC-A7A6-4E2DADA4066F}" type="parTrans" cxnId="{2BB44D3B-3DC6-4A13-9CAD-ABE9F0A2C454}">
      <dgm:prSet/>
      <dgm:spPr/>
      <dgm:t>
        <a:bodyPr/>
        <a:lstStyle/>
        <a:p>
          <a:endParaRPr lang="fr-FR" sz="1200"/>
        </a:p>
      </dgm:t>
    </dgm:pt>
    <dgm:pt modelId="{A37B081E-7D61-4092-8E56-979FB8E646DA}" type="sibTrans" cxnId="{2BB44D3B-3DC6-4A13-9CAD-ABE9F0A2C454}">
      <dgm:prSet/>
      <dgm:spPr/>
      <dgm:t>
        <a:bodyPr/>
        <a:lstStyle/>
        <a:p>
          <a:endParaRPr lang="fr-FR" sz="1200"/>
        </a:p>
      </dgm:t>
    </dgm:pt>
    <dgm:pt modelId="{874BA12D-30CF-43F5-9C65-39F82F8B2896}">
      <dgm:prSet custT="1"/>
      <dgm:spPr/>
      <dgm:t>
        <a:bodyPr/>
        <a:lstStyle/>
        <a:p>
          <a:pPr rtl="0"/>
          <a:r>
            <a:rPr lang="fr-FR" sz="1100" dirty="0" smtClean="0"/>
            <a:t>Unités sanitaires en milieu pénitentiaire (USMP) </a:t>
          </a:r>
          <a:endParaRPr lang="fr-FR" sz="1100" dirty="0"/>
        </a:p>
      </dgm:t>
    </dgm:pt>
    <dgm:pt modelId="{3AC76ECD-1EDB-4523-BA52-7C75655A2BBB}" type="parTrans" cxnId="{4D9EA3CF-D498-4223-B478-F6F56C812C8E}">
      <dgm:prSet/>
      <dgm:spPr/>
      <dgm:t>
        <a:bodyPr/>
        <a:lstStyle/>
        <a:p>
          <a:endParaRPr lang="fr-FR" sz="1200"/>
        </a:p>
      </dgm:t>
    </dgm:pt>
    <dgm:pt modelId="{4611C37C-181E-41E1-834D-56DE68946D5B}" type="sibTrans" cxnId="{4D9EA3CF-D498-4223-B478-F6F56C812C8E}">
      <dgm:prSet/>
      <dgm:spPr/>
      <dgm:t>
        <a:bodyPr/>
        <a:lstStyle/>
        <a:p>
          <a:endParaRPr lang="fr-FR" sz="1200"/>
        </a:p>
      </dgm:t>
    </dgm:pt>
    <dgm:pt modelId="{E19DB117-3CF1-4C2B-81D7-1753A2BAF23E}">
      <dgm:prSet custT="1"/>
      <dgm:spPr/>
      <dgm:t>
        <a:bodyPr/>
        <a:lstStyle/>
        <a:p>
          <a:pPr rtl="0"/>
          <a:r>
            <a:rPr lang="fr-FR" sz="1100" dirty="0" smtClean="0"/>
            <a:t>Service médico-psychologique régionale (SMPR)</a:t>
          </a:r>
          <a:endParaRPr lang="fr-FR" sz="1100" dirty="0"/>
        </a:p>
      </dgm:t>
    </dgm:pt>
    <dgm:pt modelId="{BBAD9E18-EB9E-4CC6-850E-F9CA9A921689}" type="parTrans" cxnId="{48340168-7BA8-4232-B398-FA999D4111A0}">
      <dgm:prSet/>
      <dgm:spPr/>
      <dgm:t>
        <a:bodyPr/>
        <a:lstStyle/>
        <a:p>
          <a:endParaRPr lang="fr-FR" sz="1200"/>
        </a:p>
      </dgm:t>
    </dgm:pt>
    <dgm:pt modelId="{B0A88F64-55D7-48A1-B5D8-9B1E8C561891}" type="sibTrans" cxnId="{48340168-7BA8-4232-B398-FA999D4111A0}">
      <dgm:prSet/>
      <dgm:spPr/>
      <dgm:t>
        <a:bodyPr/>
        <a:lstStyle/>
        <a:p>
          <a:endParaRPr lang="fr-FR" sz="1200"/>
        </a:p>
      </dgm:t>
    </dgm:pt>
    <dgm:pt modelId="{1CBB6FA5-52BE-4877-A210-79C4CFAF1207}">
      <dgm:prSet custT="1"/>
      <dgm:spPr/>
      <dgm:t>
        <a:bodyPr/>
        <a:lstStyle/>
        <a:p>
          <a:pPr rtl="0"/>
          <a:r>
            <a:rPr lang="fr-FR" sz="1100" dirty="0" smtClean="0"/>
            <a:t>Tout autre dispositif de prise en charge des personnes détenues </a:t>
          </a:r>
          <a:endParaRPr lang="fr-FR" sz="1100" dirty="0"/>
        </a:p>
      </dgm:t>
    </dgm:pt>
    <dgm:pt modelId="{9341E145-FF40-4079-A612-A93940803789}" type="parTrans" cxnId="{75CA1DB2-D584-4478-8895-6FF2D9D5D5DE}">
      <dgm:prSet/>
      <dgm:spPr/>
      <dgm:t>
        <a:bodyPr/>
        <a:lstStyle/>
        <a:p>
          <a:endParaRPr lang="fr-FR" sz="1200"/>
        </a:p>
      </dgm:t>
    </dgm:pt>
    <dgm:pt modelId="{ED104A4C-3A65-4FA1-B6B9-30ED176E1368}" type="sibTrans" cxnId="{75CA1DB2-D584-4478-8895-6FF2D9D5D5DE}">
      <dgm:prSet/>
      <dgm:spPr/>
      <dgm:t>
        <a:bodyPr/>
        <a:lstStyle/>
        <a:p>
          <a:endParaRPr lang="fr-FR" sz="1200"/>
        </a:p>
      </dgm:t>
    </dgm:pt>
    <dgm:pt modelId="{C4C54B38-CCAC-4C76-BECC-73007FD3E5EA}" type="pres">
      <dgm:prSet presAssocID="{C8640FA9-6AB6-4B1C-8D5C-3C66D2AC3F32}" presName="linear" presStyleCnt="0">
        <dgm:presLayoutVars>
          <dgm:animLvl val="lvl"/>
          <dgm:resizeHandles val="exact"/>
        </dgm:presLayoutVars>
      </dgm:prSet>
      <dgm:spPr/>
      <dgm:t>
        <a:bodyPr/>
        <a:lstStyle/>
        <a:p>
          <a:endParaRPr lang="fr-FR"/>
        </a:p>
      </dgm:t>
    </dgm:pt>
    <dgm:pt modelId="{FE91A8E5-0307-43A1-BB88-409197259A72}" type="pres">
      <dgm:prSet presAssocID="{F0114D20-F015-4080-B1A9-F53A587EFA4F}" presName="parentText" presStyleLbl="node1" presStyleIdx="0" presStyleCnt="1" custScaleY="32693">
        <dgm:presLayoutVars>
          <dgm:chMax val="0"/>
          <dgm:bulletEnabled val="1"/>
        </dgm:presLayoutVars>
      </dgm:prSet>
      <dgm:spPr/>
      <dgm:t>
        <a:bodyPr/>
        <a:lstStyle/>
        <a:p>
          <a:endParaRPr lang="fr-FR"/>
        </a:p>
      </dgm:t>
    </dgm:pt>
    <dgm:pt modelId="{2476EBDE-B5DD-496C-A8F2-440C1E705C13}" type="pres">
      <dgm:prSet presAssocID="{F0114D20-F015-4080-B1A9-F53A587EFA4F}" presName="childText" presStyleLbl="revTx" presStyleIdx="0" presStyleCnt="1">
        <dgm:presLayoutVars>
          <dgm:bulletEnabled val="1"/>
        </dgm:presLayoutVars>
      </dgm:prSet>
      <dgm:spPr/>
      <dgm:t>
        <a:bodyPr/>
        <a:lstStyle/>
        <a:p>
          <a:endParaRPr lang="fr-FR"/>
        </a:p>
      </dgm:t>
    </dgm:pt>
  </dgm:ptLst>
  <dgm:cxnLst>
    <dgm:cxn modelId="{04BF1FC0-7D07-41A2-BF23-79D40FE6207D}" type="presOf" srcId="{E2E674E9-64BB-49BA-9B1F-8335824EDC65}" destId="{2476EBDE-B5DD-496C-A8F2-440C1E705C13}" srcOrd="0" destOrd="0" presId="urn:microsoft.com/office/officeart/2005/8/layout/vList2"/>
    <dgm:cxn modelId="{1E9E9257-C527-4C7E-9F6B-E801666187BE}" type="presOf" srcId="{874BA12D-30CF-43F5-9C65-39F82F8B2896}" destId="{2476EBDE-B5DD-496C-A8F2-440C1E705C13}" srcOrd="0" destOrd="1" presId="urn:microsoft.com/office/officeart/2005/8/layout/vList2"/>
    <dgm:cxn modelId="{A6914F98-612E-46F1-963E-2FFA2BEA84C2}" type="presOf" srcId="{1CBB6FA5-52BE-4877-A210-79C4CFAF1207}" destId="{2476EBDE-B5DD-496C-A8F2-440C1E705C13}" srcOrd="0" destOrd="3" presId="urn:microsoft.com/office/officeart/2005/8/layout/vList2"/>
    <dgm:cxn modelId="{2BB44D3B-3DC6-4A13-9CAD-ABE9F0A2C454}" srcId="{F0114D20-F015-4080-B1A9-F53A587EFA4F}" destId="{E2E674E9-64BB-49BA-9B1F-8335824EDC65}" srcOrd="0" destOrd="0" parTransId="{464158C6-6B37-4ADC-A7A6-4E2DADA4066F}" sibTransId="{A37B081E-7D61-4092-8E56-979FB8E646DA}"/>
    <dgm:cxn modelId="{54D80895-88A7-4857-A787-F21EB823CE74}" type="presOf" srcId="{E19DB117-3CF1-4C2B-81D7-1753A2BAF23E}" destId="{2476EBDE-B5DD-496C-A8F2-440C1E705C13}" srcOrd="0" destOrd="2" presId="urn:microsoft.com/office/officeart/2005/8/layout/vList2"/>
    <dgm:cxn modelId="{1C9BFEB4-1371-415D-A8AE-8C733A2ACC81}" type="presOf" srcId="{C8640FA9-6AB6-4B1C-8D5C-3C66D2AC3F32}" destId="{C4C54B38-CCAC-4C76-BECC-73007FD3E5EA}" srcOrd="0" destOrd="0" presId="urn:microsoft.com/office/officeart/2005/8/layout/vList2"/>
    <dgm:cxn modelId="{4D9EA3CF-D498-4223-B478-F6F56C812C8E}" srcId="{F0114D20-F015-4080-B1A9-F53A587EFA4F}" destId="{874BA12D-30CF-43F5-9C65-39F82F8B2896}" srcOrd="1" destOrd="0" parTransId="{3AC76ECD-1EDB-4523-BA52-7C75655A2BBB}" sibTransId="{4611C37C-181E-41E1-834D-56DE68946D5B}"/>
    <dgm:cxn modelId="{C9EFC603-BE11-4757-9B00-EAE72032C97B}" type="presOf" srcId="{F0114D20-F015-4080-B1A9-F53A587EFA4F}" destId="{FE91A8E5-0307-43A1-BB88-409197259A72}" srcOrd="0" destOrd="0" presId="urn:microsoft.com/office/officeart/2005/8/layout/vList2"/>
    <dgm:cxn modelId="{48340168-7BA8-4232-B398-FA999D4111A0}" srcId="{F0114D20-F015-4080-B1A9-F53A587EFA4F}" destId="{E19DB117-3CF1-4C2B-81D7-1753A2BAF23E}" srcOrd="2" destOrd="0" parTransId="{BBAD9E18-EB9E-4CC6-850E-F9CA9A921689}" sibTransId="{B0A88F64-55D7-48A1-B5D8-9B1E8C561891}"/>
    <dgm:cxn modelId="{75CA1DB2-D584-4478-8895-6FF2D9D5D5DE}" srcId="{F0114D20-F015-4080-B1A9-F53A587EFA4F}" destId="{1CBB6FA5-52BE-4877-A210-79C4CFAF1207}" srcOrd="3" destOrd="0" parTransId="{9341E145-FF40-4079-A612-A93940803789}" sibTransId="{ED104A4C-3A65-4FA1-B6B9-30ED176E1368}"/>
    <dgm:cxn modelId="{62559358-7F97-432F-AC07-48F2F839FE5A}" srcId="{C8640FA9-6AB6-4B1C-8D5C-3C66D2AC3F32}" destId="{F0114D20-F015-4080-B1A9-F53A587EFA4F}" srcOrd="0" destOrd="0" parTransId="{62162372-474C-48F9-8F5C-052252D6832B}" sibTransId="{1B22FCE2-C017-46A5-8993-132044E8FF11}"/>
    <dgm:cxn modelId="{58CCBBA2-49F5-48AF-9A39-DB5D6F131B09}" type="presParOf" srcId="{C4C54B38-CCAC-4C76-BECC-73007FD3E5EA}" destId="{FE91A8E5-0307-43A1-BB88-409197259A72}" srcOrd="0" destOrd="0" presId="urn:microsoft.com/office/officeart/2005/8/layout/vList2"/>
    <dgm:cxn modelId="{721368FB-02A4-4F68-85D5-741362ECEE59}" type="presParOf" srcId="{C4C54B38-CCAC-4C76-BECC-73007FD3E5EA}" destId="{2476EBDE-B5DD-496C-A8F2-440C1E705C1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8640FA9-6AB6-4B1C-8D5C-3C66D2AC3F32}" type="doc">
      <dgm:prSet loTypeId="urn:microsoft.com/office/officeart/2005/8/layout/vList2" loCatId="list" qsTypeId="urn:microsoft.com/office/officeart/2005/8/quickstyle/simple1" qsCatId="simple" csTypeId="urn:microsoft.com/office/officeart/2005/8/colors/accent5_4" csCatId="accent5" phldr="1"/>
      <dgm:spPr/>
      <dgm:t>
        <a:bodyPr/>
        <a:lstStyle/>
        <a:p>
          <a:endParaRPr lang="fr-FR"/>
        </a:p>
      </dgm:t>
    </dgm:pt>
    <dgm:pt modelId="{F0114D20-F015-4080-B1A9-F53A587EFA4F}">
      <dgm:prSet custT="1"/>
      <dgm:spPr/>
      <dgm:t>
        <a:bodyPr/>
        <a:lstStyle/>
        <a:p>
          <a:pPr rtl="0"/>
          <a:r>
            <a:rPr lang="fr-FR" sz="1400" dirty="0" smtClean="0"/>
            <a:t>Prise en charge des mineurs de retour des zones terroristes</a:t>
          </a:r>
        </a:p>
        <a:p>
          <a:pPr rtl="0"/>
          <a:r>
            <a:rPr lang="fr-FR" sz="1400" dirty="0" smtClean="0"/>
            <a:t>Unités pour malade difficiles (UMD)</a:t>
          </a:r>
        </a:p>
        <a:p>
          <a:pPr rtl="0"/>
          <a:r>
            <a:rPr lang="fr-FR" sz="1400" dirty="0" smtClean="0"/>
            <a:t>Unités d'accueil et de soins pour personnes sourdes</a:t>
          </a:r>
        </a:p>
        <a:p>
          <a:pPr rtl="0"/>
          <a:r>
            <a:rPr lang="fr-FR" sz="1400" dirty="0" smtClean="0"/>
            <a:t>Numéro national de prévention du suicide</a:t>
          </a:r>
          <a:endParaRPr lang="fr-FR" sz="1400" dirty="0"/>
        </a:p>
      </dgm:t>
    </dgm:pt>
    <dgm:pt modelId="{62162372-474C-48F9-8F5C-052252D6832B}" type="parTrans" cxnId="{62559358-7F97-432F-AC07-48F2F839FE5A}">
      <dgm:prSet/>
      <dgm:spPr/>
      <dgm:t>
        <a:bodyPr/>
        <a:lstStyle/>
        <a:p>
          <a:endParaRPr lang="fr-FR"/>
        </a:p>
      </dgm:t>
    </dgm:pt>
    <dgm:pt modelId="{1B22FCE2-C017-46A5-8993-132044E8FF11}" type="sibTrans" cxnId="{62559358-7F97-432F-AC07-48F2F839FE5A}">
      <dgm:prSet/>
      <dgm:spPr/>
      <dgm:t>
        <a:bodyPr/>
        <a:lstStyle/>
        <a:p>
          <a:endParaRPr lang="fr-FR"/>
        </a:p>
      </dgm:t>
    </dgm:pt>
    <dgm:pt modelId="{E2E674E9-64BB-49BA-9B1F-8335824EDC65}">
      <dgm:prSet/>
      <dgm:spPr/>
      <dgm:t>
        <a:bodyPr/>
        <a:lstStyle/>
        <a:p>
          <a:pPr rtl="0"/>
          <a:endParaRPr lang="fr-FR" dirty="0"/>
        </a:p>
      </dgm:t>
    </dgm:pt>
    <dgm:pt modelId="{464158C6-6B37-4ADC-A7A6-4E2DADA4066F}" type="parTrans" cxnId="{2BB44D3B-3DC6-4A13-9CAD-ABE9F0A2C454}">
      <dgm:prSet/>
      <dgm:spPr/>
      <dgm:t>
        <a:bodyPr/>
        <a:lstStyle/>
        <a:p>
          <a:endParaRPr lang="fr-FR"/>
        </a:p>
      </dgm:t>
    </dgm:pt>
    <dgm:pt modelId="{A37B081E-7D61-4092-8E56-979FB8E646DA}" type="sibTrans" cxnId="{2BB44D3B-3DC6-4A13-9CAD-ABE9F0A2C454}">
      <dgm:prSet/>
      <dgm:spPr/>
      <dgm:t>
        <a:bodyPr/>
        <a:lstStyle/>
        <a:p>
          <a:endParaRPr lang="fr-FR"/>
        </a:p>
      </dgm:t>
    </dgm:pt>
    <dgm:pt modelId="{C4C54B38-CCAC-4C76-BECC-73007FD3E5EA}" type="pres">
      <dgm:prSet presAssocID="{C8640FA9-6AB6-4B1C-8D5C-3C66D2AC3F32}" presName="linear" presStyleCnt="0">
        <dgm:presLayoutVars>
          <dgm:animLvl val="lvl"/>
          <dgm:resizeHandles val="exact"/>
        </dgm:presLayoutVars>
      </dgm:prSet>
      <dgm:spPr/>
      <dgm:t>
        <a:bodyPr/>
        <a:lstStyle/>
        <a:p>
          <a:endParaRPr lang="fr-FR"/>
        </a:p>
      </dgm:t>
    </dgm:pt>
    <dgm:pt modelId="{FE91A8E5-0307-43A1-BB88-409197259A72}" type="pres">
      <dgm:prSet presAssocID="{F0114D20-F015-4080-B1A9-F53A587EFA4F}" presName="parentText" presStyleLbl="node1" presStyleIdx="0" presStyleCnt="1" custLinFactNeighborX="-1183" custLinFactNeighborY="88809">
        <dgm:presLayoutVars>
          <dgm:chMax val="0"/>
          <dgm:bulletEnabled val="1"/>
        </dgm:presLayoutVars>
      </dgm:prSet>
      <dgm:spPr/>
      <dgm:t>
        <a:bodyPr/>
        <a:lstStyle/>
        <a:p>
          <a:endParaRPr lang="fr-FR"/>
        </a:p>
      </dgm:t>
    </dgm:pt>
    <dgm:pt modelId="{2476EBDE-B5DD-496C-A8F2-440C1E705C13}" type="pres">
      <dgm:prSet presAssocID="{F0114D20-F015-4080-B1A9-F53A587EFA4F}" presName="childText" presStyleLbl="revTx" presStyleIdx="0" presStyleCnt="1">
        <dgm:presLayoutVars>
          <dgm:bulletEnabled val="1"/>
        </dgm:presLayoutVars>
      </dgm:prSet>
      <dgm:spPr/>
      <dgm:t>
        <a:bodyPr/>
        <a:lstStyle/>
        <a:p>
          <a:endParaRPr lang="fr-FR"/>
        </a:p>
      </dgm:t>
    </dgm:pt>
  </dgm:ptLst>
  <dgm:cxnLst>
    <dgm:cxn modelId="{2BB44D3B-3DC6-4A13-9CAD-ABE9F0A2C454}" srcId="{F0114D20-F015-4080-B1A9-F53A587EFA4F}" destId="{E2E674E9-64BB-49BA-9B1F-8335824EDC65}" srcOrd="0" destOrd="0" parTransId="{464158C6-6B37-4ADC-A7A6-4E2DADA4066F}" sibTransId="{A37B081E-7D61-4092-8E56-979FB8E646DA}"/>
    <dgm:cxn modelId="{1C9BFEB4-1371-415D-A8AE-8C733A2ACC81}" type="presOf" srcId="{C8640FA9-6AB6-4B1C-8D5C-3C66D2AC3F32}" destId="{C4C54B38-CCAC-4C76-BECC-73007FD3E5EA}" srcOrd="0" destOrd="0" presId="urn:microsoft.com/office/officeart/2005/8/layout/vList2"/>
    <dgm:cxn modelId="{04BF1FC0-7D07-41A2-BF23-79D40FE6207D}" type="presOf" srcId="{E2E674E9-64BB-49BA-9B1F-8335824EDC65}" destId="{2476EBDE-B5DD-496C-A8F2-440C1E705C13}" srcOrd="0" destOrd="0" presId="urn:microsoft.com/office/officeart/2005/8/layout/vList2"/>
    <dgm:cxn modelId="{C9EFC603-BE11-4757-9B00-EAE72032C97B}" type="presOf" srcId="{F0114D20-F015-4080-B1A9-F53A587EFA4F}" destId="{FE91A8E5-0307-43A1-BB88-409197259A72}" srcOrd="0" destOrd="0" presId="urn:microsoft.com/office/officeart/2005/8/layout/vList2"/>
    <dgm:cxn modelId="{62559358-7F97-432F-AC07-48F2F839FE5A}" srcId="{C8640FA9-6AB6-4B1C-8D5C-3C66D2AC3F32}" destId="{F0114D20-F015-4080-B1A9-F53A587EFA4F}" srcOrd="0" destOrd="0" parTransId="{62162372-474C-48F9-8F5C-052252D6832B}" sibTransId="{1B22FCE2-C017-46A5-8993-132044E8FF11}"/>
    <dgm:cxn modelId="{58CCBBA2-49F5-48AF-9A39-DB5D6F131B09}" type="presParOf" srcId="{C4C54B38-CCAC-4C76-BECC-73007FD3E5EA}" destId="{FE91A8E5-0307-43A1-BB88-409197259A72}" srcOrd="0" destOrd="0" presId="urn:microsoft.com/office/officeart/2005/8/layout/vList2"/>
    <dgm:cxn modelId="{721368FB-02A4-4F68-85D5-741362ECEE59}" type="presParOf" srcId="{C4C54B38-CCAC-4C76-BECC-73007FD3E5EA}" destId="{2476EBDE-B5DD-496C-A8F2-440C1E705C13}" srcOrd="1"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8640FA9-6AB6-4B1C-8D5C-3C66D2AC3F32}" type="doc">
      <dgm:prSet loTypeId="urn:microsoft.com/office/officeart/2005/8/layout/vList2" loCatId="list" qsTypeId="urn:microsoft.com/office/officeart/2005/8/quickstyle/simple1" qsCatId="simple" csTypeId="urn:microsoft.com/office/officeart/2005/8/colors/accent5_4" csCatId="accent5" phldr="1"/>
      <dgm:spPr/>
      <dgm:t>
        <a:bodyPr/>
        <a:lstStyle/>
        <a:p>
          <a:endParaRPr lang="fr-FR"/>
        </a:p>
      </dgm:t>
    </dgm:pt>
    <dgm:pt modelId="{F0114D20-F015-4080-B1A9-F53A587EFA4F}">
      <dgm:prSet custT="1"/>
      <dgm:spPr/>
      <dgm:t>
        <a:bodyPr/>
        <a:lstStyle/>
        <a:p>
          <a:pPr rtl="0"/>
          <a:r>
            <a:rPr lang="fr-FR" sz="1400" dirty="0" smtClean="0"/>
            <a:t>Centres de ressources ou de recours</a:t>
          </a:r>
        </a:p>
      </dgm:t>
    </dgm:pt>
    <dgm:pt modelId="{62162372-474C-48F9-8F5C-052252D6832B}" type="parTrans" cxnId="{62559358-7F97-432F-AC07-48F2F839FE5A}">
      <dgm:prSet/>
      <dgm:spPr/>
      <dgm:t>
        <a:bodyPr/>
        <a:lstStyle/>
        <a:p>
          <a:endParaRPr lang="fr-FR" sz="1200"/>
        </a:p>
      </dgm:t>
    </dgm:pt>
    <dgm:pt modelId="{1B22FCE2-C017-46A5-8993-132044E8FF11}" type="sibTrans" cxnId="{62559358-7F97-432F-AC07-48F2F839FE5A}">
      <dgm:prSet/>
      <dgm:spPr/>
      <dgm:t>
        <a:bodyPr/>
        <a:lstStyle/>
        <a:p>
          <a:endParaRPr lang="fr-FR" sz="1200"/>
        </a:p>
      </dgm:t>
    </dgm:pt>
    <dgm:pt modelId="{E2E674E9-64BB-49BA-9B1F-8335824EDC65}">
      <dgm:prSet custT="1"/>
      <dgm:spPr/>
      <dgm:t>
        <a:bodyPr/>
        <a:lstStyle/>
        <a:p>
          <a:pPr rtl="0"/>
          <a:r>
            <a:rPr lang="fr-FR" sz="1100" dirty="0" smtClean="0"/>
            <a:t>Centre national de ressource et de résilience (CN2R)</a:t>
          </a:r>
          <a:endParaRPr lang="fr-FR" sz="1100" dirty="0"/>
        </a:p>
      </dgm:t>
    </dgm:pt>
    <dgm:pt modelId="{464158C6-6B37-4ADC-A7A6-4E2DADA4066F}" type="parTrans" cxnId="{2BB44D3B-3DC6-4A13-9CAD-ABE9F0A2C454}">
      <dgm:prSet/>
      <dgm:spPr/>
      <dgm:t>
        <a:bodyPr/>
        <a:lstStyle/>
        <a:p>
          <a:endParaRPr lang="fr-FR" sz="1200"/>
        </a:p>
      </dgm:t>
    </dgm:pt>
    <dgm:pt modelId="{A37B081E-7D61-4092-8E56-979FB8E646DA}" type="sibTrans" cxnId="{2BB44D3B-3DC6-4A13-9CAD-ABE9F0A2C454}">
      <dgm:prSet/>
      <dgm:spPr/>
      <dgm:t>
        <a:bodyPr/>
        <a:lstStyle/>
        <a:p>
          <a:endParaRPr lang="fr-FR" sz="1200"/>
        </a:p>
      </dgm:t>
    </dgm:pt>
    <dgm:pt modelId="{12094772-6782-4603-9B11-907FD3F4BA86}">
      <dgm:prSet custT="1"/>
      <dgm:spPr/>
      <dgm:t>
        <a:bodyPr/>
        <a:lstStyle/>
        <a:p>
          <a:pPr rtl="0"/>
          <a:r>
            <a:rPr lang="fr-FR" sz="1100" dirty="0" smtClean="0"/>
            <a:t>Centres d'excellence TSA / TND</a:t>
          </a:r>
          <a:endParaRPr lang="fr-FR" sz="1100" dirty="0"/>
        </a:p>
      </dgm:t>
    </dgm:pt>
    <dgm:pt modelId="{A41F5843-78A5-4299-9991-B1C5199734C4}" type="parTrans" cxnId="{E9363831-8D63-4888-86B9-D144B74CB576}">
      <dgm:prSet/>
      <dgm:spPr/>
      <dgm:t>
        <a:bodyPr/>
        <a:lstStyle/>
        <a:p>
          <a:endParaRPr lang="fr-FR"/>
        </a:p>
      </dgm:t>
    </dgm:pt>
    <dgm:pt modelId="{25E25CAB-B06C-447F-BB05-27F52F813B2D}" type="sibTrans" cxnId="{E9363831-8D63-4888-86B9-D144B74CB576}">
      <dgm:prSet/>
      <dgm:spPr/>
      <dgm:t>
        <a:bodyPr/>
        <a:lstStyle/>
        <a:p>
          <a:endParaRPr lang="fr-FR"/>
        </a:p>
      </dgm:t>
    </dgm:pt>
    <dgm:pt modelId="{ED65A029-9BED-4ED4-88BF-059516AB06F9}">
      <dgm:prSet custT="1"/>
      <dgm:spPr/>
      <dgm:t>
        <a:bodyPr/>
        <a:lstStyle/>
        <a:p>
          <a:pPr rtl="0"/>
          <a:r>
            <a:rPr lang="fr-FR" sz="1100" dirty="0" smtClean="0"/>
            <a:t>Centre national de ressource réhabilitation psychosociale.</a:t>
          </a:r>
          <a:endParaRPr lang="fr-FR" sz="1100" dirty="0"/>
        </a:p>
      </dgm:t>
    </dgm:pt>
    <dgm:pt modelId="{12402B76-3F84-4A37-98FF-7F3E9F5682ED}" type="parTrans" cxnId="{9F4178A6-85A8-417E-A8BE-822669827267}">
      <dgm:prSet/>
      <dgm:spPr/>
      <dgm:t>
        <a:bodyPr/>
        <a:lstStyle/>
        <a:p>
          <a:endParaRPr lang="fr-FR"/>
        </a:p>
      </dgm:t>
    </dgm:pt>
    <dgm:pt modelId="{8C3A1B3D-1762-4138-84CF-B62C4ED803F5}" type="sibTrans" cxnId="{9F4178A6-85A8-417E-A8BE-822669827267}">
      <dgm:prSet/>
      <dgm:spPr/>
      <dgm:t>
        <a:bodyPr/>
        <a:lstStyle/>
        <a:p>
          <a:endParaRPr lang="fr-FR"/>
        </a:p>
      </dgm:t>
    </dgm:pt>
    <dgm:pt modelId="{C4C54B38-CCAC-4C76-BECC-73007FD3E5EA}" type="pres">
      <dgm:prSet presAssocID="{C8640FA9-6AB6-4B1C-8D5C-3C66D2AC3F32}" presName="linear" presStyleCnt="0">
        <dgm:presLayoutVars>
          <dgm:animLvl val="lvl"/>
          <dgm:resizeHandles val="exact"/>
        </dgm:presLayoutVars>
      </dgm:prSet>
      <dgm:spPr/>
      <dgm:t>
        <a:bodyPr/>
        <a:lstStyle/>
        <a:p>
          <a:endParaRPr lang="fr-FR"/>
        </a:p>
      </dgm:t>
    </dgm:pt>
    <dgm:pt modelId="{FE91A8E5-0307-43A1-BB88-409197259A72}" type="pres">
      <dgm:prSet presAssocID="{F0114D20-F015-4080-B1A9-F53A587EFA4F}" presName="parentText" presStyleLbl="node1" presStyleIdx="0" presStyleCnt="1" custScaleY="32693">
        <dgm:presLayoutVars>
          <dgm:chMax val="0"/>
          <dgm:bulletEnabled val="1"/>
        </dgm:presLayoutVars>
      </dgm:prSet>
      <dgm:spPr/>
      <dgm:t>
        <a:bodyPr/>
        <a:lstStyle/>
        <a:p>
          <a:endParaRPr lang="fr-FR"/>
        </a:p>
      </dgm:t>
    </dgm:pt>
    <dgm:pt modelId="{2476EBDE-B5DD-496C-A8F2-440C1E705C13}" type="pres">
      <dgm:prSet presAssocID="{F0114D20-F015-4080-B1A9-F53A587EFA4F}" presName="childText" presStyleLbl="revTx" presStyleIdx="0" presStyleCnt="1">
        <dgm:presLayoutVars>
          <dgm:bulletEnabled val="1"/>
        </dgm:presLayoutVars>
      </dgm:prSet>
      <dgm:spPr/>
      <dgm:t>
        <a:bodyPr/>
        <a:lstStyle/>
        <a:p>
          <a:endParaRPr lang="fr-FR"/>
        </a:p>
      </dgm:t>
    </dgm:pt>
  </dgm:ptLst>
  <dgm:cxnLst>
    <dgm:cxn modelId="{2BB44D3B-3DC6-4A13-9CAD-ABE9F0A2C454}" srcId="{F0114D20-F015-4080-B1A9-F53A587EFA4F}" destId="{E2E674E9-64BB-49BA-9B1F-8335824EDC65}" srcOrd="0" destOrd="0" parTransId="{464158C6-6B37-4ADC-A7A6-4E2DADA4066F}" sibTransId="{A37B081E-7D61-4092-8E56-979FB8E646DA}"/>
    <dgm:cxn modelId="{1C9BFEB4-1371-415D-A8AE-8C733A2ACC81}" type="presOf" srcId="{C8640FA9-6AB6-4B1C-8D5C-3C66D2AC3F32}" destId="{C4C54B38-CCAC-4C76-BECC-73007FD3E5EA}" srcOrd="0" destOrd="0" presId="urn:microsoft.com/office/officeart/2005/8/layout/vList2"/>
    <dgm:cxn modelId="{04BF1FC0-7D07-41A2-BF23-79D40FE6207D}" type="presOf" srcId="{E2E674E9-64BB-49BA-9B1F-8335824EDC65}" destId="{2476EBDE-B5DD-496C-A8F2-440C1E705C13}" srcOrd="0" destOrd="0" presId="urn:microsoft.com/office/officeart/2005/8/layout/vList2"/>
    <dgm:cxn modelId="{3D1FF3E7-CAFD-4AFC-9F68-2FCED8CC5C4E}" type="presOf" srcId="{12094772-6782-4603-9B11-907FD3F4BA86}" destId="{2476EBDE-B5DD-496C-A8F2-440C1E705C13}" srcOrd="0" destOrd="1" presId="urn:microsoft.com/office/officeart/2005/8/layout/vList2"/>
    <dgm:cxn modelId="{9F4178A6-85A8-417E-A8BE-822669827267}" srcId="{F0114D20-F015-4080-B1A9-F53A587EFA4F}" destId="{ED65A029-9BED-4ED4-88BF-059516AB06F9}" srcOrd="2" destOrd="0" parTransId="{12402B76-3F84-4A37-98FF-7F3E9F5682ED}" sibTransId="{8C3A1B3D-1762-4138-84CF-B62C4ED803F5}"/>
    <dgm:cxn modelId="{537037AA-493D-47D9-B134-14A04030C6A7}" type="presOf" srcId="{ED65A029-9BED-4ED4-88BF-059516AB06F9}" destId="{2476EBDE-B5DD-496C-A8F2-440C1E705C13}" srcOrd="0" destOrd="2" presId="urn:microsoft.com/office/officeart/2005/8/layout/vList2"/>
    <dgm:cxn modelId="{C9EFC603-BE11-4757-9B00-EAE72032C97B}" type="presOf" srcId="{F0114D20-F015-4080-B1A9-F53A587EFA4F}" destId="{FE91A8E5-0307-43A1-BB88-409197259A72}" srcOrd="0" destOrd="0" presId="urn:microsoft.com/office/officeart/2005/8/layout/vList2"/>
    <dgm:cxn modelId="{E9363831-8D63-4888-86B9-D144B74CB576}" srcId="{F0114D20-F015-4080-B1A9-F53A587EFA4F}" destId="{12094772-6782-4603-9B11-907FD3F4BA86}" srcOrd="1" destOrd="0" parTransId="{A41F5843-78A5-4299-9991-B1C5199734C4}" sibTransId="{25E25CAB-B06C-447F-BB05-27F52F813B2D}"/>
    <dgm:cxn modelId="{62559358-7F97-432F-AC07-48F2F839FE5A}" srcId="{C8640FA9-6AB6-4B1C-8D5C-3C66D2AC3F32}" destId="{F0114D20-F015-4080-B1A9-F53A587EFA4F}" srcOrd="0" destOrd="0" parTransId="{62162372-474C-48F9-8F5C-052252D6832B}" sibTransId="{1B22FCE2-C017-46A5-8993-132044E8FF11}"/>
    <dgm:cxn modelId="{58CCBBA2-49F5-48AF-9A39-DB5D6F131B09}" type="presParOf" srcId="{C4C54B38-CCAC-4C76-BECC-73007FD3E5EA}" destId="{FE91A8E5-0307-43A1-BB88-409197259A72}" srcOrd="0" destOrd="0" presId="urn:microsoft.com/office/officeart/2005/8/layout/vList2"/>
    <dgm:cxn modelId="{721368FB-02A4-4F68-85D5-741362ECEE59}" type="presParOf" srcId="{C4C54B38-CCAC-4C76-BECC-73007FD3E5EA}" destId="{2476EBDE-B5DD-496C-A8F2-440C1E705C13}" srcOrd="1"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E673843-12AC-4495-A49C-B71E1DCF2B5B}" type="doc">
      <dgm:prSet loTypeId="urn:microsoft.com/office/officeart/2005/8/layout/bList2" loCatId="list" qsTypeId="urn:microsoft.com/office/officeart/2005/8/quickstyle/simple1" qsCatId="simple" csTypeId="urn:microsoft.com/office/officeart/2005/8/colors/accent5_4" csCatId="accent5" phldr="1"/>
      <dgm:spPr/>
      <dgm:t>
        <a:bodyPr/>
        <a:lstStyle/>
        <a:p>
          <a:endParaRPr lang="fr-FR"/>
        </a:p>
      </dgm:t>
    </dgm:pt>
    <dgm:pt modelId="{9F898D89-59BF-49D6-993B-D2A17FAAED11}">
      <dgm:prSet/>
      <dgm:spPr>
        <a:solidFill>
          <a:srgbClr val="2F528F"/>
        </a:solidFill>
      </dgm:spPr>
      <dgm:t>
        <a:bodyPr/>
        <a:lstStyle/>
        <a:p>
          <a:pPr rtl="0"/>
          <a:r>
            <a:rPr lang="fr-FR" dirty="0" smtClean="0"/>
            <a:t>CH de Bastia</a:t>
          </a:r>
          <a:endParaRPr lang="fr-FR" dirty="0"/>
        </a:p>
      </dgm:t>
    </dgm:pt>
    <dgm:pt modelId="{80A03DCA-AC00-4B9D-B71D-57581B1F2FD6}" type="parTrans" cxnId="{882135C9-7137-4EA7-BB25-8C11CF83B90F}">
      <dgm:prSet/>
      <dgm:spPr/>
      <dgm:t>
        <a:bodyPr/>
        <a:lstStyle/>
        <a:p>
          <a:endParaRPr lang="fr-FR"/>
        </a:p>
      </dgm:t>
    </dgm:pt>
    <dgm:pt modelId="{9C8D3A77-A23B-4696-BB8B-2E855F2A07F4}" type="sibTrans" cxnId="{882135C9-7137-4EA7-BB25-8C11CF83B90F}">
      <dgm:prSet/>
      <dgm:spPr/>
      <dgm:t>
        <a:bodyPr/>
        <a:lstStyle/>
        <a:p>
          <a:endParaRPr lang="fr-FR"/>
        </a:p>
      </dgm:t>
    </dgm:pt>
    <dgm:pt modelId="{B6293294-D605-4F58-9EB5-49EA1263A95B}">
      <dgm:prSet/>
      <dgm:spPr/>
      <dgm:t>
        <a:bodyPr/>
        <a:lstStyle/>
        <a:p>
          <a:pPr algn="ctr" rtl="0"/>
          <a:r>
            <a:rPr lang="fr-FR" dirty="0" smtClean="0"/>
            <a:t>USMP</a:t>
          </a:r>
          <a:endParaRPr lang="fr-FR" dirty="0"/>
        </a:p>
      </dgm:t>
    </dgm:pt>
    <dgm:pt modelId="{C71A4FE8-296D-4F05-BCDA-8E3281D75BE3}" type="parTrans" cxnId="{F0DCF1AD-3CEF-471F-9132-BDE5F8BBA27A}">
      <dgm:prSet/>
      <dgm:spPr/>
      <dgm:t>
        <a:bodyPr/>
        <a:lstStyle/>
        <a:p>
          <a:endParaRPr lang="fr-FR"/>
        </a:p>
      </dgm:t>
    </dgm:pt>
    <dgm:pt modelId="{F31E5C9C-9E23-4922-B885-2B0C40FDF880}" type="sibTrans" cxnId="{F0DCF1AD-3CEF-471F-9132-BDE5F8BBA27A}">
      <dgm:prSet/>
      <dgm:spPr/>
      <dgm:t>
        <a:bodyPr/>
        <a:lstStyle/>
        <a:p>
          <a:endParaRPr lang="fr-FR"/>
        </a:p>
      </dgm:t>
    </dgm:pt>
    <dgm:pt modelId="{1436A016-5E19-49CE-8A47-F5EE0496B5F4}">
      <dgm:prSet/>
      <dgm:spPr/>
      <dgm:t>
        <a:bodyPr/>
        <a:lstStyle/>
        <a:p>
          <a:pPr algn="ctr" rtl="0"/>
          <a:r>
            <a:rPr lang="fr-FR" dirty="0" smtClean="0"/>
            <a:t>Autre dispositif de prise en charge des personnes détenues</a:t>
          </a:r>
          <a:endParaRPr lang="fr-FR" dirty="0"/>
        </a:p>
      </dgm:t>
    </dgm:pt>
    <dgm:pt modelId="{46A0AD60-634C-4183-BAE8-DB195322D9DD}" type="parTrans" cxnId="{F23C6E8A-437F-4676-BC1B-2AF8709CCA4E}">
      <dgm:prSet/>
      <dgm:spPr/>
      <dgm:t>
        <a:bodyPr/>
        <a:lstStyle/>
        <a:p>
          <a:endParaRPr lang="fr-FR"/>
        </a:p>
      </dgm:t>
    </dgm:pt>
    <dgm:pt modelId="{0DB50C4E-45CA-4B5C-B545-BA09CA4EBC2E}" type="sibTrans" cxnId="{F23C6E8A-437F-4676-BC1B-2AF8709CCA4E}">
      <dgm:prSet/>
      <dgm:spPr/>
      <dgm:t>
        <a:bodyPr/>
        <a:lstStyle/>
        <a:p>
          <a:endParaRPr lang="fr-FR"/>
        </a:p>
      </dgm:t>
    </dgm:pt>
    <dgm:pt modelId="{1A6CBB5A-1B91-4B90-928B-7E1CF8AC3592}">
      <dgm:prSet/>
      <dgm:spPr/>
      <dgm:t>
        <a:bodyPr/>
        <a:lstStyle/>
        <a:p>
          <a:pPr algn="ctr" rtl="0"/>
          <a:r>
            <a:rPr lang="fr-FR" dirty="0" smtClean="0"/>
            <a:t>Unité d'accueil et de soins pour personnes sourdes</a:t>
          </a:r>
          <a:endParaRPr lang="fr-FR" dirty="0"/>
        </a:p>
      </dgm:t>
    </dgm:pt>
    <dgm:pt modelId="{3A7AF00E-5CD8-421B-BCB2-DF22B1E64C9F}" type="parTrans" cxnId="{48648253-70C1-49EB-B376-110CB1D65EE7}">
      <dgm:prSet/>
      <dgm:spPr/>
      <dgm:t>
        <a:bodyPr/>
        <a:lstStyle/>
        <a:p>
          <a:endParaRPr lang="fr-FR"/>
        </a:p>
      </dgm:t>
    </dgm:pt>
    <dgm:pt modelId="{F406FFC5-7142-4565-8D6E-146BAA99D64D}" type="sibTrans" cxnId="{48648253-70C1-49EB-B376-110CB1D65EE7}">
      <dgm:prSet/>
      <dgm:spPr/>
      <dgm:t>
        <a:bodyPr/>
        <a:lstStyle/>
        <a:p>
          <a:endParaRPr lang="fr-FR"/>
        </a:p>
      </dgm:t>
    </dgm:pt>
    <dgm:pt modelId="{29653196-8808-4D59-8163-7DF983FFDA8A}">
      <dgm:prSet/>
      <dgm:spPr>
        <a:solidFill>
          <a:srgbClr val="2F528F"/>
        </a:solidFill>
      </dgm:spPr>
      <dgm:t>
        <a:bodyPr/>
        <a:lstStyle/>
        <a:p>
          <a:pPr rtl="0"/>
          <a:r>
            <a:rPr lang="fr-FR" dirty="0" smtClean="0"/>
            <a:t>CH de </a:t>
          </a:r>
          <a:r>
            <a:rPr lang="fr-FR" dirty="0" err="1" smtClean="0"/>
            <a:t>Castelluccio</a:t>
          </a:r>
          <a:endParaRPr lang="fr-FR" dirty="0" smtClean="0"/>
        </a:p>
      </dgm:t>
    </dgm:pt>
    <dgm:pt modelId="{7CA0C1E9-6163-41E4-B0E4-8EB74BDACBD1}" type="parTrans" cxnId="{F6769824-7E34-4293-AAC1-09A88D63A478}">
      <dgm:prSet/>
      <dgm:spPr/>
      <dgm:t>
        <a:bodyPr/>
        <a:lstStyle/>
        <a:p>
          <a:endParaRPr lang="fr-FR"/>
        </a:p>
      </dgm:t>
    </dgm:pt>
    <dgm:pt modelId="{60F658C2-AAB2-4B8F-9D7F-18C150143F65}" type="sibTrans" cxnId="{F6769824-7E34-4293-AAC1-09A88D63A478}">
      <dgm:prSet/>
      <dgm:spPr/>
      <dgm:t>
        <a:bodyPr/>
        <a:lstStyle/>
        <a:p>
          <a:endParaRPr lang="fr-FR"/>
        </a:p>
      </dgm:t>
    </dgm:pt>
    <dgm:pt modelId="{6F0C7150-E053-4E57-9863-6BC5ED719CC0}">
      <dgm:prSet/>
      <dgm:spPr/>
      <dgm:t>
        <a:bodyPr/>
        <a:lstStyle/>
        <a:p>
          <a:pPr algn="ctr"/>
          <a:r>
            <a:rPr lang="fr-FR" dirty="0" smtClean="0">
              <a:latin typeface="Calibri" panose="020F0502020204030204" pitchFamily="34" charset="0"/>
            </a:rPr>
            <a:t>Numéro national de prévention du suicide</a:t>
          </a:r>
          <a:endParaRPr lang="fr-FR" dirty="0"/>
        </a:p>
      </dgm:t>
    </dgm:pt>
    <dgm:pt modelId="{80FEDAC1-BD71-47B8-9CF2-FFAF645EADD7}" type="parTrans" cxnId="{01DF5E1E-D19E-4C11-935D-FA752283C307}">
      <dgm:prSet/>
      <dgm:spPr/>
      <dgm:t>
        <a:bodyPr/>
        <a:lstStyle/>
        <a:p>
          <a:endParaRPr lang="fr-FR"/>
        </a:p>
      </dgm:t>
    </dgm:pt>
    <dgm:pt modelId="{2C33B519-61AC-49D8-A9D0-016F8EFFDF41}" type="sibTrans" cxnId="{01DF5E1E-D19E-4C11-935D-FA752283C307}">
      <dgm:prSet/>
      <dgm:spPr/>
      <dgm:t>
        <a:bodyPr/>
        <a:lstStyle/>
        <a:p>
          <a:endParaRPr lang="fr-FR"/>
        </a:p>
      </dgm:t>
    </dgm:pt>
    <dgm:pt modelId="{3102005D-3344-4A3A-874A-F5888C2E8123}" type="pres">
      <dgm:prSet presAssocID="{9E673843-12AC-4495-A49C-B71E1DCF2B5B}" presName="diagram" presStyleCnt="0">
        <dgm:presLayoutVars>
          <dgm:dir/>
          <dgm:animLvl val="lvl"/>
          <dgm:resizeHandles val="exact"/>
        </dgm:presLayoutVars>
      </dgm:prSet>
      <dgm:spPr/>
      <dgm:t>
        <a:bodyPr/>
        <a:lstStyle/>
        <a:p>
          <a:endParaRPr lang="fr-FR"/>
        </a:p>
      </dgm:t>
    </dgm:pt>
    <dgm:pt modelId="{B98E158B-1A1A-4148-B52E-0B79A760804A}" type="pres">
      <dgm:prSet presAssocID="{9F898D89-59BF-49D6-993B-D2A17FAAED11}" presName="compNode" presStyleCnt="0"/>
      <dgm:spPr/>
      <dgm:t>
        <a:bodyPr/>
        <a:lstStyle/>
        <a:p>
          <a:endParaRPr lang="fr-FR"/>
        </a:p>
      </dgm:t>
    </dgm:pt>
    <dgm:pt modelId="{45A5BCFC-F0CE-42C8-81E6-3D81613B1A3B}" type="pres">
      <dgm:prSet presAssocID="{9F898D89-59BF-49D6-993B-D2A17FAAED11}" presName="childRect" presStyleLbl="bgAcc1" presStyleIdx="0" presStyleCnt="2">
        <dgm:presLayoutVars>
          <dgm:bulletEnabled val="1"/>
        </dgm:presLayoutVars>
      </dgm:prSet>
      <dgm:spPr/>
      <dgm:t>
        <a:bodyPr/>
        <a:lstStyle/>
        <a:p>
          <a:endParaRPr lang="fr-FR"/>
        </a:p>
      </dgm:t>
    </dgm:pt>
    <dgm:pt modelId="{3293DCC2-1DFE-4EFB-BA55-DE14E7ACC74A}" type="pres">
      <dgm:prSet presAssocID="{9F898D89-59BF-49D6-993B-D2A17FAAED11}" presName="parentText" presStyleLbl="node1" presStyleIdx="0" presStyleCnt="0">
        <dgm:presLayoutVars>
          <dgm:chMax val="0"/>
          <dgm:bulletEnabled val="1"/>
        </dgm:presLayoutVars>
      </dgm:prSet>
      <dgm:spPr/>
      <dgm:t>
        <a:bodyPr/>
        <a:lstStyle/>
        <a:p>
          <a:endParaRPr lang="fr-FR"/>
        </a:p>
      </dgm:t>
    </dgm:pt>
    <dgm:pt modelId="{C3AA74A8-DE69-4607-AD50-BBA7D3069E31}" type="pres">
      <dgm:prSet presAssocID="{9F898D89-59BF-49D6-993B-D2A17FAAED11}" presName="parentRect" presStyleLbl="alignNode1" presStyleIdx="0" presStyleCnt="2" custLinFactNeighborX="-2446" custLinFactNeighborY="2322"/>
      <dgm:spPr/>
      <dgm:t>
        <a:bodyPr/>
        <a:lstStyle/>
        <a:p>
          <a:endParaRPr lang="fr-FR"/>
        </a:p>
      </dgm:t>
    </dgm:pt>
    <dgm:pt modelId="{9BEBE20F-AF50-4167-AD7C-5BC5B96527FA}" type="pres">
      <dgm:prSet presAssocID="{9F898D89-59BF-49D6-993B-D2A17FAAED11}" presName="adorn" presStyleLbl="fgAccFollowNode1" presStyleIdx="0" presStyleCnt="2"/>
      <dgm:spPr>
        <a:blipFill>
          <a:blip xmlns:r="http://schemas.openxmlformats.org/officeDocument/2006/relationships" r:embed="rId1" cstate="print">
            <a:extLst>
              <a:ext uri="{28A0092B-C50C-407E-A947-70E740481C1C}">
                <a14:useLocalDpi xmlns:a14="http://schemas.microsoft.com/office/drawing/2010/main" val="0"/>
              </a:ext>
            </a:extLst>
          </a:blip>
          <a:srcRect/>
          <a:stretch>
            <a:fillRect l="-36000" r="-36000"/>
          </a:stretch>
        </a:blipFill>
      </dgm:spPr>
      <dgm:t>
        <a:bodyPr/>
        <a:lstStyle/>
        <a:p>
          <a:endParaRPr lang="fr-FR"/>
        </a:p>
      </dgm:t>
    </dgm:pt>
    <dgm:pt modelId="{272C1BE6-058D-43D3-9C6A-23C6BEA841A7}" type="pres">
      <dgm:prSet presAssocID="{9C8D3A77-A23B-4696-BB8B-2E855F2A07F4}" presName="sibTrans" presStyleLbl="sibTrans2D1" presStyleIdx="0" presStyleCnt="0"/>
      <dgm:spPr/>
      <dgm:t>
        <a:bodyPr/>
        <a:lstStyle/>
        <a:p>
          <a:endParaRPr lang="fr-FR"/>
        </a:p>
      </dgm:t>
    </dgm:pt>
    <dgm:pt modelId="{8E184AA9-8060-42F8-AF45-3E154D977A0E}" type="pres">
      <dgm:prSet presAssocID="{29653196-8808-4D59-8163-7DF983FFDA8A}" presName="compNode" presStyleCnt="0"/>
      <dgm:spPr/>
      <dgm:t>
        <a:bodyPr/>
        <a:lstStyle/>
        <a:p>
          <a:endParaRPr lang="fr-FR"/>
        </a:p>
      </dgm:t>
    </dgm:pt>
    <dgm:pt modelId="{7B8D7A5A-3E4C-40C8-A120-7523BB68C31A}" type="pres">
      <dgm:prSet presAssocID="{29653196-8808-4D59-8163-7DF983FFDA8A}" presName="childRect" presStyleLbl="bgAcc1" presStyleIdx="1" presStyleCnt="2">
        <dgm:presLayoutVars>
          <dgm:bulletEnabled val="1"/>
        </dgm:presLayoutVars>
      </dgm:prSet>
      <dgm:spPr/>
      <dgm:t>
        <a:bodyPr/>
        <a:lstStyle/>
        <a:p>
          <a:endParaRPr lang="fr-FR"/>
        </a:p>
      </dgm:t>
    </dgm:pt>
    <dgm:pt modelId="{688D15CA-5931-4521-B6B5-1629B201165B}" type="pres">
      <dgm:prSet presAssocID="{29653196-8808-4D59-8163-7DF983FFDA8A}" presName="parentText" presStyleLbl="node1" presStyleIdx="0" presStyleCnt="0">
        <dgm:presLayoutVars>
          <dgm:chMax val="0"/>
          <dgm:bulletEnabled val="1"/>
        </dgm:presLayoutVars>
      </dgm:prSet>
      <dgm:spPr/>
      <dgm:t>
        <a:bodyPr/>
        <a:lstStyle/>
        <a:p>
          <a:endParaRPr lang="fr-FR"/>
        </a:p>
      </dgm:t>
    </dgm:pt>
    <dgm:pt modelId="{8B16649F-5041-4A7C-9520-176D60298E2C}" type="pres">
      <dgm:prSet presAssocID="{29653196-8808-4D59-8163-7DF983FFDA8A}" presName="parentRect" presStyleLbl="alignNode1" presStyleIdx="1" presStyleCnt="2"/>
      <dgm:spPr/>
      <dgm:t>
        <a:bodyPr/>
        <a:lstStyle/>
        <a:p>
          <a:endParaRPr lang="fr-FR"/>
        </a:p>
      </dgm:t>
    </dgm:pt>
    <dgm:pt modelId="{1FA3E542-D5A7-488B-95B4-3E4D15140276}" type="pres">
      <dgm:prSet presAssocID="{29653196-8808-4D59-8163-7DF983FFDA8A}" presName="adorn" presStyleLbl="fgAccFollowNod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17000" r="-17000"/>
          </a:stretch>
        </a:blipFill>
      </dgm:spPr>
      <dgm:t>
        <a:bodyPr/>
        <a:lstStyle/>
        <a:p>
          <a:endParaRPr lang="fr-FR"/>
        </a:p>
      </dgm:t>
    </dgm:pt>
  </dgm:ptLst>
  <dgm:cxnLst>
    <dgm:cxn modelId="{E9F4EA9E-67DD-4193-80B0-2D9D05D6EA80}" type="presOf" srcId="{9C8D3A77-A23B-4696-BB8B-2E855F2A07F4}" destId="{272C1BE6-058D-43D3-9C6A-23C6BEA841A7}" srcOrd="0" destOrd="0" presId="urn:microsoft.com/office/officeart/2005/8/layout/bList2"/>
    <dgm:cxn modelId="{2BD9E4C5-78F1-4430-BE3E-1224CF7828B6}" type="presOf" srcId="{1436A016-5E19-49CE-8A47-F5EE0496B5F4}" destId="{45A5BCFC-F0CE-42C8-81E6-3D81613B1A3B}" srcOrd="0" destOrd="1" presId="urn:microsoft.com/office/officeart/2005/8/layout/bList2"/>
    <dgm:cxn modelId="{41F65743-BEF2-4569-86D1-FB4B7E30F23C}" type="presOf" srcId="{29653196-8808-4D59-8163-7DF983FFDA8A}" destId="{8B16649F-5041-4A7C-9520-176D60298E2C}" srcOrd="1" destOrd="0" presId="urn:microsoft.com/office/officeart/2005/8/layout/bList2"/>
    <dgm:cxn modelId="{A9933545-BF3F-4C16-849D-42B69BE5CD97}" type="presOf" srcId="{1A6CBB5A-1B91-4B90-928B-7E1CF8AC3592}" destId="{45A5BCFC-F0CE-42C8-81E6-3D81613B1A3B}" srcOrd="0" destOrd="2" presId="urn:microsoft.com/office/officeart/2005/8/layout/bList2"/>
    <dgm:cxn modelId="{9A8A06EC-5D14-4B8B-AADD-1F51C427844D}" type="presOf" srcId="{B6293294-D605-4F58-9EB5-49EA1263A95B}" destId="{45A5BCFC-F0CE-42C8-81E6-3D81613B1A3B}" srcOrd="0" destOrd="0" presId="urn:microsoft.com/office/officeart/2005/8/layout/bList2"/>
    <dgm:cxn modelId="{967D26F0-E95F-4A0D-9FE3-FF990D43A3A0}" type="presOf" srcId="{29653196-8808-4D59-8163-7DF983FFDA8A}" destId="{688D15CA-5931-4521-B6B5-1629B201165B}" srcOrd="0" destOrd="0" presId="urn:microsoft.com/office/officeart/2005/8/layout/bList2"/>
    <dgm:cxn modelId="{4201DFB4-DD16-490D-8C14-63D1151FFCF4}" type="presOf" srcId="{9E673843-12AC-4495-A49C-B71E1DCF2B5B}" destId="{3102005D-3344-4A3A-874A-F5888C2E8123}" srcOrd="0" destOrd="0" presId="urn:microsoft.com/office/officeart/2005/8/layout/bList2"/>
    <dgm:cxn modelId="{F0DCF1AD-3CEF-471F-9132-BDE5F8BBA27A}" srcId="{9F898D89-59BF-49D6-993B-D2A17FAAED11}" destId="{B6293294-D605-4F58-9EB5-49EA1263A95B}" srcOrd="0" destOrd="0" parTransId="{C71A4FE8-296D-4F05-BCDA-8E3281D75BE3}" sibTransId="{F31E5C9C-9E23-4922-B885-2B0C40FDF880}"/>
    <dgm:cxn modelId="{778C7305-5C7F-43E4-A10C-BFEA6B710CB9}" type="presOf" srcId="{6F0C7150-E053-4E57-9863-6BC5ED719CC0}" destId="{7B8D7A5A-3E4C-40C8-A120-7523BB68C31A}" srcOrd="0" destOrd="0" presId="urn:microsoft.com/office/officeart/2005/8/layout/bList2"/>
    <dgm:cxn modelId="{F23C6E8A-437F-4676-BC1B-2AF8709CCA4E}" srcId="{9F898D89-59BF-49D6-993B-D2A17FAAED11}" destId="{1436A016-5E19-49CE-8A47-F5EE0496B5F4}" srcOrd="1" destOrd="0" parTransId="{46A0AD60-634C-4183-BAE8-DB195322D9DD}" sibTransId="{0DB50C4E-45CA-4B5C-B545-BA09CA4EBC2E}"/>
    <dgm:cxn modelId="{856D8DD3-F865-4D19-8442-CA920E943AF0}" type="presOf" srcId="{9F898D89-59BF-49D6-993B-D2A17FAAED11}" destId="{3293DCC2-1DFE-4EFB-BA55-DE14E7ACC74A}" srcOrd="0" destOrd="0" presId="urn:microsoft.com/office/officeart/2005/8/layout/bList2"/>
    <dgm:cxn modelId="{48648253-70C1-49EB-B376-110CB1D65EE7}" srcId="{9F898D89-59BF-49D6-993B-D2A17FAAED11}" destId="{1A6CBB5A-1B91-4B90-928B-7E1CF8AC3592}" srcOrd="2" destOrd="0" parTransId="{3A7AF00E-5CD8-421B-BCB2-DF22B1E64C9F}" sibTransId="{F406FFC5-7142-4565-8D6E-146BAA99D64D}"/>
    <dgm:cxn modelId="{6C9A444D-4567-4173-815D-8874FA91C88A}" type="presOf" srcId="{9F898D89-59BF-49D6-993B-D2A17FAAED11}" destId="{C3AA74A8-DE69-4607-AD50-BBA7D3069E31}" srcOrd="1" destOrd="0" presId="urn:microsoft.com/office/officeart/2005/8/layout/bList2"/>
    <dgm:cxn modelId="{01DF5E1E-D19E-4C11-935D-FA752283C307}" srcId="{29653196-8808-4D59-8163-7DF983FFDA8A}" destId="{6F0C7150-E053-4E57-9863-6BC5ED719CC0}" srcOrd="0" destOrd="0" parTransId="{80FEDAC1-BD71-47B8-9CF2-FFAF645EADD7}" sibTransId="{2C33B519-61AC-49D8-A9D0-016F8EFFDF41}"/>
    <dgm:cxn modelId="{882135C9-7137-4EA7-BB25-8C11CF83B90F}" srcId="{9E673843-12AC-4495-A49C-B71E1DCF2B5B}" destId="{9F898D89-59BF-49D6-993B-D2A17FAAED11}" srcOrd="0" destOrd="0" parTransId="{80A03DCA-AC00-4B9D-B71D-57581B1F2FD6}" sibTransId="{9C8D3A77-A23B-4696-BB8B-2E855F2A07F4}"/>
    <dgm:cxn modelId="{F6769824-7E34-4293-AAC1-09A88D63A478}" srcId="{9E673843-12AC-4495-A49C-B71E1DCF2B5B}" destId="{29653196-8808-4D59-8163-7DF983FFDA8A}" srcOrd="1" destOrd="0" parTransId="{7CA0C1E9-6163-41E4-B0E4-8EB74BDACBD1}" sibTransId="{60F658C2-AAB2-4B8F-9D7F-18C150143F65}"/>
    <dgm:cxn modelId="{B0052E77-9C84-4E97-B5FB-93896018DAC5}" type="presParOf" srcId="{3102005D-3344-4A3A-874A-F5888C2E8123}" destId="{B98E158B-1A1A-4148-B52E-0B79A760804A}" srcOrd="0" destOrd="0" presId="urn:microsoft.com/office/officeart/2005/8/layout/bList2"/>
    <dgm:cxn modelId="{20D1933E-122F-444B-8BF6-EF033B7BCBF1}" type="presParOf" srcId="{B98E158B-1A1A-4148-B52E-0B79A760804A}" destId="{45A5BCFC-F0CE-42C8-81E6-3D81613B1A3B}" srcOrd="0" destOrd="0" presId="urn:microsoft.com/office/officeart/2005/8/layout/bList2"/>
    <dgm:cxn modelId="{DA96FB3C-6F2C-4044-B9F1-1C130E2538FC}" type="presParOf" srcId="{B98E158B-1A1A-4148-B52E-0B79A760804A}" destId="{3293DCC2-1DFE-4EFB-BA55-DE14E7ACC74A}" srcOrd="1" destOrd="0" presId="urn:microsoft.com/office/officeart/2005/8/layout/bList2"/>
    <dgm:cxn modelId="{924454C0-B4A2-4E01-91BC-71178DC3BC4F}" type="presParOf" srcId="{B98E158B-1A1A-4148-B52E-0B79A760804A}" destId="{C3AA74A8-DE69-4607-AD50-BBA7D3069E31}" srcOrd="2" destOrd="0" presId="urn:microsoft.com/office/officeart/2005/8/layout/bList2"/>
    <dgm:cxn modelId="{23578E74-549F-4EBA-8477-FA9A3C7363BF}" type="presParOf" srcId="{B98E158B-1A1A-4148-B52E-0B79A760804A}" destId="{9BEBE20F-AF50-4167-AD7C-5BC5B96527FA}" srcOrd="3" destOrd="0" presId="urn:microsoft.com/office/officeart/2005/8/layout/bList2"/>
    <dgm:cxn modelId="{2155E840-D4B0-4213-A0F1-224515E0E227}" type="presParOf" srcId="{3102005D-3344-4A3A-874A-F5888C2E8123}" destId="{272C1BE6-058D-43D3-9C6A-23C6BEA841A7}" srcOrd="1" destOrd="0" presId="urn:microsoft.com/office/officeart/2005/8/layout/bList2"/>
    <dgm:cxn modelId="{4326D014-8B10-4DF0-AF60-A07D966CAF4D}" type="presParOf" srcId="{3102005D-3344-4A3A-874A-F5888C2E8123}" destId="{8E184AA9-8060-42F8-AF45-3E154D977A0E}" srcOrd="2" destOrd="0" presId="urn:microsoft.com/office/officeart/2005/8/layout/bList2"/>
    <dgm:cxn modelId="{FB787D48-273B-497E-8875-CA02FFBBB972}" type="presParOf" srcId="{8E184AA9-8060-42F8-AF45-3E154D977A0E}" destId="{7B8D7A5A-3E4C-40C8-A120-7523BB68C31A}" srcOrd="0" destOrd="0" presId="urn:microsoft.com/office/officeart/2005/8/layout/bList2"/>
    <dgm:cxn modelId="{68C42561-85B3-44BB-907E-3BF72709C8DB}" type="presParOf" srcId="{8E184AA9-8060-42F8-AF45-3E154D977A0E}" destId="{688D15CA-5931-4521-B6B5-1629B201165B}" srcOrd="1" destOrd="0" presId="urn:microsoft.com/office/officeart/2005/8/layout/bList2"/>
    <dgm:cxn modelId="{73E20B2E-CA80-4E23-A0B6-DC877D079747}" type="presParOf" srcId="{8E184AA9-8060-42F8-AF45-3E154D977A0E}" destId="{8B16649F-5041-4A7C-9520-176D60298E2C}" srcOrd="2" destOrd="0" presId="urn:microsoft.com/office/officeart/2005/8/layout/bList2"/>
    <dgm:cxn modelId="{D76DDEF4-169F-4B2C-B62A-667F1291FE6F}" type="presParOf" srcId="{8E184AA9-8060-42F8-AF45-3E154D977A0E}" destId="{1FA3E542-D5A7-488B-95B4-3E4D15140276}" srcOrd="3" destOrd="0" presId="urn:microsoft.com/office/officeart/2005/8/layout/bList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73AE861-3AF7-415F-B54B-A8EA49687FFA}" type="doc">
      <dgm:prSet loTypeId="urn:microsoft.com/office/officeart/2005/8/layout/vList2" loCatId="list" qsTypeId="urn:microsoft.com/office/officeart/2005/8/quickstyle/simple1" qsCatId="simple" csTypeId="urn:microsoft.com/office/officeart/2005/8/colors/accent5_4" csCatId="accent5" phldr="1"/>
      <dgm:spPr/>
      <dgm:t>
        <a:bodyPr/>
        <a:lstStyle/>
        <a:p>
          <a:endParaRPr lang="fr-FR"/>
        </a:p>
      </dgm:t>
    </dgm:pt>
    <dgm:pt modelId="{72D1B820-781A-41A9-9993-997B4B9F6F3C}">
      <dgm:prSet custT="1"/>
      <dgm:spPr/>
      <dgm:t>
        <a:bodyPr/>
        <a:lstStyle/>
        <a:p>
          <a:pPr rtl="0"/>
          <a:r>
            <a:rPr lang="fr-FR" sz="1400" u="none" dirty="0" smtClean="0"/>
            <a:t>Reconnaissance ARS des </a:t>
          </a:r>
          <a:r>
            <a:rPr lang="fr-FR" sz="1400" b="1" u="sng" dirty="0" smtClean="0"/>
            <a:t>activités spécifiques régionales</a:t>
          </a:r>
          <a:endParaRPr lang="fr-FR" sz="1400" dirty="0"/>
        </a:p>
      </dgm:t>
    </dgm:pt>
    <dgm:pt modelId="{AD569A2B-AA04-49A7-A2C9-9142B4E591C7}" type="parTrans" cxnId="{0753A2F3-1B4D-4F57-9D0D-532417909AAD}">
      <dgm:prSet/>
      <dgm:spPr/>
      <dgm:t>
        <a:bodyPr/>
        <a:lstStyle/>
        <a:p>
          <a:endParaRPr lang="fr-FR"/>
        </a:p>
      </dgm:t>
    </dgm:pt>
    <dgm:pt modelId="{336B2E2A-DEAF-48AE-A9E2-4B221A10F6A9}" type="sibTrans" cxnId="{0753A2F3-1B4D-4F57-9D0D-532417909AAD}">
      <dgm:prSet/>
      <dgm:spPr/>
      <dgm:t>
        <a:bodyPr/>
        <a:lstStyle/>
        <a:p>
          <a:endParaRPr lang="fr-FR"/>
        </a:p>
      </dgm:t>
    </dgm:pt>
    <dgm:pt modelId="{1BB12A45-0972-401C-AE5A-F09EBF5866DD}">
      <dgm:prSet custT="1"/>
      <dgm:spPr/>
      <dgm:t>
        <a:bodyPr/>
        <a:lstStyle/>
        <a:p>
          <a:pPr rtl="0"/>
          <a:r>
            <a:rPr lang="fr-FR" sz="1200" dirty="0" smtClean="0"/>
            <a:t>Dont la réalisation par certains établissements bénéficie à plusieurs ou à la totalité des territoires de la région ; </a:t>
          </a:r>
          <a:endParaRPr lang="fr-FR" sz="1200" dirty="0"/>
        </a:p>
      </dgm:t>
    </dgm:pt>
    <dgm:pt modelId="{BF238F76-88D6-41BC-8771-60CDA3E51932}" type="parTrans" cxnId="{2BB0181F-D72A-436B-B852-D9EF76C1E0CD}">
      <dgm:prSet/>
      <dgm:spPr/>
      <dgm:t>
        <a:bodyPr/>
        <a:lstStyle/>
        <a:p>
          <a:endParaRPr lang="fr-FR"/>
        </a:p>
      </dgm:t>
    </dgm:pt>
    <dgm:pt modelId="{9E29C9EE-255E-4B38-A87F-2868BFF7A56E}" type="sibTrans" cxnId="{2BB0181F-D72A-436B-B852-D9EF76C1E0CD}">
      <dgm:prSet/>
      <dgm:spPr/>
      <dgm:t>
        <a:bodyPr/>
        <a:lstStyle/>
        <a:p>
          <a:endParaRPr lang="fr-FR"/>
        </a:p>
      </dgm:t>
    </dgm:pt>
    <dgm:pt modelId="{EFE9EBD4-B10A-4C88-B3FE-4B3B7B0448AE}">
      <dgm:prSet custT="1"/>
      <dgm:spPr/>
      <dgm:t>
        <a:bodyPr/>
        <a:lstStyle/>
        <a:p>
          <a:pPr rtl="0"/>
          <a:r>
            <a:rPr lang="fr-FR" sz="1200" dirty="0" smtClean="0"/>
            <a:t>Dont les caractéristiques ne permettent pas un financement par une approche populationnelle stricte ; </a:t>
          </a:r>
          <a:endParaRPr lang="fr-FR" sz="1200" dirty="0"/>
        </a:p>
      </dgm:t>
    </dgm:pt>
    <dgm:pt modelId="{4FA7F35A-D707-48D5-BF1C-0E59BD99EC95}" type="parTrans" cxnId="{605B4B50-2749-489A-A5FB-3C4C67C90E1C}">
      <dgm:prSet/>
      <dgm:spPr/>
      <dgm:t>
        <a:bodyPr/>
        <a:lstStyle/>
        <a:p>
          <a:endParaRPr lang="fr-FR"/>
        </a:p>
      </dgm:t>
    </dgm:pt>
    <dgm:pt modelId="{FE4DB409-F848-4574-A35C-E5421D1DB3F1}" type="sibTrans" cxnId="{605B4B50-2749-489A-A5FB-3C4C67C90E1C}">
      <dgm:prSet/>
      <dgm:spPr/>
      <dgm:t>
        <a:bodyPr/>
        <a:lstStyle/>
        <a:p>
          <a:endParaRPr lang="fr-FR"/>
        </a:p>
      </dgm:t>
    </dgm:pt>
    <dgm:pt modelId="{1EF21F1C-15B7-4D10-B2AF-E9F46486A727}">
      <dgm:prSet custT="1"/>
      <dgm:spPr/>
      <dgm:t>
        <a:bodyPr/>
        <a:lstStyle/>
        <a:p>
          <a:pPr rtl="0"/>
          <a:r>
            <a:rPr lang="fr-FR" sz="1200" dirty="0" smtClean="0"/>
            <a:t>Qui ne sont pas – ou partiellement – décrites dans le relevé d’information médicalisée Psychiatrie (RIM-P) et ne peuvent donc pas être financées par la dotation file active.</a:t>
          </a:r>
          <a:endParaRPr lang="fr-FR" sz="1200" dirty="0"/>
        </a:p>
      </dgm:t>
    </dgm:pt>
    <dgm:pt modelId="{93BF6F49-1F50-4288-BB33-EEB721303D26}" type="parTrans" cxnId="{0CFE8EFD-0676-4DD2-A497-D435574984FF}">
      <dgm:prSet/>
      <dgm:spPr/>
      <dgm:t>
        <a:bodyPr/>
        <a:lstStyle/>
        <a:p>
          <a:endParaRPr lang="fr-FR"/>
        </a:p>
      </dgm:t>
    </dgm:pt>
    <dgm:pt modelId="{C87C95A6-4404-4432-B071-1C6AB07F3893}" type="sibTrans" cxnId="{0CFE8EFD-0676-4DD2-A497-D435574984FF}">
      <dgm:prSet/>
      <dgm:spPr/>
      <dgm:t>
        <a:bodyPr/>
        <a:lstStyle/>
        <a:p>
          <a:endParaRPr lang="fr-FR"/>
        </a:p>
      </dgm:t>
    </dgm:pt>
    <dgm:pt modelId="{E77CDAAC-978E-4A76-AB4B-0396F920CF00}" type="pres">
      <dgm:prSet presAssocID="{F73AE861-3AF7-415F-B54B-A8EA49687FFA}" presName="linear" presStyleCnt="0">
        <dgm:presLayoutVars>
          <dgm:animLvl val="lvl"/>
          <dgm:resizeHandles val="exact"/>
        </dgm:presLayoutVars>
      </dgm:prSet>
      <dgm:spPr/>
      <dgm:t>
        <a:bodyPr/>
        <a:lstStyle/>
        <a:p>
          <a:endParaRPr lang="fr-FR"/>
        </a:p>
      </dgm:t>
    </dgm:pt>
    <dgm:pt modelId="{4BEF0DD3-EAAB-451A-BB9B-94999CE403D1}" type="pres">
      <dgm:prSet presAssocID="{72D1B820-781A-41A9-9993-997B4B9F6F3C}" presName="parentText" presStyleLbl="node1" presStyleIdx="0" presStyleCnt="1">
        <dgm:presLayoutVars>
          <dgm:chMax val="0"/>
          <dgm:bulletEnabled val="1"/>
        </dgm:presLayoutVars>
      </dgm:prSet>
      <dgm:spPr/>
      <dgm:t>
        <a:bodyPr/>
        <a:lstStyle/>
        <a:p>
          <a:endParaRPr lang="fr-FR"/>
        </a:p>
      </dgm:t>
    </dgm:pt>
    <dgm:pt modelId="{D5783417-7E1A-44F8-A0DF-42737438150E}" type="pres">
      <dgm:prSet presAssocID="{72D1B820-781A-41A9-9993-997B4B9F6F3C}" presName="childText" presStyleLbl="revTx" presStyleIdx="0" presStyleCnt="1">
        <dgm:presLayoutVars>
          <dgm:bulletEnabled val="1"/>
        </dgm:presLayoutVars>
      </dgm:prSet>
      <dgm:spPr/>
      <dgm:t>
        <a:bodyPr/>
        <a:lstStyle/>
        <a:p>
          <a:endParaRPr lang="fr-FR"/>
        </a:p>
      </dgm:t>
    </dgm:pt>
  </dgm:ptLst>
  <dgm:cxnLst>
    <dgm:cxn modelId="{0753A2F3-1B4D-4F57-9D0D-532417909AAD}" srcId="{F73AE861-3AF7-415F-B54B-A8EA49687FFA}" destId="{72D1B820-781A-41A9-9993-997B4B9F6F3C}" srcOrd="0" destOrd="0" parTransId="{AD569A2B-AA04-49A7-A2C9-9142B4E591C7}" sibTransId="{336B2E2A-DEAF-48AE-A9E2-4B221A10F6A9}"/>
    <dgm:cxn modelId="{605B4B50-2749-489A-A5FB-3C4C67C90E1C}" srcId="{72D1B820-781A-41A9-9993-997B4B9F6F3C}" destId="{EFE9EBD4-B10A-4C88-B3FE-4B3B7B0448AE}" srcOrd="1" destOrd="0" parTransId="{4FA7F35A-D707-48D5-BF1C-0E59BD99EC95}" sibTransId="{FE4DB409-F848-4574-A35C-E5421D1DB3F1}"/>
    <dgm:cxn modelId="{886BB3A7-C815-4D22-908C-AABDBF1CB8B4}" type="presOf" srcId="{F73AE861-3AF7-415F-B54B-A8EA49687FFA}" destId="{E77CDAAC-978E-4A76-AB4B-0396F920CF00}" srcOrd="0" destOrd="0" presId="urn:microsoft.com/office/officeart/2005/8/layout/vList2"/>
    <dgm:cxn modelId="{D505CE28-4705-4DC3-9F60-57A1A6007D23}" type="presOf" srcId="{72D1B820-781A-41A9-9993-997B4B9F6F3C}" destId="{4BEF0DD3-EAAB-451A-BB9B-94999CE403D1}" srcOrd="0" destOrd="0" presId="urn:microsoft.com/office/officeart/2005/8/layout/vList2"/>
    <dgm:cxn modelId="{2BB0181F-D72A-436B-B852-D9EF76C1E0CD}" srcId="{72D1B820-781A-41A9-9993-997B4B9F6F3C}" destId="{1BB12A45-0972-401C-AE5A-F09EBF5866DD}" srcOrd="0" destOrd="0" parTransId="{BF238F76-88D6-41BC-8771-60CDA3E51932}" sibTransId="{9E29C9EE-255E-4B38-A87F-2868BFF7A56E}"/>
    <dgm:cxn modelId="{8480A457-DA9D-44C5-AC40-ADB67D7703B5}" type="presOf" srcId="{1EF21F1C-15B7-4D10-B2AF-E9F46486A727}" destId="{D5783417-7E1A-44F8-A0DF-42737438150E}" srcOrd="0" destOrd="2" presId="urn:microsoft.com/office/officeart/2005/8/layout/vList2"/>
    <dgm:cxn modelId="{0CFE8EFD-0676-4DD2-A497-D435574984FF}" srcId="{72D1B820-781A-41A9-9993-997B4B9F6F3C}" destId="{1EF21F1C-15B7-4D10-B2AF-E9F46486A727}" srcOrd="2" destOrd="0" parTransId="{93BF6F49-1F50-4288-BB33-EEB721303D26}" sibTransId="{C87C95A6-4404-4432-B071-1C6AB07F3893}"/>
    <dgm:cxn modelId="{37378FC0-1ADF-4056-86A1-9B38BE52BFD0}" type="presOf" srcId="{1BB12A45-0972-401C-AE5A-F09EBF5866DD}" destId="{D5783417-7E1A-44F8-A0DF-42737438150E}" srcOrd="0" destOrd="0" presId="urn:microsoft.com/office/officeart/2005/8/layout/vList2"/>
    <dgm:cxn modelId="{8E5CF96F-A6F4-4E2B-B297-1BF2641E0140}" type="presOf" srcId="{EFE9EBD4-B10A-4C88-B3FE-4B3B7B0448AE}" destId="{D5783417-7E1A-44F8-A0DF-42737438150E}" srcOrd="0" destOrd="1" presId="urn:microsoft.com/office/officeart/2005/8/layout/vList2"/>
    <dgm:cxn modelId="{E14BA956-199F-49D7-A980-4B806DA90EC5}" type="presParOf" srcId="{E77CDAAC-978E-4A76-AB4B-0396F920CF00}" destId="{4BEF0DD3-EAAB-451A-BB9B-94999CE403D1}" srcOrd="0" destOrd="0" presId="urn:microsoft.com/office/officeart/2005/8/layout/vList2"/>
    <dgm:cxn modelId="{388CEC33-4FF9-4987-B73E-CD49B8743F70}" type="presParOf" srcId="{E77CDAAC-978E-4A76-AB4B-0396F920CF00}" destId="{D5783417-7E1A-44F8-A0DF-42737438150E}" srcOrd="1" destOrd="0" presId="urn:microsoft.com/office/officeart/2005/8/layout/vList2"/>
  </dgm:cxnLst>
  <dgm:bg/>
  <dgm:whole/>
  <dgm:extLst>
    <a:ext uri="http://schemas.microsoft.com/office/drawing/2008/diagram">
      <dsp:dataModelExt xmlns:dsp="http://schemas.microsoft.com/office/drawing/2008/diagram" relId="rId2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CC5F12-6B55-41A2-ACD9-3C5B44436958}">
      <dsp:nvSpPr>
        <dsp:cNvPr id="0" name=""/>
        <dsp:cNvSpPr/>
      </dsp:nvSpPr>
      <dsp:spPr>
        <a:xfrm>
          <a:off x="0" y="0"/>
          <a:ext cx="7514867" cy="1247343"/>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fr-FR" sz="1900" kern="1200" dirty="0" smtClean="0"/>
            <a:t>Introduction</a:t>
          </a:r>
          <a:endParaRPr lang="fr-FR" sz="1900" kern="1200" dirty="0"/>
        </a:p>
        <a:p>
          <a:pPr marL="114300" lvl="1" indent="-114300" algn="l" defTabSz="666750">
            <a:lnSpc>
              <a:spcPct val="90000"/>
            </a:lnSpc>
            <a:spcBef>
              <a:spcPct val="0"/>
            </a:spcBef>
            <a:spcAft>
              <a:spcPct val="15000"/>
            </a:spcAft>
            <a:buChar char="••"/>
          </a:pPr>
          <a:r>
            <a:rPr lang="fr-FR" sz="1500" kern="1200" dirty="0" smtClean="0"/>
            <a:t>Présentation des membres + Vérification Quorum</a:t>
          </a:r>
          <a:endParaRPr lang="fr-FR" sz="1500" kern="1200" dirty="0"/>
        </a:p>
        <a:p>
          <a:pPr marL="114300" lvl="1" indent="-114300" algn="l" defTabSz="666750">
            <a:lnSpc>
              <a:spcPct val="90000"/>
            </a:lnSpc>
            <a:spcBef>
              <a:spcPct val="0"/>
            </a:spcBef>
            <a:spcAft>
              <a:spcPct val="15000"/>
            </a:spcAft>
            <a:buChar char="••"/>
          </a:pPr>
          <a:r>
            <a:rPr lang="fr-FR" sz="1500" kern="1200" dirty="0" smtClean="0"/>
            <a:t>Récapitulatif – Allocation 2023</a:t>
          </a:r>
          <a:endParaRPr lang="fr-FR" sz="1500" kern="1200" dirty="0"/>
        </a:p>
        <a:p>
          <a:pPr marL="114300" lvl="1" indent="-114300" algn="l" defTabSz="666750">
            <a:lnSpc>
              <a:spcPct val="90000"/>
            </a:lnSpc>
            <a:spcBef>
              <a:spcPct val="0"/>
            </a:spcBef>
            <a:spcAft>
              <a:spcPct val="15000"/>
            </a:spcAft>
            <a:buChar char="••"/>
          </a:pPr>
          <a:r>
            <a:rPr lang="fr-FR" sz="1500" kern="1200" dirty="0" smtClean="0"/>
            <a:t>Focus : Dotation populationnelle (Dot Pop)  &amp; Activités Spécifiques (AS)</a:t>
          </a:r>
          <a:endParaRPr lang="fr-FR" sz="1500" kern="1200" dirty="0"/>
        </a:p>
      </dsp:txBody>
      <dsp:txXfrm>
        <a:off x="1627707" y="0"/>
        <a:ext cx="5887159" cy="1247343"/>
      </dsp:txXfrm>
    </dsp:sp>
    <dsp:sp modelId="{9B78175F-6BDF-4710-875F-A144CC8D92C4}">
      <dsp:nvSpPr>
        <dsp:cNvPr id="0" name=""/>
        <dsp:cNvSpPr/>
      </dsp:nvSpPr>
      <dsp:spPr>
        <a:xfrm>
          <a:off x="124734" y="124734"/>
          <a:ext cx="1502973" cy="997874"/>
        </a:xfrm>
        <a:prstGeom prst="roundRect">
          <a:avLst>
            <a:gd name="adj" fmla="val 10000"/>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26000" r="-26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4B71F277-C47F-431C-93BD-3A8A67714375}">
      <dsp:nvSpPr>
        <dsp:cNvPr id="0" name=""/>
        <dsp:cNvSpPr/>
      </dsp:nvSpPr>
      <dsp:spPr>
        <a:xfrm>
          <a:off x="0" y="1372077"/>
          <a:ext cx="7514867" cy="1247343"/>
        </a:xfrm>
        <a:prstGeom prst="roundRect">
          <a:avLst>
            <a:gd name="adj" fmla="val 10000"/>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fr-FR" sz="1900" kern="1200" dirty="0" smtClean="0"/>
            <a:t>Avis à rendre </a:t>
          </a:r>
          <a:endParaRPr lang="fr-FR" sz="1900" kern="1200" dirty="0"/>
        </a:p>
        <a:p>
          <a:pPr marL="114300" lvl="1" indent="-114300" algn="l" defTabSz="666750">
            <a:lnSpc>
              <a:spcPct val="90000"/>
            </a:lnSpc>
            <a:spcBef>
              <a:spcPct val="0"/>
            </a:spcBef>
            <a:spcAft>
              <a:spcPct val="15000"/>
            </a:spcAft>
            <a:buChar char="••"/>
          </a:pPr>
          <a:r>
            <a:rPr lang="fr-FR" sz="1500" kern="1200" dirty="0" smtClean="0"/>
            <a:t>Fléchage du reliquat de Dotation populationnelle 2023</a:t>
          </a:r>
          <a:endParaRPr lang="fr-FR" sz="1500" kern="1200" dirty="0"/>
        </a:p>
        <a:p>
          <a:pPr marL="114300" lvl="1" indent="-114300" algn="l" defTabSz="666750">
            <a:lnSpc>
              <a:spcPct val="90000"/>
            </a:lnSpc>
            <a:spcBef>
              <a:spcPct val="0"/>
            </a:spcBef>
            <a:spcAft>
              <a:spcPct val="15000"/>
            </a:spcAft>
            <a:buChar char="••"/>
          </a:pPr>
          <a:r>
            <a:rPr lang="fr-FR" sz="1500" kern="1200" dirty="0" smtClean="0"/>
            <a:t>Projets de bilatérales sur les activités spécifiques</a:t>
          </a:r>
          <a:endParaRPr lang="fr-FR" sz="1500" kern="1200" dirty="0"/>
        </a:p>
      </dsp:txBody>
      <dsp:txXfrm>
        <a:off x="1627707" y="1372077"/>
        <a:ext cx="5887159" cy="1247343"/>
      </dsp:txXfrm>
    </dsp:sp>
    <dsp:sp modelId="{DD561CA9-3F8F-47ED-B208-E60941FA3D94}">
      <dsp:nvSpPr>
        <dsp:cNvPr id="0" name=""/>
        <dsp:cNvSpPr/>
      </dsp:nvSpPr>
      <dsp:spPr>
        <a:xfrm>
          <a:off x="124734" y="1496812"/>
          <a:ext cx="1502973" cy="997874"/>
        </a:xfrm>
        <a:prstGeom prst="roundRect">
          <a:avLst>
            <a:gd name="adj" fmla="val 10000"/>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l="-39000" r="-39000"/>
          </a:stretch>
        </a:blipFill>
        <a:ln>
          <a:noFill/>
        </a:ln>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EF0DD3-EAAB-451A-BB9B-94999CE403D1}">
      <dsp:nvSpPr>
        <dsp:cNvPr id="0" name=""/>
        <dsp:cNvSpPr/>
      </dsp:nvSpPr>
      <dsp:spPr>
        <a:xfrm>
          <a:off x="0" y="0"/>
          <a:ext cx="4853355" cy="602991"/>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fr-FR" sz="1400" u="none" kern="1200" dirty="0" smtClean="0"/>
            <a:t>Indentification et transmission à la DGOS par l’ARS des </a:t>
          </a:r>
          <a:r>
            <a:rPr lang="fr-FR" sz="1400" b="1" u="sng" kern="1200" dirty="0" smtClean="0"/>
            <a:t>activités spécifiques nationales</a:t>
          </a:r>
          <a:endParaRPr lang="fr-FR" sz="1400" kern="1200" dirty="0"/>
        </a:p>
      </dsp:txBody>
      <dsp:txXfrm>
        <a:off x="29436" y="29436"/>
        <a:ext cx="4794483" cy="544119"/>
      </dsp:txXfrm>
    </dsp:sp>
    <dsp:sp modelId="{D5783417-7E1A-44F8-A0DF-42737438150E}">
      <dsp:nvSpPr>
        <dsp:cNvPr id="0" name=""/>
        <dsp:cNvSpPr/>
      </dsp:nvSpPr>
      <dsp:spPr>
        <a:xfrm>
          <a:off x="0" y="610059"/>
          <a:ext cx="4853355" cy="922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4094" tIns="15240" rIns="85344" bIns="15240" numCol="1" spcCol="1270" anchor="t" anchorCtr="0">
          <a:noAutofit/>
        </a:bodyPr>
        <a:lstStyle/>
        <a:p>
          <a:pPr marL="114300" lvl="1" indent="-114300" algn="l" defTabSz="533400" rtl="0">
            <a:lnSpc>
              <a:spcPct val="90000"/>
            </a:lnSpc>
            <a:spcBef>
              <a:spcPct val="0"/>
            </a:spcBef>
            <a:spcAft>
              <a:spcPct val="20000"/>
            </a:spcAft>
            <a:buChar char="••"/>
          </a:pPr>
          <a:r>
            <a:rPr lang="fr-FR" sz="1200" kern="1200" dirty="0" smtClean="0"/>
            <a:t>Liste définie par arrêté ministériel ;</a:t>
          </a:r>
          <a:endParaRPr lang="fr-FR" sz="1200" kern="1200" dirty="0"/>
        </a:p>
        <a:p>
          <a:pPr marL="114300" lvl="1" indent="-114300" algn="l" defTabSz="533400" rtl="0">
            <a:lnSpc>
              <a:spcPct val="90000"/>
            </a:lnSpc>
            <a:spcBef>
              <a:spcPct val="0"/>
            </a:spcBef>
            <a:spcAft>
              <a:spcPct val="20000"/>
            </a:spcAft>
            <a:buChar char="••"/>
          </a:pPr>
          <a:r>
            <a:rPr lang="fr-FR" sz="1200" kern="1200" dirty="0" smtClean="0"/>
            <a:t>La structuration de l’offre au niveau régional ou infra régional ;</a:t>
          </a:r>
          <a:endParaRPr lang="fr-FR" sz="1200" kern="1200" dirty="0"/>
        </a:p>
        <a:p>
          <a:pPr marL="114300" lvl="1" indent="-114300" algn="l" defTabSz="533400" rtl="0">
            <a:lnSpc>
              <a:spcPct val="90000"/>
            </a:lnSpc>
            <a:spcBef>
              <a:spcPct val="0"/>
            </a:spcBef>
            <a:spcAft>
              <a:spcPct val="20000"/>
            </a:spcAft>
            <a:buChar char="••"/>
          </a:pPr>
          <a:r>
            <a:rPr lang="fr-FR" sz="1200" kern="1200" dirty="0" smtClean="0"/>
            <a:t>Le maillage territorial est relativement homogène entre régions.</a:t>
          </a:r>
          <a:endParaRPr lang="fr-FR" sz="1200" kern="1200" dirty="0"/>
        </a:p>
      </dsp:txBody>
      <dsp:txXfrm>
        <a:off x="0" y="610059"/>
        <a:ext cx="4853355" cy="92201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91A8E5-0307-43A1-BB88-409197259A72}">
      <dsp:nvSpPr>
        <dsp:cNvPr id="0" name=""/>
        <dsp:cNvSpPr/>
      </dsp:nvSpPr>
      <dsp:spPr>
        <a:xfrm>
          <a:off x="0" y="19304"/>
          <a:ext cx="4598786" cy="4308525"/>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rtl="0">
            <a:lnSpc>
              <a:spcPct val="90000"/>
            </a:lnSpc>
            <a:spcBef>
              <a:spcPct val="0"/>
            </a:spcBef>
            <a:spcAft>
              <a:spcPct val="35000"/>
            </a:spcAft>
          </a:pPr>
          <a:r>
            <a:rPr lang="fr-FR" sz="1600" kern="1200" dirty="0" smtClean="0"/>
            <a:t>• Unités d’hospitalisation mères-bébés</a:t>
          </a:r>
          <a:endParaRPr lang="fr-FR" sz="1600" b="1" kern="1200" dirty="0" smtClean="0"/>
        </a:p>
        <a:p>
          <a:pPr lvl="0" algn="l" defTabSz="711200">
            <a:lnSpc>
              <a:spcPct val="90000"/>
            </a:lnSpc>
            <a:spcBef>
              <a:spcPct val="0"/>
            </a:spcBef>
            <a:spcAft>
              <a:spcPct val="35000"/>
            </a:spcAft>
          </a:pPr>
          <a:r>
            <a:rPr lang="fr-FR" sz="1600" kern="1200" dirty="0" smtClean="0"/>
            <a:t>• Centres de ressources de réhabilitation psychosociale </a:t>
          </a:r>
        </a:p>
        <a:p>
          <a:pPr lvl="0" algn="l" defTabSz="711200">
            <a:lnSpc>
              <a:spcPct val="90000"/>
            </a:lnSpc>
            <a:spcBef>
              <a:spcPct val="0"/>
            </a:spcBef>
            <a:spcAft>
              <a:spcPct val="35000"/>
            </a:spcAft>
          </a:pPr>
          <a:r>
            <a:rPr lang="fr-FR" sz="1600" kern="1200" dirty="0" smtClean="0"/>
            <a:t>• Centres régionaux du </a:t>
          </a:r>
          <a:r>
            <a:rPr lang="fr-FR" sz="1600" kern="1200" dirty="0" err="1" smtClean="0"/>
            <a:t>psychotraumatisme</a:t>
          </a:r>
          <a:endParaRPr lang="fr-FR" sz="1600" b="1" kern="1200" dirty="0" smtClean="0"/>
        </a:p>
        <a:p>
          <a:pPr lvl="0" algn="l" defTabSz="711200">
            <a:lnSpc>
              <a:spcPct val="90000"/>
            </a:lnSpc>
            <a:spcBef>
              <a:spcPct val="0"/>
            </a:spcBef>
            <a:spcAft>
              <a:spcPct val="35000"/>
            </a:spcAft>
          </a:pPr>
          <a:r>
            <a:rPr lang="fr-FR" sz="1600" kern="1200" dirty="0" smtClean="0"/>
            <a:t>• Centres référents des troubles du comportement alimentaire (TCA) </a:t>
          </a:r>
        </a:p>
        <a:p>
          <a:pPr lvl="0" algn="l" defTabSz="711200">
            <a:lnSpc>
              <a:spcPct val="90000"/>
            </a:lnSpc>
            <a:spcBef>
              <a:spcPct val="0"/>
            </a:spcBef>
            <a:spcAft>
              <a:spcPct val="35000"/>
            </a:spcAft>
          </a:pPr>
          <a:r>
            <a:rPr lang="fr-FR" sz="1600" kern="1200" dirty="0" smtClean="0"/>
            <a:t>• Centres de ressource autisme </a:t>
          </a:r>
        </a:p>
        <a:p>
          <a:pPr lvl="0" algn="l" defTabSz="711200">
            <a:lnSpc>
              <a:spcPct val="90000"/>
            </a:lnSpc>
            <a:spcBef>
              <a:spcPct val="0"/>
            </a:spcBef>
            <a:spcAft>
              <a:spcPct val="35000"/>
            </a:spcAft>
          </a:pPr>
          <a:r>
            <a:rPr lang="fr-FR" sz="1600" kern="1200" dirty="0" smtClean="0"/>
            <a:t>• Equipes mobiles psychiatrie précarité</a:t>
          </a:r>
          <a:endParaRPr lang="fr-FR" sz="1600" b="1" kern="1200" dirty="0" smtClean="0"/>
        </a:p>
        <a:p>
          <a:pPr lvl="0" algn="l" defTabSz="711200">
            <a:lnSpc>
              <a:spcPct val="90000"/>
            </a:lnSpc>
            <a:spcBef>
              <a:spcPct val="0"/>
            </a:spcBef>
            <a:spcAft>
              <a:spcPct val="35000"/>
            </a:spcAft>
          </a:pPr>
          <a:r>
            <a:rPr lang="fr-FR" sz="1600" kern="1200" dirty="0" smtClean="0"/>
            <a:t>• Equipes mobiles psychiatrie personnes âgées </a:t>
          </a:r>
        </a:p>
        <a:p>
          <a:pPr lvl="0" algn="l" defTabSz="711200">
            <a:lnSpc>
              <a:spcPct val="90000"/>
            </a:lnSpc>
            <a:spcBef>
              <a:spcPct val="0"/>
            </a:spcBef>
            <a:spcAft>
              <a:spcPct val="35000"/>
            </a:spcAft>
          </a:pPr>
          <a:r>
            <a:rPr lang="fr-FR" sz="1600" kern="1200" dirty="0" smtClean="0"/>
            <a:t>• Permanence d’accès aux soins de santé en psychiatrie (PASS psy) </a:t>
          </a:r>
        </a:p>
        <a:p>
          <a:pPr lvl="0" algn="l" defTabSz="711200">
            <a:lnSpc>
              <a:spcPct val="90000"/>
            </a:lnSpc>
            <a:spcBef>
              <a:spcPct val="0"/>
            </a:spcBef>
            <a:spcAft>
              <a:spcPct val="35000"/>
            </a:spcAft>
          </a:pPr>
          <a:r>
            <a:rPr lang="fr-FR" sz="1600" kern="1200" dirty="0" smtClean="0"/>
            <a:t>• Centres ressources pour intervenants auprès des auteurs de violence sexuelle (CRIAVS) </a:t>
          </a:r>
        </a:p>
        <a:p>
          <a:pPr lvl="0" algn="l" defTabSz="711200">
            <a:lnSpc>
              <a:spcPct val="90000"/>
            </a:lnSpc>
            <a:spcBef>
              <a:spcPct val="0"/>
            </a:spcBef>
            <a:spcAft>
              <a:spcPct val="35000"/>
            </a:spcAft>
          </a:pPr>
          <a:r>
            <a:rPr lang="fr-FR" sz="1600" kern="1200" dirty="0" smtClean="0"/>
            <a:t>• Prévention du suicide : Dispositif </a:t>
          </a:r>
          <a:r>
            <a:rPr lang="fr-FR" sz="1600" kern="1200" dirty="0" err="1" smtClean="0"/>
            <a:t>VigilanS</a:t>
          </a:r>
          <a:endParaRPr lang="fr-FR" sz="1600" kern="1200" dirty="0"/>
        </a:p>
      </dsp:txBody>
      <dsp:txXfrm>
        <a:off x="210325" y="229629"/>
        <a:ext cx="4178136" cy="3887875"/>
      </dsp:txXfrm>
    </dsp:sp>
    <dsp:sp modelId="{2476EBDE-B5DD-496C-A8F2-440C1E705C13}">
      <dsp:nvSpPr>
        <dsp:cNvPr id="0" name=""/>
        <dsp:cNvSpPr/>
      </dsp:nvSpPr>
      <dsp:spPr>
        <a:xfrm>
          <a:off x="0" y="4309709"/>
          <a:ext cx="4598786" cy="794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011" tIns="20320" rIns="113792" bIns="20320" numCol="1" spcCol="1270" anchor="t" anchorCtr="0">
          <a:noAutofit/>
        </a:bodyPr>
        <a:lstStyle/>
        <a:p>
          <a:pPr marL="171450" lvl="1" indent="-171450" algn="l" defTabSz="711200" rtl="0">
            <a:lnSpc>
              <a:spcPct val="90000"/>
            </a:lnSpc>
            <a:spcBef>
              <a:spcPct val="0"/>
            </a:spcBef>
            <a:spcAft>
              <a:spcPct val="20000"/>
            </a:spcAft>
            <a:buChar char="••"/>
          </a:pPr>
          <a:endParaRPr lang="fr-FR" sz="1600" kern="1200" dirty="0"/>
        </a:p>
      </dsp:txBody>
      <dsp:txXfrm>
        <a:off x="0" y="4309709"/>
        <a:ext cx="4598786" cy="7940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B093F5-1DDF-4C13-9115-1EA4609910C1}">
      <dsp:nvSpPr>
        <dsp:cNvPr id="0" name=""/>
        <dsp:cNvSpPr/>
      </dsp:nvSpPr>
      <dsp:spPr>
        <a:xfrm>
          <a:off x="8307363" y="0"/>
          <a:ext cx="2804930" cy="1858357"/>
        </a:xfrm>
        <a:prstGeom prst="ellipse">
          <a:avLst/>
        </a:prstGeom>
        <a:solidFill>
          <a:schemeClr val="accent1">
            <a:lumMod val="5000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u="sng" kern="1200" dirty="0" smtClean="0"/>
            <a:t>Enveloppe sécurisée </a:t>
          </a:r>
          <a:r>
            <a:rPr lang="fr-FR" sz="1800" b="1" kern="1200" dirty="0" smtClean="0"/>
            <a:t>45 775 030 €</a:t>
          </a:r>
          <a:endParaRPr lang="fr-FR" sz="1800" kern="1200" dirty="0"/>
        </a:p>
      </dsp:txBody>
      <dsp:txXfrm>
        <a:off x="8718135" y="272150"/>
        <a:ext cx="1983386" cy="1314057"/>
      </dsp:txXfrm>
    </dsp:sp>
    <dsp:sp modelId="{E9857F32-0C93-42F6-A60E-59FD769599E2}">
      <dsp:nvSpPr>
        <dsp:cNvPr id="0" name=""/>
        <dsp:cNvSpPr/>
      </dsp:nvSpPr>
      <dsp:spPr>
        <a:xfrm>
          <a:off x="6953639" y="372187"/>
          <a:ext cx="1077847" cy="1077847"/>
        </a:xfrm>
        <a:prstGeom prst="mathPlus">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fr-FR" sz="1800" kern="1200"/>
        </a:p>
      </dsp:txBody>
      <dsp:txXfrm>
        <a:off x="7096508" y="784356"/>
        <a:ext cx="792109" cy="253509"/>
      </dsp:txXfrm>
    </dsp:sp>
    <dsp:sp modelId="{9C9EAAFA-A2F3-4252-92BB-4B8571B46D96}">
      <dsp:nvSpPr>
        <dsp:cNvPr id="0" name=""/>
        <dsp:cNvSpPr/>
      </dsp:nvSpPr>
      <dsp:spPr>
        <a:xfrm>
          <a:off x="4227227" y="0"/>
          <a:ext cx="2275020" cy="1858357"/>
        </a:xfrm>
        <a:prstGeom prst="ellipse">
          <a:avLst/>
        </a:prstGeom>
        <a:solidFill>
          <a:schemeClr val="accent1">
            <a:lumMod val="5000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1333500" rtl="0">
            <a:lnSpc>
              <a:spcPct val="90000"/>
            </a:lnSpc>
            <a:spcBef>
              <a:spcPct val="0"/>
            </a:spcBef>
            <a:spcAft>
              <a:spcPct val="35000"/>
            </a:spcAft>
          </a:pPr>
          <a:r>
            <a:rPr lang="fr-FR" sz="3000" b="1" u="sng" kern="1200" dirty="0" smtClean="0"/>
            <a:t>Reliquat </a:t>
          </a:r>
          <a:r>
            <a:rPr lang="fr-FR" sz="3000" b="1" u="none" kern="1200" dirty="0" smtClean="0"/>
            <a:t>701 592 €</a:t>
          </a:r>
          <a:endParaRPr lang="fr-FR" sz="3000" u="none" kern="1200" dirty="0"/>
        </a:p>
      </dsp:txBody>
      <dsp:txXfrm>
        <a:off x="4560396" y="272150"/>
        <a:ext cx="1608682" cy="1314057"/>
      </dsp:txXfrm>
    </dsp:sp>
    <dsp:sp modelId="{F36EE4A5-9057-4E6E-9E9B-0D43A1F4D400}">
      <dsp:nvSpPr>
        <dsp:cNvPr id="0" name=""/>
        <dsp:cNvSpPr/>
      </dsp:nvSpPr>
      <dsp:spPr>
        <a:xfrm>
          <a:off x="2848298" y="372187"/>
          <a:ext cx="1077847" cy="1077847"/>
        </a:xfrm>
        <a:prstGeom prst="mathEqual">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000250">
            <a:lnSpc>
              <a:spcPct val="90000"/>
            </a:lnSpc>
            <a:spcBef>
              <a:spcPct val="0"/>
            </a:spcBef>
            <a:spcAft>
              <a:spcPct val="35000"/>
            </a:spcAft>
          </a:pPr>
          <a:endParaRPr lang="fr-FR" sz="4500" kern="1200"/>
        </a:p>
      </dsp:txBody>
      <dsp:txXfrm>
        <a:off x="2991167" y="594223"/>
        <a:ext cx="792109" cy="633775"/>
      </dsp:txXfrm>
    </dsp:sp>
    <dsp:sp modelId="{07363966-80A5-47CA-8622-0083F8302386}">
      <dsp:nvSpPr>
        <dsp:cNvPr id="0" name=""/>
        <dsp:cNvSpPr/>
      </dsp:nvSpPr>
      <dsp:spPr>
        <a:xfrm>
          <a:off x="143894" y="1226"/>
          <a:ext cx="2359129" cy="1858357"/>
        </a:xfrm>
        <a:prstGeom prst="ellipse">
          <a:avLst/>
        </a:prstGeom>
        <a:solidFill>
          <a:schemeClr val="accent1">
            <a:lumMod val="5000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fr-FR" sz="1800" b="1" u="sng" kern="1200" dirty="0" smtClean="0"/>
            <a:t>Enveloppe régionale 2023 </a:t>
          </a:r>
          <a:r>
            <a:rPr lang="fr-FR" sz="1800" b="1" kern="1200" dirty="0" smtClean="0"/>
            <a:t>46 476 622 €</a:t>
          </a:r>
          <a:r>
            <a:rPr lang="fr-FR" sz="1800" kern="1200" dirty="0" smtClean="0"/>
            <a:t>  </a:t>
          </a:r>
          <a:endParaRPr lang="fr-FR" sz="1800" kern="1200" dirty="0"/>
        </a:p>
      </dsp:txBody>
      <dsp:txXfrm>
        <a:off x="489380" y="273376"/>
        <a:ext cx="1668157" cy="13140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5C7B28-A40D-41E6-AF4C-54166C4652BE}">
      <dsp:nvSpPr>
        <dsp:cNvPr id="0" name=""/>
        <dsp:cNvSpPr/>
      </dsp:nvSpPr>
      <dsp:spPr>
        <a:xfrm>
          <a:off x="5668666" y="733604"/>
          <a:ext cx="4961784" cy="893014"/>
        </a:xfrm>
        <a:custGeom>
          <a:avLst/>
          <a:gdLst/>
          <a:ahLst/>
          <a:cxnLst/>
          <a:rect l="0" t="0" r="0" b="0"/>
          <a:pathLst>
            <a:path>
              <a:moveTo>
                <a:pt x="0" y="0"/>
              </a:moveTo>
              <a:lnTo>
                <a:pt x="0" y="774638"/>
              </a:lnTo>
              <a:lnTo>
                <a:pt x="4961784" y="774638"/>
              </a:lnTo>
              <a:lnTo>
                <a:pt x="4961784" y="89301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3156598-0161-4A92-AF56-0257F218CED4}">
      <dsp:nvSpPr>
        <dsp:cNvPr id="0" name=""/>
        <dsp:cNvSpPr/>
      </dsp:nvSpPr>
      <dsp:spPr>
        <a:xfrm>
          <a:off x="5668666" y="733604"/>
          <a:ext cx="3597644" cy="893014"/>
        </a:xfrm>
        <a:custGeom>
          <a:avLst/>
          <a:gdLst/>
          <a:ahLst/>
          <a:cxnLst/>
          <a:rect l="0" t="0" r="0" b="0"/>
          <a:pathLst>
            <a:path>
              <a:moveTo>
                <a:pt x="0" y="0"/>
              </a:moveTo>
              <a:lnTo>
                <a:pt x="0" y="774638"/>
              </a:lnTo>
              <a:lnTo>
                <a:pt x="3597644" y="774638"/>
              </a:lnTo>
              <a:lnTo>
                <a:pt x="3597644" y="89301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2247AD-0433-49F5-8F4E-86741FE05ECA}">
      <dsp:nvSpPr>
        <dsp:cNvPr id="0" name=""/>
        <dsp:cNvSpPr/>
      </dsp:nvSpPr>
      <dsp:spPr>
        <a:xfrm>
          <a:off x="5668666" y="733604"/>
          <a:ext cx="2233503" cy="893014"/>
        </a:xfrm>
        <a:custGeom>
          <a:avLst/>
          <a:gdLst/>
          <a:ahLst/>
          <a:cxnLst/>
          <a:rect l="0" t="0" r="0" b="0"/>
          <a:pathLst>
            <a:path>
              <a:moveTo>
                <a:pt x="0" y="0"/>
              </a:moveTo>
              <a:lnTo>
                <a:pt x="0" y="774638"/>
              </a:lnTo>
              <a:lnTo>
                <a:pt x="2233503" y="774638"/>
              </a:lnTo>
              <a:lnTo>
                <a:pt x="2233503" y="89301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E06B04-9056-4778-92FE-5C55B95DD06F}">
      <dsp:nvSpPr>
        <dsp:cNvPr id="0" name=""/>
        <dsp:cNvSpPr/>
      </dsp:nvSpPr>
      <dsp:spPr>
        <a:xfrm>
          <a:off x="5668666" y="733604"/>
          <a:ext cx="869363" cy="893014"/>
        </a:xfrm>
        <a:custGeom>
          <a:avLst/>
          <a:gdLst/>
          <a:ahLst/>
          <a:cxnLst/>
          <a:rect l="0" t="0" r="0" b="0"/>
          <a:pathLst>
            <a:path>
              <a:moveTo>
                <a:pt x="0" y="0"/>
              </a:moveTo>
              <a:lnTo>
                <a:pt x="0" y="774638"/>
              </a:lnTo>
              <a:lnTo>
                <a:pt x="869363" y="774638"/>
              </a:lnTo>
              <a:lnTo>
                <a:pt x="869363" y="89301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6286CFC-019C-4FB5-AA11-354A9BEC1D2D}">
      <dsp:nvSpPr>
        <dsp:cNvPr id="0" name=""/>
        <dsp:cNvSpPr/>
      </dsp:nvSpPr>
      <dsp:spPr>
        <a:xfrm>
          <a:off x="5173889" y="733604"/>
          <a:ext cx="494777" cy="893014"/>
        </a:xfrm>
        <a:custGeom>
          <a:avLst/>
          <a:gdLst/>
          <a:ahLst/>
          <a:cxnLst/>
          <a:rect l="0" t="0" r="0" b="0"/>
          <a:pathLst>
            <a:path>
              <a:moveTo>
                <a:pt x="494777" y="0"/>
              </a:moveTo>
              <a:lnTo>
                <a:pt x="494777" y="774638"/>
              </a:lnTo>
              <a:lnTo>
                <a:pt x="0" y="774638"/>
              </a:lnTo>
              <a:lnTo>
                <a:pt x="0" y="89301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53089A1-383C-4216-881A-DA7E160AD41D}">
      <dsp:nvSpPr>
        <dsp:cNvPr id="0" name=""/>
        <dsp:cNvSpPr/>
      </dsp:nvSpPr>
      <dsp:spPr>
        <a:xfrm>
          <a:off x="3657422" y="733604"/>
          <a:ext cx="2011244" cy="893014"/>
        </a:xfrm>
        <a:custGeom>
          <a:avLst/>
          <a:gdLst/>
          <a:ahLst/>
          <a:cxnLst/>
          <a:rect l="0" t="0" r="0" b="0"/>
          <a:pathLst>
            <a:path>
              <a:moveTo>
                <a:pt x="2011244" y="0"/>
              </a:moveTo>
              <a:lnTo>
                <a:pt x="2011244" y="774638"/>
              </a:lnTo>
              <a:lnTo>
                <a:pt x="0" y="774638"/>
              </a:lnTo>
              <a:lnTo>
                <a:pt x="0" y="89301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CD99982-AB56-4441-91FC-B83B75E71538}">
      <dsp:nvSpPr>
        <dsp:cNvPr id="0" name=""/>
        <dsp:cNvSpPr/>
      </dsp:nvSpPr>
      <dsp:spPr>
        <a:xfrm>
          <a:off x="2140954" y="733604"/>
          <a:ext cx="3527712" cy="893014"/>
        </a:xfrm>
        <a:custGeom>
          <a:avLst/>
          <a:gdLst/>
          <a:ahLst/>
          <a:cxnLst/>
          <a:rect l="0" t="0" r="0" b="0"/>
          <a:pathLst>
            <a:path>
              <a:moveTo>
                <a:pt x="3527712" y="0"/>
              </a:moveTo>
              <a:lnTo>
                <a:pt x="3527712" y="774638"/>
              </a:lnTo>
              <a:lnTo>
                <a:pt x="0" y="774638"/>
              </a:lnTo>
              <a:lnTo>
                <a:pt x="0" y="89301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C533A4-5380-4411-8C60-9133317F550B}">
      <dsp:nvSpPr>
        <dsp:cNvPr id="0" name=""/>
        <dsp:cNvSpPr/>
      </dsp:nvSpPr>
      <dsp:spPr>
        <a:xfrm>
          <a:off x="670495" y="733604"/>
          <a:ext cx="4998171" cy="893014"/>
        </a:xfrm>
        <a:custGeom>
          <a:avLst/>
          <a:gdLst/>
          <a:ahLst/>
          <a:cxnLst/>
          <a:rect l="0" t="0" r="0" b="0"/>
          <a:pathLst>
            <a:path>
              <a:moveTo>
                <a:pt x="4998171" y="0"/>
              </a:moveTo>
              <a:lnTo>
                <a:pt x="4998171" y="774638"/>
              </a:lnTo>
              <a:lnTo>
                <a:pt x="0" y="774638"/>
              </a:lnTo>
              <a:lnTo>
                <a:pt x="0" y="89301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60A57D5-0DFF-4699-91DC-B02FEBBC3D3F}">
      <dsp:nvSpPr>
        <dsp:cNvPr id="0" name=""/>
        <dsp:cNvSpPr/>
      </dsp:nvSpPr>
      <dsp:spPr>
        <a:xfrm>
          <a:off x="4834013" y="-124586"/>
          <a:ext cx="1669307" cy="858190"/>
        </a:xfrm>
        <a:prstGeom prst="arc">
          <a:avLst>
            <a:gd name="adj1" fmla="val 13200000"/>
            <a:gd name="adj2" fmla="val 192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344316-FA8B-4EDE-A0A8-63D56EC3F4A4}">
      <dsp:nvSpPr>
        <dsp:cNvPr id="0" name=""/>
        <dsp:cNvSpPr/>
      </dsp:nvSpPr>
      <dsp:spPr>
        <a:xfrm>
          <a:off x="4834013" y="-124586"/>
          <a:ext cx="1669307" cy="858190"/>
        </a:xfrm>
        <a:prstGeom prst="arc">
          <a:avLst>
            <a:gd name="adj1" fmla="val 2400000"/>
            <a:gd name="adj2" fmla="val 84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F5A60B-994E-49B5-B420-9ECB1A9B142C}">
      <dsp:nvSpPr>
        <dsp:cNvPr id="0" name=""/>
        <dsp:cNvSpPr/>
      </dsp:nvSpPr>
      <dsp:spPr>
        <a:xfrm>
          <a:off x="3999359" y="29887"/>
          <a:ext cx="3338615" cy="549242"/>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rtl="0">
            <a:lnSpc>
              <a:spcPct val="90000"/>
            </a:lnSpc>
            <a:spcBef>
              <a:spcPct val="0"/>
            </a:spcBef>
            <a:spcAft>
              <a:spcPct val="35000"/>
            </a:spcAft>
          </a:pPr>
          <a:r>
            <a:rPr lang="fr-FR" sz="1600" b="1" kern="1200" dirty="0" smtClean="0"/>
            <a:t>8 compartiments</a:t>
          </a:r>
          <a:endParaRPr lang="fr-FR" sz="1600" kern="1200" dirty="0"/>
        </a:p>
      </dsp:txBody>
      <dsp:txXfrm>
        <a:off x="3999359" y="29887"/>
        <a:ext cx="3338615" cy="549242"/>
      </dsp:txXfrm>
    </dsp:sp>
    <dsp:sp modelId="{306FCEB7-2661-4988-91B0-838D9FF39CAD}">
      <dsp:nvSpPr>
        <dsp:cNvPr id="0" name=""/>
        <dsp:cNvSpPr/>
      </dsp:nvSpPr>
      <dsp:spPr>
        <a:xfrm>
          <a:off x="335489" y="1626619"/>
          <a:ext cx="670012" cy="563694"/>
        </a:xfrm>
        <a:prstGeom prst="arc">
          <a:avLst>
            <a:gd name="adj1" fmla="val 13200000"/>
            <a:gd name="adj2" fmla="val 192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B50B7C5-7EA4-4565-BC4E-05198D52FCBE}">
      <dsp:nvSpPr>
        <dsp:cNvPr id="0" name=""/>
        <dsp:cNvSpPr/>
      </dsp:nvSpPr>
      <dsp:spPr>
        <a:xfrm>
          <a:off x="335489" y="1626619"/>
          <a:ext cx="670012" cy="563694"/>
        </a:xfrm>
        <a:prstGeom prst="arc">
          <a:avLst>
            <a:gd name="adj1" fmla="val 2400000"/>
            <a:gd name="adj2" fmla="val 84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489582F-D9D5-4713-BAE6-9B55F62DAF7C}">
      <dsp:nvSpPr>
        <dsp:cNvPr id="0" name=""/>
        <dsp:cNvSpPr/>
      </dsp:nvSpPr>
      <dsp:spPr>
        <a:xfrm>
          <a:off x="483" y="1728084"/>
          <a:ext cx="1340025" cy="36076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rtl="0">
            <a:lnSpc>
              <a:spcPct val="90000"/>
            </a:lnSpc>
            <a:spcBef>
              <a:spcPct val="0"/>
            </a:spcBef>
            <a:spcAft>
              <a:spcPct val="35000"/>
            </a:spcAft>
          </a:pPr>
          <a:r>
            <a:rPr lang="fr-FR" sz="1100" b="1" kern="1200" dirty="0" smtClean="0"/>
            <a:t>Dotation Populationnelle</a:t>
          </a:r>
          <a:endParaRPr lang="fr-FR" sz="1100" kern="1200" dirty="0"/>
        </a:p>
      </dsp:txBody>
      <dsp:txXfrm>
        <a:off x="483" y="1728084"/>
        <a:ext cx="1340025" cy="360764"/>
      </dsp:txXfrm>
    </dsp:sp>
    <dsp:sp modelId="{0F21A67F-CD73-4C46-9EA0-070185B18EAB}">
      <dsp:nvSpPr>
        <dsp:cNvPr id="0" name=""/>
        <dsp:cNvSpPr/>
      </dsp:nvSpPr>
      <dsp:spPr>
        <a:xfrm>
          <a:off x="1859107" y="1626619"/>
          <a:ext cx="563694" cy="563694"/>
        </a:xfrm>
        <a:prstGeom prst="arc">
          <a:avLst>
            <a:gd name="adj1" fmla="val 13200000"/>
            <a:gd name="adj2" fmla="val 192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A609A83-B5A2-4FF1-B9D1-E2C3C529585F}">
      <dsp:nvSpPr>
        <dsp:cNvPr id="0" name=""/>
        <dsp:cNvSpPr/>
      </dsp:nvSpPr>
      <dsp:spPr>
        <a:xfrm>
          <a:off x="1859107" y="1626619"/>
          <a:ext cx="563694" cy="563694"/>
        </a:xfrm>
        <a:prstGeom prst="arc">
          <a:avLst>
            <a:gd name="adj1" fmla="val 2400000"/>
            <a:gd name="adj2" fmla="val 84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19C861-FE12-4C3D-86C0-82EC093746B3}">
      <dsp:nvSpPr>
        <dsp:cNvPr id="0" name=""/>
        <dsp:cNvSpPr/>
      </dsp:nvSpPr>
      <dsp:spPr>
        <a:xfrm>
          <a:off x="1577260" y="1728084"/>
          <a:ext cx="1127388" cy="36076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rtl="0">
            <a:lnSpc>
              <a:spcPct val="90000"/>
            </a:lnSpc>
            <a:spcBef>
              <a:spcPct val="0"/>
            </a:spcBef>
            <a:spcAft>
              <a:spcPct val="35000"/>
            </a:spcAft>
          </a:pPr>
          <a:r>
            <a:rPr lang="fr-FR" sz="1100" b="1" kern="1200" dirty="0" smtClean="0"/>
            <a:t>Dotation File Active</a:t>
          </a:r>
          <a:endParaRPr lang="fr-FR" sz="1100" kern="1200" dirty="0"/>
        </a:p>
      </dsp:txBody>
      <dsp:txXfrm>
        <a:off x="1577260" y="1728084"/>
        <a:ext cx="1127388" cy="360764"/>
      </dsp:txXfrm>
    </dsp:sp>
    <dsp:sp modelId="{1C98C4C7-2215-461A-AF5E-5E79E58C404D}">
      <dsp:nvSpPr>
        <dsp:cNvPr id="0" name=""/>
        <dsp:cNvSpPr/>
      </dsp:nvSpPr>
      <dsp:spPr>
        <a:xfrm>
          <a:off x="3299411" y="1626619"/>
          <a:ext cx="716021" cy="563694"/>
        </a:xfrm>
        <a:prstGeom prst="arc">
          <a:avLst>
            <a:gd name="adj1" fmla="val 13200000"/>
            <a:gd name="adj2" fmla="val 192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8E287CF-776C-4019-A8F8-2EFD739D0AF0}">
      <dsp:nvSpPr>
        <dsp:cNvPr id="0" name=""/>
        <dsp:cNvSpPr/>
      </dsp:nvSpPr>
      <dsp:spPr>
        <a:xfrm>
          <a:off x="3299411" y="1626619"/>
          <a:ext cx="716021" cy="563694"/>
        </a:xfrm>
        <a:prstGeom prst="arc">
          <a:avLst>
            <a:gd name="adj1" fmla="val 2400000"/>
            <a:gd name="adj2" fmla="val 84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F66822-6797-4C6B-A0A2-57BDC85BA800}">
      <dsp:nvSpPr>
        <dsp:cNvPr id="0" name=""/>
        <dsp:cNvSpPr/>
      </dsp:nvSpPr>
      <dsp:spPr>
        <a:xfrm>
          <a:off x="2941400" y="1728084"/>
          <a:ext cx="1432043" cy="36076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rtl="0">
            <a:lnSpc>
              <a:spcPct val="90000"/>
            </a:lnSpc>
            <a:spcBef>
              <a:spcPct val="0"/>
            </a:spcBef>
            <a:spcAft>
              <a:spcPct val="35000"/>
            </a:spcAft>
          </a:pPr>
          <a:r>
            <a:rPr lang="fr-FR" sz="1100" b="1" kern="1200" dirty="0" smtClean="0"/>
            <a:t>Transformation</a:t>
          </a:r>
          <a:endParaRPr lang="fr-FR" sz="1100" kern="1200" dirty="0"/>
        </a:p>
      </dsp:txBody>
      <dsp:txXfrm>
        <a:off x="2941400" y="1728084"/>
        <a:ext cx="1432043" cy="360764"/>
      </dsp:txXfrm>
    </dsp:sp>
    <dsp:sp modelId="{347BEBA0-E47C-43EE-8BF6-A56BAAA96D82}">
      <dsp:nvSpPr>
        <dsp:cNvPr id="0" name=""/>
        <dsp:cNvSpPr/>
      </dsp:nvSpPr>
      <dsp:spPr>
        <a:xfrm>
          <a:off x="4892042" y="1626619"/>
          <a:ext cx="563694" cy="563694"/>
        </a:xfrm>
        <a:prstGeom prst="arc">
          <a:avLst>
            <a:gd name="adj1" fmla="val 13200000"/>
            <a:gd name="adj2" fmla="val 192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80CD22-D8D1-4ED8-9784-31DDCEFE4771}">
      <dsp:nvSpPr>
        <dsp:cNvPr id="0" name=""/>
        <dsp:cNvSpPr/>
      </dsp:nvSpPr>
      <dsp:spPr>
        <a:xfrm>
          <a:off x="4892042" y="1626619"/>
          <a:ext cx="563694" cy="563694"/>
        </a:xfrm>
        <a:prstGeom prst="arc">
          <a:avLst>
            <a:gd name="adj1" fmla="val 2400000"/>
            <a:gd name="adj2" fmla="val 84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0B7385-6790-48B8-9EC2-25DCD6E35B98}">
      <dsp:nvSpPr>
        <dsp:cNvPr id="0" name=""/>
        <dsp:cNvSpPr/>
      </dsp:nvSpPr>
      <dsp:spPr>
        <a:xfrm>
          <a:off x="4610195" y="1728084"/>
          <a:ext cx="1127388" cy="36076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rtl="0">
            <a:lnSpc>
              <a:spcPct val="90000"/>
            </a:lnSpc>
            <a:spcBef>
              <a:spcPct val="0"/>
            </a:spcBef>
            <a:spcAft>
              <a:spcPct val="35000"/>
            </a:spcAft>
          </a:pPr>
          <a:r>
            <a:rPr lang="fr-FR" sz="1100" b="1" kern="1200" smtClean="0"/>
            <a:t>IFAQ</a:t>
          </a:r>
          <a:endParaRPr lang="fr-FR" sz="1100" kern="1200"/>
        </a:p>
      </dsp:txBody>
      <dsp:txXfrm>
        <a:off x="4610195" y="1728084"/>
        <a:ext cx="1127388" cy="360764"/>
      </dsp:txXfrm>
    </dsp:sp>
    <dsp:sp modelId="{35420DF4-A746-4AF0-A989-43E71F613DEE}">
      <dsp:nvSpPr>
        <dsp:cNvPr id="0" name=""/>
        <dsp:cNvSpPr/>
      </dsp:nvSpPr>
      <dsp:spPr>
        <a:xfrm>
          <a:off x="6256183" y="1626619"/>
          <a:ext cx="563694" cy="563694"/>
        </a:xfrm>
        <a:prstGeom prst="arc">
          <a:avLst>
            <a:gd name="adj1" fmla="val 13200000"/>
            <a:gd name="adj2" fmla="val 192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55CF88-758C-4F40-8D65-3A25F71D77FE}">
      <dsp:nvSpPr>
        <dsp:cNvPr id="0" name=""/>
        <dsp:cNvSpPr/>
      </dsp:nvSpPr>
      <dsp:spPr>
        <a:xfrm>
          <a:off x="6256183" y="1626619"/>
          <a:ext cx="563694" cy="563694"/>
        </a:xfrm>
        <a:prstGeom prst="arc">
          <a:avLst>
            <a:gd name="adj1" fmla="val 2400000"/>
            <a:gd name="adj2" fmla="val 84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C72B63-FE16-4C80-AEDC-52DF3B2A1D0B}">
      <dsp:nvSpPr>
        <dsp:cNvPr id="0" name=""/>
        <dsp:cNvSpPr/>
      </dsp:nvSpPr>
      <dsp:spPr>
        <a:xfrm>
          <a:off x="5974335" y="1728084"/>
          <a:ext cx="1127388" cy="36076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rtl="0">
            <a:lnSpc>
              <a:spcPct val="90000"/>
            </a:lnSpc>
            <a:spcBef>
              <a:spcPct val="0"/>
            </a:spcBef>
            <a:spcAft>
              <a:spcPct val="35000"/>
            </a:spcAft>
          </a:pPr>
          <a:r>
            <a:rPr lang="fr-FR" sz="1100" b="1" kern="1200" smtClean="0"/>
            <a:t>Qualité du codage</a:t>
          </a:r>
          <a:endParaRPr lang="fr-FR" sz="1100" kern="1200"/>
        </a:p>
      </dsp:txBody>
      <dsp:txXfrm>
        <a:off x="5974335" y="1728084"/>
        <a:ext cx="1127388" cy="360764"/>
      </dsp:txXfrm>
    </dsp:sp>
    <dsp:sp modelId="{5A074A57-8983-4442-BBDB-4BA1617FC2D2}">
      <dsp:nvSpPr>
        <dsp:cNvPr id="0" name=""/>
        <dsp:cNvSpPr/>
      </dsp:nvSpPr>
      <dsp:spPr>
        <a:xfrm>
          <a:off x="7620323" y="1626619"/>
          <a:ext cx="563694" cy="563694"/>
        </a:xfrm>
        <a:prstGeom prst="arc">
          <a:avLst>
            <a:gd name="adj1" fmla="val 13200000"/>
            <a:gd name="adj2" fmla="val 192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A3D629-F3E6-4088-AF71-549658C9659C}">
      <dsp:nvSpPr>
        <dsp:cNvPr id="0" name=""/>
        <dsp:cNvSpPr/>
      </dsp:nvSpPr>
      <dsp:spPr>
        <a:xfrm>
          <a:off x="7620323" y="1626619"/>
          <a:ext cx="563694" cy="563694"/>
        </a:xfrm>
        <a:prstGeom prst="arc">
          <a:avLst>
            <a:gd name="adj1" fmla="val 2400000"/>
            <a:gd name="adj2" fmla="val 84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BC9B5D-676F-41CC-8524-E056BB9D40C0}">
      <dsp:nvSpPr>
        <dsp:cNvPr id="0" name=""/>
        <dsp:cNvSpPr/>
      </dsp:nvSpPr>
      <dsp:spPr>
        <a:xfrm>
          <a:off x="7338476" y="1728084"/>
          <a:ext cx="1127388" cy="36076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rtl="0">
            <a:lnSpc>
              <a:spcPct val="90000"/>
            </a:lnSpc>
            <a:spcBef>
              <a:spcPct val="0"/>
            </a:spcBef>
            <a:spcAft>
              <a:spcPct val="35000"/>
            </a:spcAft>
          </a:pPr>
          <a:r>
            <a:rPr lang="fr-FR" sz="1100" b="1" kern="1200" smtClean="0"/>
            <a:t>Recherche</a:t>
          </a:r>
          <a:endParaRPr lang="fr-FR" sz="1100" kern="1200"/>
        </a:p>
      </dsp:txBody>
      <dsp:txXfrm>
        <a:off x="7338476" y="1728084"/>
        <a:ext cx="1127388" cy="360764"/>
      </dsp:txXfrm>
    </dsp:sp>
    <dsp:sp modelId="{2ED0C9C7-D65F-4BD2-A7BF-BE137A682673}">
      <dsp:nvSpPr>
        <dsp:cNvPr id="0" name=""/>
        <dsp:cNvSpPr/>
      </dsp:nvSpPr>
      <dsp:spPr>
        <a:xfrm>
          <a:off x="8984463" y="1626619"/>
          <a:ext cx="563694" cy="563694"/>
        </a:xfrm>
        <a:prstGeom prst="arc">
          <a:avLst>
            <a:gd name="adj1" fmla="val 13200000"/>
            <a:gd name="adj2" fmla="val 192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F5F5015-4D0C-4CB1-8A01-DD4C2CF5731E}">
      <dsp:nvSpPr>
        <dsp:cNvPr id="0" name=""/>
        <dsp:cNvSpPr/>
      </dsp:nvSpPr>
      <dsp:spPr>
        <a:xfrm>
          <a:off x="8984463" y="1626619"/>
          <a:ext cx="563694" cy="563694"/>
        </a:xfrm>
        <a:prstGeom prst="arc">
          <a:avLst>
            <a:gd name="adj1" fmla="val 2400000"/>
            <a:gd name="adj2" fmla="val 84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9AB16E7-9F73-4779-90FE-89ACA3E983FC}">
      <dsp:nvSpPr>
        <dsp:cNvPr id="0" name=""/>
        <dsp:cNvSpPr/>
      </dsp:nvSpPr>
      <dsp:spPr>
        <a:xfrm>
          <a:off x="8702616" y="1728084"/>
          <a:ext cx="1127388" cy="36076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rtl="0">
            <a:lnSpc>
              <a:spcPct val="90000"/>
            </a:lnSpc>
            <a:spcBef>
              <a:spcPct val="0"/>
            </a:spcBef>
            <a:spcAft>
              <a:spcPct val="35000"/>
            </a:spcAft>
          </a:pPr>
          <a:r>
            <a:rPr lang="fr-FR" sz="1100" b="1" kern="1200" smtClean="0"/>
            <a:t>Activités spécifiques</a:t>
          </a:r>
          <a:endParaRPr lang="fr-FR" sz="1100" kern="1200"/>
        </a:p>
      </dsp:txBody>
      <dsp:txXfrm>
        <a:off x="8702616" y="1728084"/>
        <a:ext cx="1127388" cy="360764"/>
      </dsp:txXfrm>
    </dsp:sp>
    <dsp:sp modelId="{DD885C51-A4B0-4D98-BCF3-07D09C291463}">
      <dsp:nvSpPr>
        <dsp:cNvPr id="0" name=""/>
        <dsp:cNvSpPr/>
      </dsp:nvSpPr>
      <dsp:spPr>
        <a:xfrm>
          <a:off x="10348604" y="1626619"/>
          <a:ext cx="563694" cy="563694"/>
        </a:xfrm>
        <a:prstGeom prst="arc">
          <a:avLst>
            <a:gd name="adj1" fmla="val 13200000"/>
            <a:gd name="adj2" fmla="val 192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447E3C-25BF-4214-94B6-CBEA05E1BD0F}">
      <dsp:nvSpPr>
        <dsp:cNvPr id="0" name=""/>
        <dsp:cNvSpPr/>
      </dsp:nvSpPr>
      <dsp:spPr>
        <a:xfrm>
          <a:off x="10348604" y="1626619"/>
          <a:ext cx="563694" cy="563694"/>
        </a:xfrm>
        <a:prstGeom prst="arc">
          <a:avLst>
            <a:gd name="adj1" fmla="val 2400000"/>
            <a:gd name="adj2" fmla="val 840000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2837304-FAB9-472B-ADD4-32D906252B04}">
      <dsp:nvSpPr>
        <dsp:cNvPr id="0" name=""/>
        <dsp:cNvSpPr/>
      </dsp:nvSpPr>
      <dsp:spPr>
        <a:xfrm>
          <a:off x="10066757" y="1728084"/>
          <a:ext cx="1127388" cy="360764"/>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6985" tIns="6985" rIns="6985" bIns="6985" numCol="1" spcCol="1270" anchor="ctr" anchorCtr="0">
          <a:noAutofit/>
        </a:bodyPr>
        <a:lstStyle/>
        <a:p>
          <a:pPr lvl="0" algn="ctr" defTabSz="488950" rtl="0">
            <a:lnSpc>
              <a:spcPct val="90000"/>
            </a:lnSpc>
            <a:spcBef>
              <a:spcPct val="0"/>
            </a:spcBef>
            <a:spcAft>
              <a:spcPct val="35000"/>
            </a:spcAft>
          </a:pPr>
          <a:r>
            <a:rPr lang="fr-FR" sz="1100" b="1" kern="1200" smtClean="0"/>
            <a:t>Nouvelles activités</a:t>
          </a:r>
          <a:endParaRPr lang="fr-FR" sz="1100" kern="1200"/>
        </a:p>
      </dsp:txBody>
      <dsp:txXfrm>
        <a:off x="10066757" y="1728084"/>
        <a:ext cx="1127388" cy="3607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84FEE6-5A03-44E1-8E29-D84415210C9A}">
      <dsp:nvSpPr>
        <dsp:cNvPr id="0" name=""/>
        <dsp:cNvSpPr/>
      </dsp:nvSpPr>
      <dsp:spPr>
        <a:xfrm rot="5400000">
          <a:off x="5437972" y="-2217078"/>
          <a:ext cx="877500" cy="5531033"/>
        </a:xfrm>
        <a:prstGeom prst="round2SameRect">
          <a:avLst/>
        </a:prstGeom>
        <a:solidFill>
          <a:schemeClr val="accent5">
            <a:alpha val="90000"/>
            <a:tint val="55000"/>
            <a:hueOff val="0"/>
            <a:satOff val="0"/>
            <a:lumOff val="0"/>
            <a:alphaOff val="0"/>
          </a:schemeClr>
        </a:solidFill>
        <a:ln w="12700" cap="flat" cmpd="sng" algn="ctr">
          <a:solidFill>
            <a:schemeClr val="accent5">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rtl="0">
            <a:lnSpc>
              <a:spcPct val="90000"/>
            </a:lnSpc>
            <a:spcBef>
              <a:spcPct val="0"/>
            </a:spcBef>
            <a:spcAft>
              <a:spcPct val="15000"/>
            </a:spcAft>
            <a:buChar char="••"/>
          </a:pPr>
          <a:r>
            <a:rPr lang="fr-FR" sz="1400" kern="1200" dirty="0" smtClean="0"/>
            <a:t>% de la population régionale dont le niveau de vie est inférieur au seuil de </a:t>
          </a:r>
          <a:r>
            <a:rPr lang="fr-FR" sz="1400" b="1" kern="1200" dirty="0" smtClean="0"/>
            <a:t>pauvreté</a:t>
          </a:r>
          <a:r>
            <a:rPr lang="fr-FR" sz="1400" kern="1200" dirty="0" smtClean="0"/>
            <a:t> </a:t>
          </a:r>
          <a:endParaRPr lang="fr-FR" sz="1400" kern="1200" dirty="0"/>
        </a:p>
        <a:p>
          <a:pPr marL="114300" lvl="1" indent="-114300" algn="l" defTabSz="622300" rtl="0">
            <a:lnSpc>
              <a:spcPct val="90000"/>
            </a:lnSpc>
            <a:spcBef>
              <a:spcPct val="0"/>
            </a:spcBef>
            <a:spcAft>
              <a:spcPct val="15000"/>
            </a:spcAft>
            <a:buChar char="••"/>
          </a:pPr>
          <a:r>
            <a:rPr lang="fr-FR" sz="1400" kern="1200" dirty="0" smtClean="0"/>
            <a:t>Nombre d'habitants avec une survalorisation de la </a:t>
          </a:r>
          <a:r>
            <a:rPr lang="fr-FR" sz="1400" b="1" kern="1200" dirty="0" smtClean="0"/>
            <a:t>population</a:t>
          </a:r>
          <a:r>
            <a:rPr lang="fr-FR" sz="1400" kern="1200" dirty="0" smtClean="0"/>
            <a:t> </a:t>
          </a:r>
          <a:r>
            <a:rPr lang="fr-FR" sz="1400" b="1" kern="1200" dirty="0" smtClean="0"/>
            <a:t>mineure</a:t>
          </a:r>
          <a:endParaRPr lang="fr-FR" sz="1400" b="1" kern="1200" dirty="0"/>
        </a:p>
      </dsp:txBody>
      <dsp:txXfrm rot="-5400000">
        <a:off x="3111206" y="152524"/>
        <a:ext cx="5488197" cy="791828"/>
      </dsp:txXfrm>
    </dsp:sp>
    <dsp:sp modelId="{7FC80DEC-8EEF-467C-9A5E-AD46395DEEAD}">
      <dsp:nvSpPr>
        <dsp:cNvPr id="0" name=""/>
        <dsp:cNvSpPr/>
      </dsp:nvSpPr>
      <dsp:spPr>
        <a:xfrm>
          <a:off x="0" y="0"/>
          <a:ext cx="3111206" cy="1096876"/>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fr-FR" sz="2100" kern="1200" dirty="0" smtClean="0"/>
            <a:t>Hypothèses de critères géo populationnels pour la Corse </a:t>
          </a:r>
          <a:endParaRPr lang="fr-FR" sz="2100" kern="1200" dirty="0"/>
        </a:p>
      </dsp:txBody>
      <dsp:txXfrm>
        <a:off x="53545" y="53545"/>
        <a:ext cx="3004116" cy="9897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FBD8AA-814A-40C0-B246-CAB397D3B3D9}">
      <dsp:nvSpPr>
        <dsp:cNvPr id="0" name=""/>
        <dsp:cNvSpPr/>
      </dsp:nvSpPr>
      <dsp:spPr>
        <a:xfrm>
          <a:off x="0" y="25498"/>
          <a:ext cx="6505331" cy="513633"/>
        </a:xfrm>
        <a:prstGeom prst="rect">
          <a:avLst/>
        </a:prstGeom>
        <a:solidFill>
          <a:schemeClr val="accent5">
            <a:shade val="50000"/>
            <a:hueOff val="0"/>
            <a:satOff val="0"/>
            <a:lumOff val="0"/>
            <a:alphaOff val="0"/>
          </a:schemeClr>
        </a:solidFill>
        <a:ln w="12700" cap="flat" cmpd="sng" algn="ctr">
          <a:solidFill>
            <a:schemeClr val="accent5">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lvl="0" algn="ctr" defTabSz="577850" rtl="0">
            <a:lnSpc>
              <a:spcPct val="90000"/>
            </a:lnSpc>
            <a:spcBef>
              <a:spcPct val="0"/>
            </a:spcBef>
            <a:spcAft>
              <a:spcPct val="35000"/>
            </a:spcAft>
          </a:pPr>
          <a:r>
            <a:rPr lang="fr-FR" sz="1300" kern="1200" dirty="0" smtClean="0"/>
            <a:t>Répartition de </a:t>
          </a:r>
          <a:r>
            <a:rPr lang="fr-FR" sz="1300" b="1" u="sng" kern="1200" dirty="0" smtClean="0"/>
            <a:t>l’enveloppe nationale de Dot Pop </a:t>
          </a:r>
          <a:r>
            <a:rPr lang="fr-FR" sz="1300" kern="1200" dirty="0" smtClean="0"/>
            <a:t>entre régions en tenant compte des critères suivants :</a:t>
          </a:r>
          <a:endParaRPr lang="fr-FR" sz="1300" kern="1200" dirty="0"/>
        </a:p>
      </dsp:txBody>
      <dsp:txXfrm>
        <a:off x="0" y="25498"/>
        <a:ext cx="6505331" cy="513633"/>
      </dsp:txXfrm>
    </dsp:sp>
    <dsp:sp modelId="{51F61B71-3D54-45B0-9C01-C65721D39CAE}">
      <dsp:nvSpPr>
        <dsp:cNvPr id="0" name=""/>
        <dsp:cNvSpPr/>
      </dsp:nvSpPr>
      <dsp:spPr>
        <a:xfrm>
          <a:off x="0" y="539132"/>
          <a:ext cx="6505331" cy="1570139"/>
        </a:xfrm>
        <a:prstGeom prst="rect">
          <a:avLst/>
        </a:prstGeom>
        <a:solidFill>
          <a:schemeClr val="accent5">
            <a:alpha val="90000"/>
            <a:tint val="55000"/>
            <a:hueOff val="0"/>
            <a:satOff val="0"/>
            <a:lumOff val="0"/>
            <a:alphaOff val="0"/>
          </a:schemeClr>
        </a:solidFill>
        <a:ln w="12700" cap="flat" cmpd="sng" algn="ctr">
          <a:solidFill>
            <a:schemeClr val="accent5">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rtl="0">
            <a:lnSpc>
              <a:spcPct val="90000"/>
            </a:lnSpc>
            <a:spcBef>
              <a:spcPct val="0"/>
            </a:spcBef>
            <a:spcAft>
              <a:spcPct val="15000"/>
            </a:spcAft>
            <a:buChar char="••"/>
          </a:pPr>
          <a:r>
            <a:rPr lang="fr-FR" sz="1300" kern="1200" dirty="0" smtClean="0"/>
            <a:t>Le nombre d'habitants par région avec une survalorisation de la population mineure</a:t>
          </a:r>
          <a:endParaRPr lang="fr-FR" sz="1300" kern="1200" dirty="0"/>
        </a:p>
        <a:p>
          <a:pPr marL="114300" lvl="1" indent="-114300" algn="l" defTabSz="577850" rtl="0">
            <a:lnSpc>
              <a:spcPct val="90000"/>
            </a:lnSpc>
            <a:spcBef>
              <a:spcPct val="0"/>
            </a:spcBef>
            <a:spcAft>
              <a:spcPct val="15000"/>
            </a:spcAft>
            <a:buChar char="••"/>
          </a:pPr>
          <a:r>
            <a:rPr lang="fr-FR" sz="1300" kern="1200" dirty="0" smtClean="0"/>
            <a:t>Le taux de densité de psychiatres libéraux et hospitaliers</a:t>
          </a:r>
          <a:endParaRPr lang="fr-FR" sz="1300" kern="1200" dirty="0"/>
        </a:p>
        <a:p>
          <a:pPr marL="114300" lvl="1" indent="-114300" algn="l" defTabSz="577850" rtl="0">
            <a:lnSpc>
              <a:spcPct val="90000"/>
            </a:lnSpc>
            <a:spcBef>
              <a:spcPct val="0"/>
            </a:spcBef>
            <a:spcAft>
              <a:spcPct val="15000"/>
            </a:spcAft>
            <a:buChar char="••"/>
          </a:pPr>
          <a:r>
            <a:rPr lang="fr-FR" sz="1300" kern="1200" dirty="0" smtClean="0"/>
            <a:t>Le pourcentage de la population régionale dont le niveau de vie est inférieur au seuil de pauvreté</a:t>
          </a:r>
          <a:endParaRPr lang="fr-FR" sz="1300" kern="1200" dirty="0"/>
        </a:p>
        <a:p>
          <a:pPr marL="114300" lvl="1" indent="-114300" algn="l" defTabSz="577850" rtl="0">
            <a:lnSpc>
              <a:spcPct val="90000"/>
            </a:lnSpc>
            <a:spcBef>
              <a:spcPct val="0"/>
            </a:spcBef>
            <a:spcAft>
              <a:spcPct val="15000"/>
            </a:spcAft>
            <a:buChar char="••"/>
          </a:pPr>
          <a:r>
            <a:rPr lang="fr-FR" sz="1300" kern="1200" smtClean="0"/>
            <a:t>Le taux de personnes vivant seules</a:t>
          </a:r>
          <a:endParaRPr lang="fr-FR" sz="1300" kern="1200"/>
        </a:p>
        <a:p>
          <a:pPr marL="114300" lvl="1" indent="-114300" algn="l" defTabSz="577850" rtl="0">
            <a:lnSpc>
              <a:spcPct val="90000"/>
            </a:lnSpc>
            <a:spcBef>
              <a:spcPct val="0"/>
            </a:spcBef>
            <a:spcAft>
              <a:spcPct val="15000"/>
            </a:spcAft>
            <a:buChar char="••"/>
          </a:pPr>
          <a:r>
            <a:rPr lang="fr-FR" sz="1300" kern="1200" dirty="0" smtClean="0"/>
            <a:t>Le taux de places dans le secteur médico-social à destination des patients souffrant de pathologies psychiatriques</a:t>
          </a:r>
          <a:endParaRPr lang="fr-FR" sz="1300" kern="1200" dirty="0"/>
        </a:p>
      </dsp:txBody>
      <dsp:txXfrm>
        <a:off x="0" y="539132"/>
        <a:ext cx="6505331" cy="15701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91A8E5-0307-43A1-BB88-409197259A72}">
      <dsp:nvSpPr>
        <dsp:cNvPr id="0" name=""/>
        <dsp:cNvSpPr/>
      </dsp:nvSpPr>
      <dsp:spPr>
        <a:xfrm>
          <a:off x="0" y="10559"/>
          <a:ext cx="4598786" cy="342727"/>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fr-FR" sz="1400" kern="1200" dirty="0" smtClean="0"/>
            <a:t>les activités de prise en charge des personnes détenues :</a:t>
          </a:r>
          <a:endParaRPr lang="fr-FR" sz="1400" kern="1200" dirty="0"/>
        </a:p>
      </dsp:txBody>
      <dsp:txXfrm>
        <a:off x="16731" y="27290"/>
        <a:ext cx="4565324" cy="309265"/>
      </dsp:txXfrm>
    </dsp:sp>
    <dsp:sp modelId="{2476EBDE-B5DD-496C-A8F2-440C1E705C13}">
      <dsp:nvSpPr>
        <dsp:cNvPr id="0" name=""/>
        <dsp:cNvSpPr/>
      </dsp:nvSpPr>
      <dsp:spPr>
        <a:xfrm>
          <a:off x="0" y="353286"/>
          <a:ext cx="4598786" cy="927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011" tIns="13970" rIns="78232" bIns="13970" numCol="1" spcCol="1270" anchor="t" anchorCtr="0">
          <a:noAutofit/>
        </a:bodyPr>
        <a:lstStyle/>
        <a:p>
          <a:pPr marL="57150" lvl="1" indent="-57150" algn="l" defTabSz="488950" rtl="0">
            <a:lnSpc>
              <a:spcPct val="90000"/>
            </a:lnSpc>
            <a:spcBef>
              <a:spcPct val="0"/>
            </a:spcBef>
            <a:spcAft>
              <a:spcPct val="20000"/>
            </a:spcAft>
            <a:buChar char="••"/>
          </a:pPr>
          <a:r>
            <a:rPr lang="fr-FR" sz="1100" kern="1200" smtClean="0"/>
            <a:t>Unités hospitalières spécialement aménagées (UHSA)</a:t>
          </a:r>
          <a:endParaRPr lang="fr-FR" sz="1100" kern="1200"/>
        </a:p>
        <a:p>
          <a:pPr marL="57150" lvl="1" indent="-57150" algn="l" defTabSz="488950" rtl="0">
            <a:lnSpc>
              <a:spcPct val="90000"/>
            </a:lnSpc>
            <a:spcBef>
              <a:spcPct val="0"/>
            </a:spcBef>
            <a:spcAft>
              <a:spcPct val="20000"/>
            </a:spcAft>
            <a:buChar char="••"/>
          </a:pPr>
          <a:r>
            <a:rPr lang="fr-FR" sz="1100" kern="1200" dirty="0" smtClean="0"/>
            <a:t>Unités sanitaires en milieu pénitentiaire (USMP) </a:t>
          </a:r>
          <a:endParaRPr lang="fr-FR" sz="1100" kern="1200" dirty="0"/>
        </a:p>
        <a:p>
          <a:pPr marL="57150" lvl="1" indent="-57150" algn="l" defTabSz="488950" rtl="0">
            <a:lnSpc>
              <a:spcPct val="90000"/>
            </a:lnSpc>
            <a:spcBef>
              <a:spcPct val="0"/>
            </a:spcBef>
            <a:spcAft>
              <a:spcPct val="20000"/>
            </a:spcAft>
            <a:buChar char="••"/>
          </a:pPr>
          <a:r>
            <a:rPr lang="fr-FR" sz="1100" kern="1200" dirty="0" smtClean="0"/>
            <a:t>Service médico-psychologique régionale (SMPR)</a:t>
          </a:r>
          <a:endParaRPr lang="fr-FR" sz="1100" kern="1200" dirty="0"/>
        </a:p>
        <a:p>
          <a:pPr marL="57150" lvl="1" indent="-57150" algn="l" defTabSz="488950" rtl="0">
            <a:lnSpc>
              <a:spcPct val="90000"/>
            </a:lnSpc>
            <a:spcBef>
              <a:spcPct val="0"/>
            </a:spcBef>
            <a:spcAft>
              <a:spcPct val="20000"/>
            </a:spcAft>
            <a:buChar char="••"/>
          </a:pPr>
          <a:r>
            <a:rPr lang="fr-FR" sz="1100" kern="1200" dirty="0" smtClean="0"/>
            <a:t>Tout autre dispositif de prise en charge des personnes détenues </a:t>
          </a:r>
          <a:endParaRPr lang="fr-FR" sz="1100" kern="1200" dirty="0"/>
        </a:p>
      </dsp:txBody>
      <dsp:txXfrm>
        <a:off x="0" y="353286"/>
        <a:ext cx="4598786" cy="9273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91A8E5-0307-43A1-BB88-409197259A72}">
      <dsp:nvSpPr>
        <dsp:cNvPr id="0" name=""/>
        <dsp:cNvSpPr/>
      </dsp:nvSpPr>
      <dsp:spPr>
        <a:xfrm>
          <a:off x="0" y="62985"/>
          <a:ext cx="4598786" cy="1062163"/>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fr-FR" sz="1400" kern="1200" dirty="0" smtClean="0"/>
            <a:t>Prise en charge des mineurs de retour des zones terroristes</a:t>
          </a:r>
        </a:p>
        <a:p>
          <a:pPr lvl="0" algn="l" defTabSz="622300" rtl="0">
            <a:lnSpc>
              <a:spcPct val="90000"/>
            </a:lnSpc>
            <a:spcBef>
              <a:spcPct val="0"/>
            </a:spcBef>
            <a:spcAft>
              <a:spcPct val="35000"/>
            </a:spcAft>
          </a:pPr>
          <a:r>
            <a:rPr lang="fr-FR" sz="1400" kern="1200" dirty="0" smtClean="0"/>
            <a:t>Unités pour malade difficiles (UMD)</a:t>
          </a:r>
        </a:p>
        <a:p>
          <a:pPr lvl="0" algn="l" defTabSz="622300" rtl="0">
            <a:lnSpc>
              <a:spcPct val="90000"/>
            </a:lnSpc>
            <a:spcBef>
              <a:spcPct val="0"/>
            </a:spcBef>
            <a:spcAft>
              <a:spcPct val="35000"/>
            </a:spcAft>
          </a:pPr>
          <a:r>
            <a:rPr lang="fr-FR" sz="1400" kern="1200" dirty="0" smtClean="0"/>
            <a:t>Unités d'accueil et de soins pour personnes sourdes</a:t>
          </a:r>
        </a:p>
        <a:p>
          <a:pPr lvl="0" algn="l" defTabSz="622300" rtl="0">
            <a:lnSpc>
              <a:spcPct val="90000"/>
            </a:lnSpc>
            <a:spcBef>
              <a:spcPct val="0"/>
            </a:spcBef>
            <a:spcAft>
              <a:spcPct val="35000"/>
            </a:spcAft>
          </a:pPr>
          <a:r>
            <a:rPr lang="fr-FR" sz="1400" kern="1200" dirty="0" smtClean="0"/>
            <a:t>Numéro national de prévention du suicide</a:t>
          </a:r>
          <a:endParaRPr lang="fr-FR" sz="1400" kern="1200" dirty="0"/>
        </a:p>
      </dsp:txBody>
      <dsp:txXfrm>
        <a:off x="51851" y="114836"/>
        <a:ext cx="4495084" cy="958461"/>
      </dsp:txXfrm>
    </dsp:sp>
    <dsp:sp modelId="{2476EBDE-B5DD-496C-A8F2-440C1E705C13}">
      <dsp:nvSpPr>
        <dsp:cNvPr id="0" name=""/>
        <dsp:cNvSpPr/>
      </dsp:nvSpPr>
      <dsp:spPr>
        <a:xfrm>
          <a:off x="0" y="1062171"/>
          <a:ext cx="4598786" cy="709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011" tIns="6350" rIns="35560" bIns="6350" numCol="1" spcCol="1270" anchor="t" anchorCtr="0">
          <a:noAutofit/>
        </a:bodyPr>
        <a:lstStyle/>
        <a:p>
          <a:pPr marL="57150" lvl="1" indent="-57150" algn="l" defTabSz="177800" rtl="0">
            <a:lnSpc>
              <a:spcPct val="90000"/>
            </a:lnSpc>
            <a:spcBef>
              <a:spcPct val="0"/>
            </a:spcBef>
            <a:spcAft>
              <a:spcPct val="20000"/>
            </a:spcAft>
            <a:buChar char="••"/>
          </a:pPr>
          <a:endParaRPr lang="fr-FR" sz="400" kern="1200" dirty="0"/>
        </a:p>
      </dsp:txBody>
      <dsp:txXfrm>
        <a:off x="0" y="1062171"/>
        <a:ext cx="4598786" cy="70913"/>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91A8E5-0307-43A1-BB88-409197259A72}">
      <dsp:nvSpPr>
        <dsp:cNvPr id="0" name=""/>
        <dsp:cNvSpPr/>
      </dsp:nvSpPr>
      <dsp:spPr>
        <a:xfrm>
          <a:off x="0" y="10559"/>
          <a:ext cx="4598786" cy="342727"/>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fr-FR" sz="1400" kern="1200" dirty="0" smtClean="0"/>
            <a:t>Centres de ressources ou de recours</a:t>
          </a:r>
        </a:p>
      </dsp:txBody>
      <dsp:txXfrm>
        <a:off x="16731" y="27290"/>
        <a:ext cx="4565324" cy="309265"/>
      </dsp:txXfrm>
    </dsp:sp>
    <dsp:sp modelId="{2476EBDE-B5DD-496C-A8F2-440C1E705C13}">
      <dsp:nvSpPr>
        <dsp:cNvPr id="0" name=""/>
        <dsp:cNvSpPr/>
      </dsp:nvSpPr>
      <dsp:spPr>
        <a:xfrm>
          <a:off x="0" y="353286"/>
          <a:ext cx="4598786" cy="927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6011" tIns="13970" rIns="78232" bIns="13970" numCol="1" spcCol="1270" anchor="t" anchorCtr="0">
          <a:noAutofit/>
        </a:bodyPr>
        <a:lstStyle/>
        <a:p>
          <a:pPr marL="57150" lvl="1" indent="-57150" algn="l" defTabSz="488950" rtl="0">
            <a:lnSpc>
              <a:spcPct val="90000"/>
            </a:lnSpc>
            <a:spcBef>
              <a:spcPct val="0"/>
            </a:spcBef>
            <a:spcAft>
              <a:spcPct val="20000"/>
            </a:spcAft>
            <a:buChar char="••"/>
          </a:pPr>
          <a:r>
            <a:rPr lang="fr-FR" sz="1100" kern="1200" dirty="0" smtClean="0"/>
            <a:t>Centre national de ressource et de résilience (CN2R)</a:t>
          </a:r>
          <a:endParaRPr lang="fr-FR" sz="1100" kern="1200" dirty="0"/>
        </a:p>
        <a:p>
          <a:pPr marL="57150" lvl="1" indent="-57150" algn="l" defTabSz="488950" rtl="0">
            <a:lnSpc>
              <a:spcPct val="90000"/>
            </a:lnSpc>
            <a:spcBef>
              <a:spcPct val="0"/>
            </a:spcBef>
            <a:spcAft>
              <a:spcPct val="20000"/>
            </a:spcAft>
            <a:buChar char="••"/>
          </a:pPr>
          <a:r>
            <a:rPr lang="fr-FR" sz="1100" kern="1200" dirty="0" smtClean="0"/>
            <a:t>Centres d'excellence TSA / TND</a:t>
          </a:r>
          <a:endParaRPr lang="fr-FR" sz="1100" kern="1200" dirty="0"/>
        </a:p>
        <a:p>
          <a:pPr marL="57150" lvl="1" indent="-57150" algn="l" defTabSz="488950" rtl="0">
            <a:lnSpc>
              <a:spcPct val="90000"/>
            </a:lnSpc>
            <a:spcBef>
              <a:spcPct val="0"/>
            </a:spcBef>
            <a:spcAft>
              <a:spcPct val="20000"/>
            </a:spcAft>
            <a:buChar char="••"/>
          </a:pPr>
          <a:r>
            <a:rPr lang="fr-FR" sz="1100" kern="1200" dirty="0" smtClean="0"/>
            <a:t>Centre national de ressource réhabilitation psychosociale.</a:t>
          </a:r>
          <a:endParaRPr lang="fr-FR" sz="1100" kern="1200" dirty="0"/>
        </a:p>
      </dsp:txBody>
      <dsp:txXfrm>
        <a:off x="0" y="353286"/>
        <a:ext cx="4598786" cy="92736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A5BCFC-F0CE-42C8-81E6-3D81613B1A3B}">
      <dsp:nvSpPr>
        <dsp:cNvPr id="0" name=""/>
        <dsp:cNvSpPr/>
      </dsp:nvSpPr>
      <dsp:spPr>
        <a:xfrm>
          <a:off x="109344" y="2281"/>
          <a:ext cx="2139361" cy="159698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5">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53340" rIns="17780" bIns="17780" numCol="1" spcCol="1270" anchor="t" anchorCtr="0">
          <a:noAutofit/>
        </a:bodyPr>
        <a:lstStyle/>
        <a:p>
          <a:pPr marL="114300" lvl="1" indent="-114300" algn="ctr" defTabSz="622300" rtl="0">
            <a:lnSpc>
              <a:spcPct val="90000"/>
            </a:lnSpc>
            <a:spcBef>
              <a:spcPct val="0"/>
            </a:spcBef>
            <a:spcAft>
              <a:spcPct val="15000"/>
            </a:spcAft>
            <a:buChar char="••"/>
          </a:pPr>
          <a:r>
            <a:rPr lang="fr-FR" sz="1400" kern="1200" dirty="0" smtClean="0"/>
            <a:t>USMP</a:t>
          </a:r>
          <a:endParaRPr lang="fr-FR" sz="1400" kern="1200" dirty="0"/>
        </a:p>
        <a:p>
          <a:pPr marL="114300" lvl="1" indent="-114300" algn="ctr" defTabSz="622300" rtl="0">
            <a:lnSpc>
              <a:spcPct val="90000"/>
            </a:lnSpc>
            <a:spcBef>
              <a:spcPct val="0"/>
            </a:spcBef>
            <a:spcAft>
              <a:spcPct val="15000"/>
            </a:spcAft>
            <a:buChar char="••"/>
          </a:pPr>
          <a:r>
            <a:rPr lang="fr-FR" sz="1400" kern="1200" dirty="0" smtClean="0"/>
            <a:t>Autre dispositif de prise en charge des personnes détenues</a:t>
          </a:r>
          <a:endParaRPr lang="fr-FR" sz="1400" kern="1200" dirty="0"/>
        </a:p>
        <a:p>
          <a:pPr marL="114300" lvl="1" indent="-114300" algn="ctr" defTabSz="622300" rtl="0">
            <a:lnSpc>
              <a:spcPct val="90000"/>
            </a:lnSpc>
            <a:spcBef>
              <a:spcPct val="0"/>
            </a:spcBef>
            <a:spcAft>
              <a:spcPct val="15000"/>
            </a:spcAft>
            <a:buChar char="••"/>
          </a:pPr>
          <a:r>
            <a:rPr lang="fr-FR" sz="1400" kern="1200" dirty="0" smtClean="0"/>
            <a:t>Unité d'accueil et de soins pour personnes sourdes</a:t>
          </a:r>
          <a:endParaRPr lang="fr-FR" sz="1400" kern="1200" dirty="0"/>
        </a:p>
      </dsp:txBody>
      <dsp:txXfrm>
        <a:off x="146763" y="39700"/>
        <a:ext cx="2064523" cy="1559569"/>
      </dsp:txXfrm>
    </dsp:sp>
    <dsp:sp modelId="{C3AA74A8-DE69-4607-AD50-BBA7D3069E31}">
      <dsp:nvSpPr>
        <dsp:cNvPr id="0" name=""/>
        <dsp:cNvSpPr/>
      </dsp:nvSpPr>
      <dsp:spPr>
        <a:xfrm>
          <a:off x="57015" y="1615215"/>
          <a:ext cx="2139361" cy="686704"/>
        </a:xfrm>
        <a:prstGeom prst="rect">
          <a:avLst/>
        </a:prstGeom>
        <a:solidFill>
          <a:srgbClr val="2F528F"/>
        </a:solidFill>
        <a:ln w="12700" cap="flat" cmpd="sng" algn="ctr">
          <a:solidFill>
            <a:schemeClr val="accent5">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lvl="0" algn="l" defTabSz="977900" rtl="0">
            <a:lnSpc>
              <a:spcPct val="90000"/>
            </a:lnSpc>
            <a:spcBef>
              <a:spcPct val="0"/>
            </a:spcBef>
            <a:spcAft>
              <a:spcPct val="35000"/>
            </a:spcAft>
          </a:pPr>
          <a:r>
            <a:rPr lang="fr-FR" sz="2200" kern="1200" dirty="0" smtClean="0"/>
            <a:t>CH de Bastia</a:t>
          </a:r>
          <a:endParaRPr lang="fr-FR" sz="2200" kern="1200" dirty="0"/>
        </a:p>
      </dsp:txBody>
      <dsp:txXfrm>
        <a:off x="57015" y="1615215"/>
        <a:ext cx="1506592" cy="686704"/>
      </dsp:txXfrm>
    </dsp:sp>
    <dsp:sp modelId="{9BEBE20F-AF50-4167-AD7C-5BC5B96527FA}">
      <dsp:nvSpPr>
        <dsp:cNvPr id="0" name=""/>
        <dsp:cNvSpPr/>
      </dsp:nvSpPr>
      <dsp:spPr>
        <a:xfrm>
          <a:off x="1676456" y="1708346"/>
          <a:ext cx="748776" cy="748776"/>
        </a:xfrm>
        <a:prstGeom prst="ellipse">
          <a:avLst/>
        </a:prstGeom>
        <a:blipFill>
          <a:blip xmlns:r="http://schemas.openxmlformats.org/officeDocument/2006/relationships" r:embed="rId1" cstate="print">
            <a:extLst>
              <a:ext uri="{28A0092B-C50C-407E-A947-70E740481C1C}">
                <a14:useLocalDpi xmlns:a14="http://schemas.microsoft.com/office/drawing/2010/main" val="0"/>
              </a:ext>
            </a:extLst>
          </a:blip>
          <a:srcRect/>
          <a:stretch>
            <a:fillRect l="-36000" r="-36000"/>
          </a:stretch>
        </a:blipFill>
        <a:ln w="12700" cap="flat" cmpd="sng" algn="ctr">
          <a:solidFill>
            <a:schemeClr val="accent5">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B8D7A5A-3E4C-40C8-A120-7523BB68C31A}">
      <dsp:nvSpPr>
        <dsp:cNvPr id="0" name=""/>
        <dsp:cNvSpPr/>
      </dsp:nvSpPr>
      <dsp:spPr>
        <a:xfrm>
          <a:off x="2610737" y="2281"/>
          <a:ext cx="2139361" cy="1596988"/>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5">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780" tIns="53340" rIns="17780" bIns="17780" numCol="1" spcCol="1270" anchor="t" anchorCtr="0">
          <a:noAutofit/>
        </a:bodyPr>
        <a:lstStyle/>
        <a:p>
          <a:pPr marL="114300" lvl="1" indent="-114300" algn="ctr" defTabSz="622300">
            <a:lnSpc>
              <a:spcPct val="90000"/>
            </a:lnSpc>
            <a:spcBef>
              <a:spcPct val="0"/>
            </a:spcBef>
            <a:spcAft>
              <a:spcPct val="15000"/>
            </a:spcAft>
            <a:buChar char="••"/>
          </a:pPr>
          <a:r>
            <a:rPr lang="fr-FR" sz="1400" kern="1200" dirty="0" smtClean="0">
              <a:latin typeface="Calibri" panose="020F0502020204030204" pitchFamily="34" charset="0"/>
            </a:rPr>
            <a:t>Numéro national de prévention du suicide</a:t>
          </a:r>
          <a:endParaRPr lang="fr-FR" sz="1400" kern="1200" dirty="0"/>
        </a:p>
      </dsp:txBody>
      <dsp:txXfrm>
        <a:off x="2648156" y="39700"/>
        <a:ext cx="2064523" cy="1559569"/>
      </dsp:txXfrm>
    </dsp:sp>
    <dsp:sp modelId="{8B16649F-5041-4A7C-9520-176D60298E2C}">
      <dsp:nvSpPr>
        <dsp:cNvPr id="0" name=""/>
        <dsp:cNvSpPr/>
      </dsp:nvSpPr>
      <dsp:spPr>
        <a:xfrm>
          <a:off x="2610737" y="1599269"/>
          <a:ext cx="2139361" cy="686704"/>
        </a:xfrm>
        <a:prstGeom prst="rect">
          <a:avLst/>
        </a:prstGeom>
        <a:solidFill>
          <a:srgbClr val="2F528F"/>
        </a:solidFill>
        <a:ln w="12700" cap="flat" cmpd="sng" algn="ctr">
          <a:solidFill>
            <a:schemeClr val="accent5">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0" rIns="27940" bIns="0" numCol="1" spcCol="1270" anchor="ctr" anchorCtr="0">
          <a:noAutofit/>
        </a:bodyPr>
        <a:lstStyle/>
        <a:p>
          <a:pPr lvl="0" algn="l" defTabSz="977900" rtl="0">
            <a:lnSpc>
              <a:spcPct val="90000"/>
            </a:lnSpc>
            <a:spcBef>
              <a:spcPct val="0"/>
            </a:spcBef>
            <a:spcAft>
              <a:spcPct val="35000"/>
            </a:spcAft>
          </a:pPr>
          <a:r>
            <a:rPr lang="fr-FR" sz="2200" kern="1200" dirty="0" smtClean="0"/>
            <a:t>CH de </a:t>
          </a:r>
          <a:r>
            <a:rPr lang="fr-FR" sz="2200" kern="1200" dirty="0" err="1" smtClean="0"/>
            <a:t>Castelluccio</a:t>
          </a:r>
          <a:endParaRPr lang="fr-FR" sz="2200" kern="1200" dirty="0" smtClean="0"/>
        </a:p>
      </dsp:txBody>
      <dsp:txXfrm>
        <a:off x="2610737" y="1599269"/>
        <a:ext cx="1506592" cy="686704"/>
      </dsp:txXfrm>
    </dsp:sp>
    <dsp:sp modelId="{1FA3E542-D5A7-488B-95B4-3E4D15140276}">
      <dsp:nvSpPr>
        <dsp:cNvPr id="0" name=""/>
        <dsp:cNvSpPr/>
      </dsp:nvSpPr>
      <dsp:spPr>
        <a:xfrm>
          <a:off x="4177848" y="1708346"/>
          <a:ext cx="748776" cy="748776"/>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17000" r="-17000"/>
          </a:stretch>
        </a:blipFill>
        <a:ln w="12700" cap="flat" cmpd="sng" algn="ctr">
          <a:solidFill>
            <a:schemeClr val="accent5">
              <a:alpha val="90000"/>
              <a:tint val="55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EF0DD3-EAAB-451A-BB9B-94999CE403D1}">
      <dsp:nvSpPr>
        <dsp:cNvPr id="0" name=""/>
        <dsp:cNvSpPr/>
      </dsp:nvSpPr>
      <dsp:spPr>
        <a:xfrm>
          <a:off x="0" y="1359"/>
          <a:ext cx="5648813" cy="449280"/>
        </a:xfrm>
        <a:prstGeom prst="roundRect">
          <a:avLst/>
        </a:prstGeom>
        <a:solidFill>
          <a:schemeClr val="accent5">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fr-FR" sz="1400" u="none" kern="1200" dirty="0" smtClean="0"/>
            <a:t>Reconnaissance ARS des </a:t>
          </a:r>
          <a:r>
            <a:rPr lang="fr-FR" sz="1400" b="1" u="sng" kern="1200" dirty="0" smtClean="0"/>
            <a:t>activités spécifiques régionales</a:t>
          </a:r>
          <a:endParaRPr lang="fr-FR" sz="1400" kern="1200" dirty="0"/>
        </a:p>
      </dsp:txBody>
      <dsp:txXfrm>
        <a:off x="21932" y="23291"/>
        <a:ext cx="5604949" cy="405416"/>
      </dsp:txXfrm>
    </dsp:sp>
    <dsp:sp modelId="{D5783417-7E1A-44F8-A0DF-42737438150E}">
      <dsp:nvSpPr>
        <dsp:cNvPr id="0" name=""/>
        <dsp:cNvSpPr/>
      </dsp:nvSpPr>
      <dsp:spPr>
        <a:xfrm>
          <a:off x="0" y="450639"/>
          <a:ext cx="5648813" cy="1291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350" tIns="15240" rIns="85344" bIns="15240" numCol="1" spcCol="1270" anchor="t" anchorCtr="0">
          <a:noAutofit/>
        </a:bodyPr>
        <a:lstStyle/>
        <a:p>
          <a:pPr marL="114300" lvl="1" indent="-114300" algn="l" defTabSz="533400" rtl="0">
            <a:lnSpc>
              <a:spcPct val="90000"/>
            </a:lnSpc>
            <a:spcBef>
              <a:spcPct val="0"/>
            </a:spcBef>
            <a:spcAft>
              <a:spcPct val="20000"/>
            </a:spcAft>
            <a:buChar char="••"/>
          </a:pPr>
          <a:r>
            <a:rPr lang="fr-FR" sz="1200" kern="1200" dirty="0" smtClean="0"/>
            <a:t>Dont la réalisation par certains établissements bénéficie à plusieurs ou à la totalité des territoires de la région ; </a:t>
          </a:r>
          <a:endParaRPr lang="fr-FR" sz="1200" kern="1200" dirty="0"/>
        </a:p>
        <a:p>
          <a:pPr marL="114300" lvl="1" indent="-114300" algn="l" defTabSz="533400" rtl="0">
            <a:lnSpc>
              <a:spcPct val="90000"/>
            </a:lnSpc>
            <a:spcBef>
              <a:spcPct val="0"/>
            </a:spcBef>
            <a:spcAft>
              <a:spcPct val="20000"/>
            </a:spcAft>
            <a:buChar char="••"/>
          </a:pPr>
          <a:r>
            <a:rPr lang="fr-FR" sz="1200" kern="1200" dirty="0" smtClean="0"/>
            <a:t>Dont les caractéristiques ne permettent pas un financement par une approche populationnelle stricte ; </a:t>
          </a:r>
          <a:endParaRPr lang="fr-FR" sz="1200" kern="1200" dirty="0"/>
        </a:p>
        <a:p>
          <a:pPr marL="114300" lvl="1" indent="-114300" algn="l" defTabSz="533400" rtl="0">
            <a:lnSpc>
              <a:spcPct val="90000"/>
            </a:lnSpc>
            <a:spcBef>
              <a:spcPct val="0"/>
            </a:spcBef>
            <a:spcAft>
              <a:spcPct val="20000"/>
            </a:spcAft>
            <a:buChar char="••"/>
          </a:pPr>
          <a:r>
            <a:rPr lang="fr-FR" sz="1200" kern="1200" dirty="0" smtClean="0"/>
            <a:t>Qui ne sont pas – ou partiellement – décrites dans le relevé d’information médicalisée Psychiatrie (RIM-P) et ne peuvent donc pas être financées par la dotation file active.</a:t>
          </a:r>
          <a:endParaRPr lang="fr-FR" sz="1200" kern="1200" dirty="0"/>
        </a:p>
      </dsp:txBody>
      <dsp:txXfrm>
        <a:off x="0" y="450639"/>
        <a:ext cx="5648813" cy="1291680"/>
      </dsp:txXfrm>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D3BDC3-F7E2-4603-8282-09FE8931A4F1}" type="datetimeFigureOut">
              <a:rPr lang="fr-FR" smtClean="0"/>
              <a:t>08/03/2024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E586EA-4F37-4BB0-8F3F-2C28252CF4A5}" type="slidenum">
              <a:rPr lang="fr-FR" smtClean="0"/>
              <a:t>‹N°›</a:t>
            </a:fld>
            <a:endParaRPr lang="fr-FR"/>
          </a:p>
        </p:txBody>
      </p:sp>
    </p:spTree>
    <p:extLst>
      <p:ext uri="{BB962C8B-B14F-4D97-AF65-F5344CB8AC3E}">
        <p14:creationId xmlns:p14="http://schemas.microsoft.com/office/powerpoint/2010/main" val="3037180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339BB910-7DF8-466B-AFCF-83DB2B1BF27E}" type="datetime1">
              <a:rPr lang="fr-FR" smtClean="0"/>
              <a:t>08/03/2024</a:t>
            </a:fld>
            <a:endParaRPr lang="fr-FR"/>
          </a:p>
        </p:txBody>
      </p:sp>
      <p:sp>
        <p:nvSpPr>
          <p:cNvPr id="5" name="Espace réservé du pied de page 4"/>
          <p:cNvSpPr>
            <a:spLocks noGrp="1"/>
          </p:cNvSpPr>
          <p:nvPr>
            <p:ph type="ftr" sz="quarter" idx="11"/>
          </p:nvPr>
        </p:nvSpPr>
        <p:spPr/>
        <p:txBody>
          <a:bodyPr/>
          <a:lstStyle/>
          <a:p>
            <a:r>
              <a:rPr lang="fr-FR" smtClean="0"/>
              <a:t>Direction de l'Organisation des Soins</a:t>
            </a:r>
            <a:endParaRPr lang="fr-FR"/>
          </a:p>
        </p:txBody>
      </p:sp>
      <p:sp>
        <p:nvSpPr>
          <p:cNvPr id="6" name="Espace réservé du numéro de diapositive 5"/>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718848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3A9D0DC-A197-4A80-87FA-083B4C5E787D}" type="datetime1">
              <a:rPr lang="fr-FR" smtClean="0"/>
              <a:t>08/03/2024</a:t>
            </a:fld>
            <a:endParaRPr lang="fr-FR"/>
          </a:p>
        </p:txBody>
      </p:sp>
      <p:sp>
        <p:nvSpPr>
          <p:cNvPr id="5" name="Espace réservé du pied de page 4"/>
          <p:cNvSpPr>
            <a:spLocks noGrp="1"/>
          </p:cNvSpPr>
          <p:nvPr>
            <p:ph type="ftr" sz="quarter" idx="11"/>
          </p:nvPr>
        </p:nvSpPr>
        <p:spPr/>
        <p:txBody>
          <a:bodyPr/>
          <a:lstStyle/>
          <a:p>
            <a:r>
              <a:rPr lang="fr-FR" smtClean="0"/>
              <a:t>Direction de l'Organisation des Soins</a:t>
            </a:r>
            <a:endParaRPr lang="fr-FR"/>
          </a:p>
        </p:txBody>
      </p:sp>
      <p:sp>
        <p:nvSpPr>
          <p:cNvPr id="6" name="Espace réservé du numéro de diapositive 5"/>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10627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2BF514-21F7-45A7-B1FD-78C553639640}" type="datetime1">
              <a:rPr lang="fr-FR" smtClean="0"/>
              <a:t>08/03/2024</a:t>
            </a:fld>
            <a:endParaRPr lang="fr-FR"/>
          </a:p>
        </p:txBody>
      </p:sp>
      <p:sp>
        <p:nvSpPr>
          <p:cNvPr id="5" name="Espace réservé du pied de page 4"/>
          <p:cNvSpPr>
            <a:spLocks noGrp="1"/>
          </p:cNvSpPr>
          <p:nvPr>
            <p:ph type="ftr" sz="quarter" idx="11"/>
          </p:nvPr>
        </p:nvSpPr>
        <p:spPr/>
        <p:txBody>
          <a:bodyPr/>
          <a:lstStyle/>
          <a:p>
            <a:r>
              <a:rPr lang="fr-FR" smtClean="0"/>
              <a:t>Direction de l'Organisation des Soins</a:t>
            </a:r>
            <a:endParaRPr lang="fr-FR"/>
          </a:p>
        </p:txBody>
      </p:sp>
      <p:sp>
        <p:nvSpPr>
          <p:cNvPr id="6" name="Espace réservé du numéro de diapositive 5"/>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2889507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661800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fld id="{58DD8F20-F803-46A5-835B-B839301F7A95}" type="datetime1">
              <a:rPr lang="fr-FR" smtClean="0"/>
              <a:t>08/03/2024</a:t>
            </a:fld>
            <a:endParaRPr lang="fr-FR" dirty="0"/>
          </a:p>
        </p:txBody>
      </p:sp>
      <p:sp>
        <p:nvSpPr>
          <p:cNvPr id="5" name="Espace réservé du pied de page 4"/>
          <p:cNvSpPr>
            <a:spLocks noGrp="1"/>
          </p:cNvSpPr>
          <p:nvPr>
            <p:ph type="ftr" sz="quarter" idx="11"/>
          </p:nvPr>
        </p:nvSpPr>
        <p:spPr bwMode="gray">
          <a:xfrm>
            <a:off x="960000" y="5829266"/>
            <a:ext cx="4320000" cy="597263"/>
          </a:xfrm>
        </p:spPr>
        <p:txBody>
          <a:bodyPr anchor="ctr" anchorCtr="0"/>
          <a:lstStyle>
            <a:lvl1pPr algn="l">
              <a:defRPr sz="1533"/>
            </a:lvl1pPr>
          </a:lstStyle>
          <a:p>
            <a:r>
              <a:rPr lang="fr-FR" smtClean="0"/>
              <a:t>Direction de l'Organisation des Soins</a:t>
            </a:r>
            <a:endParaRPr lang="fr-FR" dirty="0"/>
          </a:p>
        </p:txBody>
      </p:sp>
      <p:sp>
        <p:nvSpPr>
          <p:cNvPr id="6" name="Espace réservé du numéro de diapositive 5"/>
          <p:cNvSpPr>
            <a:spLocks noGrp="1"/>
          </p:cNvSpPr>
          <p:nvPr>
            <p:ph type="sldNum" sz="quarter" idx="12"/>
          </p:nvPr>
        </p:nvSpPr>
        <p:spPr bwMode="gray">
          <a:xfrm>
            <a:off x="0" y="6618000"/>
            <a:ext cx="240000" cy="240000"/>
          </a:xfrm>
          <a:ln>
            <a:solidFill>
              <a:schemeClr val="tx1">
                <a:alpha val="0"/>
              </a:schemeClr>
            </a:solidFill>
          </a:ln>
        </p:spPr>
        <p:txBody>
          <a:bodyPr/>
          <a:lstStyle>
            <a:lvl1pPr>
              <a:defRPr sz="133">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240000" cy="240000"/>
          </a:xfrm>
          <a:prstGeom prst="rect">
            <a:avLst/>
          </a:prstGeom>
          <a:ln>
            <a:solidFill>
              <a:schemeClr val="tx1">
                <a:alpha val="0"/>
              </a:schemeClr>
            </a:solidFill>
          </a:ln>
        </p:spPr>
        <p:txBody>
          <a:bodyPr/>
          <a:lstStyle>
            <a:lvl1pPr>
              <a:defRPr sz="133">
                <a:solidFill>
                  <a:schemeClr val="tx1">
                    <a:alpha val="0"/>
                  </a:schemeClr>
                </a:solidFill>
              </a:defRPr>
            </a:lvl1pPr>
          </a:lstStyle>
          <a:p>
            <a:r>
              <a:rPr lang="fr-FR" dirty="0"/>
              <a:t>Titre</a:t>
            </a:r>
          </a:p>
        </p:txBody>
      </p:sp>
      <p:pic>
        <p:nvPicPr>
          <p:cNvPr id="10" name="Image 9">
            <a:extLst>
              <a:ext uri="{FF2B5EF4-FFF2-40B4-BE49-F238E27FC236}">
                <a16:creationId xmlns:a16="http://schemas.microsoft.com/office/drawing/2014/main" id="{753DF2B5-DDEC-9F4F-AC71-1D361A99EA7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8304245" y="714283"/>
            <a:ext cx="2927752" cy="1687179"/>
          </a:xfrm>
          <a:prstGeom prst="rect">
            <a:avLst/>
          </a:prstGeom>
        </p:spPr>
      </p:pic>
      <p:pic>
        <p:nvPicPr>
          <p:cNvPr id="11" name="Image 10">
            <a:extLst>
              <a:ext uri="{FF2B5EF4-FFF2-40B4-BE49-F238E27FC236}">
                <a16:creationId xmlns:a16="http://schemas.microsoft.com/office/drawing/2014/main" id="{AA456506-B875-0447-AE4C-DB900904651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gray">
          <a:xfrm>
            <a:off x="720000" y="480000"/>
            <a:ext cx="3600000" cy="3600000"/>
          </a:xfrm>
          <a:prstGeom prst="rect">
            <a:avLst/>
          </a:prstGeom>
        </p:spPr>
      </p:pic>
    </p:spTree>
    <p:extLst>
      <p:ext uri="{BB962C8B-B14F-4D97-AF65-F5344CB8AC3E}">
        <p14:creationId xmlns:p14="http://schemas.microsoft.com/office/powerpoint/2010/main" val="25812249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Sommaire">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431371" y="2084851"/>
            <a:ext cx="3360000" cy="3840427"/>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4416000"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8351999" y="2084851"/>
            <a:ext cx="3360000" cy="3814349"/>
          </a:xfrm>
        </p:spPr>
        <p:txBody>
          <a:bodyPr/>
          <a:lstStyle>
            <a:lvl1pPr marL="191995" indent="-191995">
              <a:spcBef>
                <a:spcPts val="533"/>
              </a:spcBef>
              <a:spcAft>
                <a:spcPts val="1067"/>
              </a:spcAft>
              <a:buFont typeface="+mj-lt"/>
              <a:buAutoNum type="arabicPeriod"/>
              <a:defRPr b="1"/>
            </a:lvl1pPr>
            <a:lvl2pPr marL="431989" indent="-191995">
              <a:spcBef>
                <a:spcPts val="800"/>
              </a:spcBef>
              <a:spcAft>
                <a:spcPts val="1067"/>
              </a:spcAft>
              <a:buFont typeface="+mj-lt"/>
              <a:buAutoNum type="alphaLcPeriod"/>
              <a:defRPr/>
            </a:lvl2pPr>
          </a:lstStyle>
          <a:p>
            <a:pPr lvl="0"/>
            <a:r>
              <a:rPr lang="fr-FR" dirty="0"/>
              <a:t>Titre de la partie</a:t>
            </a:r>
          </a:p>
          <a:p>
            <a:pPr lvl="1"/>
            <a:r>
              <a:rPr lang="fr-FR" dirty="0"/>
              <a:t>Deuxième niveau</a:t>
            </a:r>
          </a:p>
        </p:txBody>
      </p:sp>
      <p:sp>
        <p:nvSpPr>
          <p:cNvPr id="23" name="Espace réservé de la date 3">
            <a:extLst>
              <a:ext uri="{FF2B5EF4-FFF2-40B4-BE49-F238E27FC236}">
                <a16:creationId xmlns:a16="http://schemas.microsoft.com/office/drawing/2014/main" id="{15CA4CAF-6729-AB4D-9354-99C08AEAB1B8}"/>
              </a:ext>
            </a:extLst>
          </p:cNvPr>
          <p:cNvSpPr>
            <a:spLocks noGrp="1"/>
          </p:cNvSpPr>
          <p:nvPr>
            <p:ph type="dt" sz="half" idx="2"/>
          </p:nvPr>
        </p:nvSpPr>
        <p:spPr bwMode="gray">
          <a:xfrm>
            <a:off x="431801" y="6396842"/>
            <a:ext cx="1613913" cy="461159"/>
          </a:xfrm>
          <a:prstGeom prst="rect">
            <a:avLst/>
          </a:prstGeom>
        </p:spPr>
        <p:txBody>
          <a:bodyPr vert="horz" lIns="0" tIns="0" rIns="0" bIns="0" rtlCol="0" anchor="ctr" anchorCtr="0">
            <a:noAutofit/>
          </a:bodyPr>
          <a:lstStyle>
            <a:lvl1pPr algn="l">
              <a:defRPr sz="1000" b="1">
                <a:solidFill>
                  <a:schemeClr val="tx1"/>
                </a:solidFill>
              </a:defRPr>
            </a:lvl1pPr>
          </a:lstStyle>
          <a:p>
            <a:fld id="{40934100-1C64-4DAB-A974-613999856576}" type="datetime1">
              <a:rPr lang="fr-FR" cap="all" smtClean="0"/>
              <a:t>08/03/2024</a:t>
            </a:fld>
            <a:endParaRPr lang="fr-FR" cap="all" dirty="0"/>
          </a:p>
        </p:txBody>
      </p:sp>
      <p:sp>
        <p:nvSpPr>
          <p:cNvPr id="25" name="Titre 18">
            <a:extLst>
              <a:ext uri="{FF2B5EF4-FFF2-40B4-BE49-F238E27FC236}">
                <a16:creationId xmlns:a16="http://schemas.microsoft.com/office/drawing/2014/main" id="{8909A550-9D66-7141-BF64-73CAD209688B}"/>
              </a:ext>
            </a:extLst>
          </p:cNvPr>
          <p:cNvSpPr>
            <a:spLocks noGrp="1"/>
          </p:cNvSpPr>
          <p:nvPr>
            <p:ph type="title" hasCustomPrompt="1"/>
          </p:nvPr>
        </p:nvSpPr>
        <p:spPr>
          <a:xfrm>
            <a:off x="431801" y="910402"/>
            <a:ext cx="11233151" cy="719988"/>
          </a:xfrm>
        </p:spPr>
        <p:txBody>
          <a:bodyPr/>
          <a:lstStyle/>
          <a:p>
            <a:r>
              <a:rPr lang="fr-FR" dirty="0"/>
              <a:t>Sommaire</a:t>
            </a:r>
          </a:p>
        </p:txBody>
      </p:sp>
      <p:sp>
        <p:nvSpPr>
          <p:cNvPr id="26" name="Espace réservé du pied de page 4">
            <a:extLst>
              <a:ext uri="{FF2B5EF4-FFF2-40B4-BE49-F238E27FC236}">
                <a16:creationId xmlns:a16="http://schemas.microsoft.com/office/drawing/2014/main" id="{745ED2D7-3CC1-3B41-AA37-64BDE1CE2471}"/>
              </a:ext>
            </a:extLst>
          </p:cNvPr>
          <p:cNvSpPr>
            <a:spLocks noGrp="1"/>
          </p:cNvSpPr>
          <p:nvPr>
            <p:ph type="ftr" sz="quarter" idx="3"/>
          </p:nvPr>
        </p:nvSpPr>
        <p:spPr bwMode="gray">
          <a:xfrm>
            <a:off x="3825043" y="260648"/>
            <a:ext cx="7839908" cy="480000"/>
          </a:xfrm>
          <a:prstGeom prst="rect">
            <a:avLst/>
          </a:prstGeom>
        </p:spPr>
        <p:txBody>
          <a:bodyPr vert="horz" lIns="0" tIns="0" rIns="0" bIns="0" rtlCol="0" anchor="ctr" anchorCtr="0">
            <a:noAutofit/>
          </a:bodyPr>
          <a:lstStyle>
            <a:lvl1pPr algn="r">
              <a:defRPr sz="1000" b="1">
                <a:solidFill>
                  <a:schemeClr val="tx1"/>
                </a:solidFill>
              </a:defRPr>
            </a:lvl1pPr>
          </a:lstStyle>
          <a:p>
            <a:r>
              <a:rPr lang="fr-FR" smtClean="0"/>
              <a:t>Direction de l'Organisation des Soins</a:t>
            </a:r>
            <a:endParaRPr lang="fr-FR" dirty="0"/>
          </a:p>
        </p:txBody>
      </p:sp>
    </p:spTree>
    <p:extLst>
      <p:ext uri="{BB962C8B-B14F-4D97-AF65-F5344CB8AC3E}">
        <p14:creationId xmlns:p14="http://schemas.microsoft.com/office/powerpoint/2010/main" val="3075579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9A47F25-2BAE-48F6-A1B9-6B7A301F6B35}" type="datetime1">
              <a:rPr lang="fr-FR" smtClean="0"/>
              <a:t>08/03/2024</a:t>
            </a:fld>
            <a:endParaRPr lang="fr-FR"/>
          </a:p>
        </p:txBody>
      </p:sp>
      <p:sp>
        <p:nvSpPr>
          <p:cNvPr id="5" name="Espace réservé du pied de page 4"/>
          <p:cNvSpPr>
            <a:spLocks noGrp="1"/>
          </p:cNvSpPr>
          <p:nvPr>
            <p:ph type="ftr" sz="quarter" idx="11"/>
          </p:nvPr>
        </p:nvSpPr>
        <p:spPr/>
        <p:txBody>
          <a:bodyPr/>
          <a:lstStyle/>
          <a:p>
            <a:r>
              <a:rPr lang="fr-FR" smtClean="0"/>
              <a:t>Direction de l'Organisation des Soins</a:t>
            </a:r>
            <a:endParaRPr lang="fr-FR"/>
          </a:p>
        </p:txBody>
      </p:sp>
      <p:sp>
        <p:nvSpPr>
          <p:cNvPr id="6" name="Espace réservé du numéro de diapositive 5"/>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134333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8A30905F-9FCE-450C-A725-AFD617CAF865}" type="datetime1">
              <a:rPr lang="fr-FR" smtClean="0"/>
              <a:t>08/03/2024</a:t>
            </a:fld>
            <a:endParaRPr lang="fr-FR"/>
          </a:p>
        </p:txBody>
      </p:sp>
      <p:sp>
        <p:nvSpPr>
          <p:cNvPr id="5" name="Espace réservé du pied de page 4"/>
          <p:cNvSpPr>
            <a:spLocks noGrp="1"/>
          </p:cNvSpPr>
          <p:nvPr>
            <p:ph type="ftr" sz="quarter" idx="11"/>
          </p:nvPr>
        </p:nvSpPr>
        <p:spPr/>
        <p:txBody>
          <a:bodyPr/>
          <a:lstStyle/>
          <a:p>
            <a:r>
              <a:rPr lang="fr-FR" smtClean="0"/>
              <a:t>Direction de l'Organisation des Soins</a:t>
            </a:r>
            <a:endParaRPr lang="fr-FR"/>
          </a:p>
        </p:txBody>
      </p:sp>
      <p:sp>
        <p:nvSpPr>
          <p:cNvPr id="6" name="Espace réservé du numéro de diapositive 5"/>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1565600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A9E477A-3834-4CC4-A426-6AD2DE45132B}" type="datetime1">
              <a:rPr lang="fr-FR" smtClean="0"/>
              <a:t>08/03/2024</a:t>
            </a:fld>
            <a:endParaRPr lang="fr-FR"/>
          </a:p>
        </p:txBody>
      </p:sp>
      <p:sp>
        <p:nvSpPr>
          <p:cNvPr id="6" name="Espace réservé du pied de page 5"/>
          <p:cNvSpPr>
            <a:spLocks noGrp="1"/>
          </p:cNvSpPr>
          <p:nvPr>
            <p:ph type="ftr" sz="quarter" idx="11"/>
          </p:nvPr>
        </p:nvSpPr>
        <p:spPr/>
        <p:txBody>
          <a:bodyPr/>
          <a:lstStyle/>
          <a:p>
            <a:r>
              <a:rPr lang="fr-FR" smtClean="0"/>
              <a:t>Direction de l'Organisation des Soins</a:t>
            </a:r>
            <a:endParaRPr lang="fr-FR"/>
          </a:p>
        </p:txBody>
      </p:sp>
      <p:sp>
        <p:nvSpPr>
          <p:cNvPr id="7" name="Espace réservé du numéro de diapositive 6"/>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1570518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CE552A3-72EA-426F-A8ED-AB3687DD8186}" type="datetime1">
              <a:rPr lang="fr-FR" smtClean="0"/>
              <a:t>08/03/2024</a:t>
            </a:fld>
            <a:endParaRPr lang="fr-FR"/>
          </a:p>
        </p:txBody>
      </p:sp>
      <p:sp>
        <p:nvSpPr>
          <p:cNvPr id="8" name="Espace réservé du pied de page 7"/>
          <p:cNvSpPr>
            <a:spLocks noGrp="1"/>
          </p:cNvSpPr>
          <p:nvPr>
            <p:ph type="ftr" sz="quarter" idx="11"/>
          </p:nvPr>
        </p:nvSpPr>
        <p:spPr/>
        <p:txBody>
          <a:bodyPr/>
          <a:lstStyle/>
          <a:p>
            <a:r>
              <a:rPr lang="fr-FR" smtClean="0"/>
              <a:t>Direction de l'Organisation des Soins</a:t>
            </a:r>
            <a:endParaRPr lang="fr-FR"/>
          </a:p>
        </p:txBody>
      </p:sp>
      <p:sp>
        <p:nvSpPr>
          <p:cNvPr id="9" name="Espace réservé du numéro de diapositive 8"/>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2173416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EEE0552-80FA-42EE-998E-3DB4F72934BB}" type="datetime1">
              <a:rPr lang="fr-FR" smtClean="0"/>
              <a:t>08/03/2024</a:t>
            </a:fld>
            <a:endParaRPr lang="fr-FR"/>
          </a:p>
        </p:txBody>
      </p:sp>
      <p:sp>
        <p:nvSpPr>
          <p:cNvPr id="4" name="Espace réservé du pied de page 3"/>
          <p:cNvSpPr>
            <a:spLocks noGrp="1"/>
          </p:cNvSpPr>
          <p:nvPr>
            <p:ph type="ftr" sz="quarter" idx="11"/>
          </p:nvPr>
        </p:nvSpPr>
        <p:spPr/>
        <p:txBody>
          <a:bodyPr/>
          <a:lstStyle/>
          <a:p>
            <a:r>
              <a:rPr lang="fr-FR" smtClean="0"/>
              <a:t>Direction de l'Organisation des Soins</a:t>
            </a:r>
            <a:endParaRPr lang="fr-FR"/>
          </a:p>
        </p:txBody>
      </p:sp>
      <p:sp>
        <p:nvSpPr>
          <p:cNvPr id="5" name="Espace réservé du numéro de diapositive 4"/>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1061733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CBC9BCA-1F0B-4E8E-84A2-1455EFF6C505}" type="datetime1">
              <a:rPr lang="fr-FR" smtClean="0"/>
              <a:t>08/03/2024</a:t>
            </a:fld>
            <a:endParaRPr lang="fr-FR"/>
          </a:p>
        </p:txBody>
      </p:sp>
      <p:sp>
        <p:nvSpPr>
          <p:cNvPr id="3" name="Espace réservé du pied de page 2"/>
          <p:cNvSpPr>
            <a:spLocks noGrp="1"/>
          </p:cNvSpPr>
          <p:nvPr>
            <p:ph type="ftr" sz="quarter" idx="11"/>
          </p:nvPr>
        </p:nvSpPr>
        <p:spPr/>
        <p:txBody>
          <a:bodyPr/>
          <a:lstStyle/>
          <a:p>
            <a:r>
              <a:rPr lang="fr-FR" smtClean="0"/>
              <a:t>Direction de l'Organisation des Soins</a:t>
            </a:r>
            <a:endParaRPr lang="fr-FR"/>
          </a:p>
        </p:txBody>
      </p:sp>
      <p:sp>
        <p:nvSpPr>
          <p:cNvPr id="4" name="Espace réservé du numéro de diapositive 3"/>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4238639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AF19652E-6ECD-4EFB-BF24-EE4454A14F2F}" type="datetime1">
              <a:rPr lang="fr-FR" smtClean="0"/>
              <a:t>08/03/2024</a:t>
            </a:fld>
            <a:endParaRPr lang="fr-FR"/>
          </a:p>
        </p:txBody>
      </p:sp>
      <p:sp>
        <p:nvSpPr>
          <p:cNvPr id="6" name="Espace réservé du pied de page 5"/>
          <p:cNvSpPr>
            <a:spLocks noGrp="1"/>
          </p:cNvSpPr>
          <p:nvPr>
            <p:ph type="ftr" sz="quarter" idx="11"/>
          </p:nvPr>
        </p:nvSpPr>
        <p:spPr/>
        <p:txBody>
          <a:bodyPr/>
          <a:lstStyle/>
          <a:p>
            <a:r>
              <a:rPr lang="fr-FR" smtClean="0"/>
              <a:t>Direction de l'Organisation des Soins</a:t>
            </a:r>
            <a:endParaRPr lang="fr-FR"/>
          </a:p>
        </p:txBody>
      </p:sp>
      <p:sp>
        <p:nvSpPr>
          <p:cNvPr id="7" name="Espace réservé du numéro de diapositive 6"/>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1606005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B3E5FFBD-79F2-472D-BF80-9459F403FE1C}" type="datetime1">
              <a:rPr lang="fr-FR" smtClean="0"/>
              <a:t>08/03/2024</a:t>
            </a:fld>
            <a:endParaRPr lang="fr-FR"/>
          </a:p>
        </p:txBody>
      </p:sp>
      <p:sp>
        <p:nvSpPr>
          <p:cNvPr id="6" name="Espace réservé du pied de page 5"/>
          <p:cNvSpPr>
            <a:spLocks noGrp="1"/>
          </p:cNvSpPr>
          <p:nvPr>
            <p:ph type="ftr" sz="quarter" idx="11"/>
          </p:nvPr>
        </p:nvSpPr>
        <p:spPr/>
        <p:txBody>
          <a:bodyPr/>
          <a:lstStyle/>
          <a:p>
            <a:r>
              <a:rPr lang="fr-FR" smtClean="0"/>
              <a:t>Direction de l'Organisation des Soins</a:t>
            </a:r>
            <a:endParaRPr lang="fr-FR"/>
          </a:p>
        </p:txBody>
      </p:sp>
      <p:sp>
        <p:nvSpPr>
          <p:cNvPr id="7" name="Espace réservé du numéro de diapositive 6"/>
          <p:cNvSpPr>
            <a:spLocks noGrp="1"/>
          </p:cNvSpPr>
          <p:nvPr>
            <p:ph type="sldNum" sz="quarter" idx="12"/>
          </p:nvPr>
        </p:nvSpPr>
        <p:spPr/>
        <p:txBody>
          <a:bodyPr/>
          <a:lstStyle/>
          <a:p>
            <a:fld id="{5ED1694C-E859-4EBD-ACD2-BE5FAE2B4D23}" type="slidenum">
              <a:rPr lang="fr-FR" smtClean="0"/>
              <a:t>‹N°›</a:t>
            </a:fld>
            <a:endParaRPr lang="fr-FR"/>
          </a:p>
        </p:txBody>
      </p:sp>
    </p:spTree>
    <p:extLst>
      <p:ext uri="{BB962C8B-B14F-4D97-AF65-F5344CB8AC3E}">
        <p14:creationId xmlns:p14="http://schemas.microsoft.com/office/powerpoint/2010/main" val="3325073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C7FBE8-CC7C-4DA3-B00D-01EE51EB0A07}" type="datetime1">
              <a:rPr lang="fr-FR" smtClean="0"/>
              <a:t>08/03/2024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Direction de l'Organisation des Soins</a:t>
            </a:r>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1694C-E859-4EBD-ACD2-BE5FAE2B4D23}" type="slidenum">
              <a:rPr lang="fr-FR" smtClean="0"/>
              <a:t>‹N°›</a:t>
            </a:fld>
            <a:endParaRPr lang="fr-FR"/>
          </a:p>
        </p:txBody>
      </p:sp>
    </p:spTree>
    <p:extLst>
      <p:ext uri="{BB962C8B-B14F-4D97-AF65-F5344CB8AC3E}">
        <p14:creationId xmlns:p14="http://schemas.microsoft.com/office/powerpoint/2010/main" val="116944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3.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18" Type="http://schemas.openxmlformats.org/officeDocument/2006/relationships/diagramLayout" Target="../diagrams/layout8.xml"/><Relationship Id="rId26" Type="http://schemas.microsoft.com/office/2007/relationships/diagramDrawing" Target="../diagrams/drawing9.xml"/><Relationship Id="rId3" Type="http://schemas.openxmlformats.org/officeDocument/2006/relationships/diagramLayout" Target="../diagrams/layout5.xml"/><Relationship Id="rId21" Type="http://schemas.microsoft.com/office/2007/relationships/diagramDrawing" Target="../diagrams/drawing8.xml"/><Relationship Id="rId7" Type="http://schemas.openxmlformats.org/officeDocument/2006/relationships/diagramData" Target="../diagrams/data6.xml"/><Relationship Id="rId12" Type="http://schemas.openxmlformats.org/officeDocument/2006/relationships/diagramData" Target="../diagrams/data7.xml"/><Relationship Id="rId17" Type="http://schemas.openxmlformats.org/officeDocument/2006/relationships/diagramData" Target="../diagrams/data8.xml"/><Relationship Id="rId25" Type="http://schemas.openxmlformats.org/officeDocument/2006/relationships/diagramColors" Target="../diagrams/colors9.xml"/><Relationship Id="rId2" Type="http://schemas.openxmlformats.org/officeDocument/2006/relationships/diagramData" Target="../diagrams/data5.xml"/><Relationship Id="rId16" Type="http://schemas.microsoft.com/office/2007/relationships/diagramDrawing" Target="../diagrams/drawing7.xml"/><Relationship Id="rId20" Type="http://schemas.openxmlformats.org/officeDocument/2006/relationships/diagramColors" Target="../diagrams/colors8.xml"/><Relationship Id="rId29" Type="http://schemas.openxmlformats.org/officeDocument/2006/relationships/diagramQuickStyle" Target="../diagrams/quickStyle10.xml"/><Relationship Id="rId1" Type="http://schemas.openxmlformats.org/officeDocument/2006/relationships/slideLayout" Target="../slideLayouts/slideLayout13.xml"/><Relationship Id="rId6" Type="http://schemas.microsoft.com/office/2007/relationships/diagramDrawing" Target="../diagrams/drawing5.xml"/><Relationship Id="rId11" Type="http://schemas.microsoft.com/office/2007/relationships/diagramDrawing" Target="../diagrams/drawing6.xml"/><Relationship Id="rId24" Type="http://schemas.openxmlformats.org/officeDocument/2006/relationships/diagramQuickStyle" Target="../diagrams/quickStyle9.xml"/><Relationship Id="rId5" Type="http://schemas.openxmlformats.org/officeDocument/2006/relationships/diagramColors" Target="../diagrams/colors5.xml"/><Relationship Id="rId15" Type="http://schemas.openxmlformats.org/officeDocument/2006/relationships/diagramColors" Target="../diagrams/colors7.xml"/><Relationship Id="rId23" Type="http://schemas.openxmlformats.org/officeDocument/2006/relationships/diagramLayout" Target="../diagrams/layout9.xml"/><Relationship Id="rId28" Type="http://schemas.openxmlformats.org/officeDocument/2006/relationships/diagramLayout" Target="../diagrams/layout10.xml"/><Relationship Id="rId10" Type="http://schemas.openxmlformats.org/officeDocument/2006/relationships/diagramColors" Target="../diagrams/colors6.xml"/><Relationship Id="rId19" Type="http://schemas.openxmlformats.org/officeDocument/2006/relationships/diagramQuickStyle" Target="../diagrams/quickStyle8.xml"/><Relationship Id="rId31" Type="http://schemas.microsoft.com/office/2007/relationships/diagramDrawing" Target="../diagrams/drawing10.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 Id="rId22" Type="http://schemas.openxmlformats.org/officeDocument/2006/relationships/diagramData" Target="../diagrams/data9.xml"/><Relationship Id="rId27" Type="http://schemas.openxmlformats.org/officeDocument/2006/relationships/diagramData" Target="../diagrams/data10.xml"/><Relationship Id="rId30" Type="http://schemas.openxmlformats.org/officeDocument/2006/relationships/diagramColors" Target="../diagrams/colors10.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e la date 6"/>
          <p:cNvSpPr>
            <a:spLocks noGrp="1"/>
          </p:cNvSpPr>
          <p:nvPr>
            <p:ph type="dt" sz="half" idx="10"/>
          </p:nvPr>
        </p:nvSpPr>
        <p:spPr/>
        <p:txBody>
          <a:bodyPr/>
          <a:lstStyle/>
          <a:p>
            <a:fld id="{527E4939-4B33-4174-BD51-8EC5015AD717}" type="datetime1">
              <a:rPr lang="fr-FR" smtClean="0"/>
              <a:t>08/03/2024</a:t>
            </a:fld>
            <a:endParaRPr lang="fr-FR" dirty="0"/>
          </a:p>
        </p:txBody>
      </p:sp>
      <p:sp>
        <p:nvSpPr>
          <p:cNvPr id="8" name="Espace réservé du pied de page 7"/>
          <p:cNvSpPr>
            <a:spLocks noGrp="1"/>
          </p:cNvSpPr>
          <p:nvPr>
            <p:ph type="ftr" sz="quarter" idx="11"/>
          </p:nvPr>
        </p:nvSpPr>
        <p:spPr/>
        <p:txBody>
          <a:bodyPr/>
          <a:lstStyle/>
          <a:p>
            <a:r>
              <a:rPr lang="fr-FR" dirty="0"/>
              <a:t>Direction de l'Organisation des </a:t>
            </a:r>
            <a:r>
              <a:rPr lang="fr-FR" dirty="0" smtClean="0"/>
              <a:t>Soins</a:t>
            </a:r>
            <a:endParaRPr lang="fr-FR" dirty="0"/>
          </a:p>
        </p:txBody>
      </p:sp>
      <p:sp>
        <p:nvSpPr>
          <p:cNvPr id="9" name="Espace réservé du numéro de diapositive 8"/>
          <p:cNvSpPr>
            <a:spLocks noGrp="1"/>
          </p:cNvSpPr>
          <p:nvPr>
            <p:ph type="sldNum" sz="quarter" idx="12"/>
          </p:nvPr>
        </p:nvSpPr>
        <p:spPr/>
        <p:txBody>
          <a:bodyPr/>
          <a:lstStyle/>
          <a:p>
            <a:fld id="{10C140CD-8AED-46FF-A9A2-77308F3F39AE}" type="slidenum">
              <a:rPr lang="fr-FR" smtClean="0"/>
              <a:pPr/>
              <a:t>1</a:t>
            </a:fld>
            <a:endParaRPr lang="fr-FR" dirty="0"/>
          </a:p>
        </p:txBody>
      </p:sp>
      <p:sp>
        <p:nvSpPr>
          <p:cNvPr id="6" name="Titre 5"/>
          <p:cNvSpPr>
            <a:spLocks noGrp="1"/>
          </p:cNvSpPr>
          <p:nvPr>
            <p:ph type="title"/>
          </p:nvPr>
        </p:nvSpPr>
        <p:spPr/>
        <p:txBody>
          <a:bodyPr/>
          <a:lstStyle/>
          <a:p>
            <a:endParaRPr lang="fr-FR"/>
          </a:p>
        </p:txBody>
      </p:sp>
      <p:sp>
        <p:nvSpPr>
          <p:cNvPr id="2" name="ZoneTexte 1"/>
          <p:cNvSpPr txBox="1"/>
          <p:nvPr/>
        </p:nvSpPr>
        <p:spPr>
          <a:xfrm>
            <a:off x="3167675" y="3037925"/>
            <a:ext cx="5760640" cy="1200329"/>
          </a:xfrm>
          <a:prstGeom prst="rect">
            <a:avLst/>
          </a:prstGeom>
          <a:noFill/>
        </p:spPr>
        <p:txBody>
          <a:bodyPr wrap="square" rtlCol="0">
            <a:spAutoFit/>
          </a:bodyPr>
          <a:lstStyle/>
          <a:p>
            <a:pPr algn="ctr"/>
            <a:r>
              <a:rPr lang="fr-FR" sz="2400" b="1" dirty="0"/>
              <a:t>COMITE CONSULTATIF D’ALLOCATION DES RESSOURCES</a:t>
            </a:r>
            <a:endParaRPr lang="fr-FR" sz="2400" dirty="0"/>
          </a:p>
          <a:p>
            <a:pPr algn="ctr"/>
            <a:r>
              <a:rPr lang="fr-FR" sz="2400" b="1" dirty="0"/>
              <a:t>DE CORSE - SECTION PSYCHIATRIE</a:t>
            </a:r>
            <a:endParaRPr lang="fr-FR" sz="2400" dirty="0"/>
          </a:p>
        </p:txBody>
      </p:sp>
      <p:sp>
        <p:nvSpPr>
          <p:cNvPr id="4" name="ZoneTexte 3"/>
          <p:cNvSpPr txBox="1"/>
          <p:nvPr/>
        </p:nvSpPr>
        <p:spPr>
          <a:xfrm>
            <a:off x="4847861" y="4269032"/>
            <a:ext cx="4128459" cy="379656"/>
          </a:xfrm>
          <a:prstGeom prst="rect">
            <a:avLst/>
          </a:prstGeom>
          <a:noFill/>
        </p:spPr>
        <p:txBody>
          <a:bodyPr wrap="square" rtlCol="0">
            <a:spAutoFit/>
          </a:bodyPr>
          <a:lstStyle/>
          <a:p>
            <a:r>
              <a:rPr lang="fr-FR" sz="1867" dirty="0" smtClean="0">
                <a:solidFill>
                  <a:srgbClr val="002060"/>
                </a:solidFill>
              </a:rPr>
              <a:t>Vendredi 8 </a:t>
            </a:r>
            <a:r>
              <a:rPr lang="fr-FR" sz="1867" dirty="0">
                <a:solidFill>
                  <a:srgbClr val="002060"/>
                </a:solidFill>
              </a:rPr>
              <a:t>mars </a:t>
            </a:r>
            <a:r>
              <a:rPr lang="fr-FR" sz="1867" dirty="0" smtClean="0">
                <a:solidFill>
                  <a:srgbClr val="002060"/>
                </a:solidFill>
              </a:rPr>
              <a:t>20</a:t>
            </a:r>
            <a:r>
              <a:rPr lang="fr-FR" sz="1867" dirty="0">
                <a:solidFill>
                  <a:srgbClr val="002060"/>
                </a:solidFill>
              </a:rPr>
              <a:t>2</a:t>
            </a:r>
            <a:r>
              <a:rPr lang="fr-FR" sz="1867" dirty="0" smtClean="0">
                <a:solidFill>
                  <a:srgbClr val="002060"/>
                </a:solidFill>
              </a:rPr>
              <a:t>4</a:t>
            </a:r>
            <a:endParaRPr lang="fr-FR" sz="1867" dirty="0">
              <a:solidFill>
                <a:srgbClr val="002060"/>
              </a:solidFill>
            </a:endParaRPr>
          </a:p>
        </p:txBody>
      </p:sp>
    </p:spTree>
    <p:extLst>
      <p:ext uri="{BB962C8B-B14F-4D97-AF65-F5344CB8AC3E}">
        <p14:creationId xmlns:p14="http://schemas.microsoft.com/office/powerpoint/2010/main" val="2389053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10</a:t>
            </a:fld>
            <a:endParaRPr lang="fr-FR" dirty="0"/>
          </a:p>
        </p:txBody>
      </p:sp>
      <p:sp>
        <p:nvSpPr>
          <p:cNvPr id="6" name="Espace réservé de la date 5"/>
          <p:cNvSpPr>
            <a:spLocks noGrp="1"/>
          </p:cNvSpPr>
          <p:nvPr>
            <p:ph type="dt" sz="half" idx="2"/>
          </p:nvPr>
        </p:nvSpPr>
        <p:spPr/>
        <p:txBody>
          <a:bodyPr/>
          <a:lstStyle/>
          <a:p>
            <a:fld id="{40934100-1C64-4DAB-A974-613999856576}" type="datetime1">
              <a:rPr lang="fr-FR" cap="all" smtClean="0"/>
              <a:t>08/03/2024</a:t>
            </a:fld>
            <a:endParaRPr lang="fr-FR" cap="all" dirty="0"/>
          </a:p>
        </p:txBody>
      </p:sp>
      <p:sp>
        <p:nvSpPr>
          <p:cNvPr id="8" name="Espace réservé du pied de page 7"/>
          <p:cNvSpPr>
            <a:spLocks noGrp="1"/>
          </p:cNvSpPr>
          <p:nvPr>
            <p:ph type="ftr" sz="quarter" idx="3"/>
          </p:nvPr>
        </p:nvSpPr>
        <p:spPr/>
        <p:txBody>
          <a:bodyPr/>
          <a:lstStyle/>
          <a:p>
            <a:r>
              <a:rPr lang="fr-FR" smtClean="0"/>
              <a:t>Direction de l'Organisation des Soins</a:t>
            </a:r>
            <a:endParaRPr lang="fr-FR" dirty="0"/>
          </a:p>
        </p:txBody>
      </p:sp>
      <p:sp>
        <p:nvSpPr>
          <p:cNvPr id="9" name="Titre 6"/>
          <p:cNvSpPr>
            <a:spLocks noGrp="1"/>
          </p:cNvSpPr>
          <p:nvPr>
            <p:ph type="title"/>
          </p:nvPr>
        </p:nvSpPr>
        <p:spPr>
          <a:xfrm>
            <a:off x="479424" y="740648"/>
            <a:ext cx="11233151" cy="719988"/>
          </a:xfrm>
        </p:spPr>
        <p:txBody>
          <a:bodyPr>
            <a:noAutofit/>
          </a:bodyPr>
          <a:lstStyle/>
          <a:p>
            <a:r>
              <a:rPr lang="fr-FR" sz="3200" b="1" u="sng" dirty="0" smtClean="0">
                <a:solidFill>
                  <a:srgbClr val="002060"/>
                </a:solidFill>
              </a:rPr>
              <a:t>Arbitrage : Reliquat Dotation populationnelle 2023</a:t>
            </a:r>
            <a:endParaRPr lang="fr-FR" sz="3200" dirty="0"/>
          </a:p>
        </p:txBody>
      </p:sp>
      <p:graphicFrame>
        <p:nvGraphicFramePr>
          <p:cNvPr id="12" name="Diagramme 11"/>
          <p:cNvGraphicFramePr/>
          <p:nvPr>
            <p:extLst>
              <p:ext uri="{D42A27DB-BD31-4B8C-83A1-F6EECF244321}">
                <p14:modId xmlns:p14="http://schemas.microsoft.com/office/powerpoint/2010/main" val="573012545"/>
              </p:ext>
            </p:extLst>
          </p:nvPr>
        </p:nvGraphicFramePr>
        <p:xfrm>
          <a:off x="61545" y="1568450"/>
          <a:ext cx="11603405" cy="1860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Rectangle 10"/>
          <p:cNvSpPr/>
          <p:nvPr/>
        </p:nvSpPr>
        <p:spPr>
          <a:xfrm>
            <a:off x="61545" y="3678644"/>
            <a:ext cx="5558205" cy="307777"/>
          </a:xfrm>
          <a:prstGeom prst="rect">
            <a:avLst/>
          </a:prstGeom>
        </p:spPr>
        <p:txBody>
          <a:bodyPr wrap="square">
            <a:spAutoFit/>
          </a:bodyPr>
          <a:lstStyle/>
          <a:p>
            <a:r>
              <a:rPr lang="fr-FR" sz="1400" b="1" dirty="0" smtClean="0">
                <a:solidFill>
                  <a:schemeClr val="bg2">
                    <a:lumMod val="75000"/>
                  </a:schemeClr>
                </a:solidFill>
                <a:latin typeface="Calibri" panose="020F0502020204030204" pitchFamily="34" charset="0"/>
              </a:rPr>
              <a:t>Répartition théorique (réalisée par le national) : Mesures nouvelles 2023</a:t>
            </a:r>
            <a:endParaRPr lang="fr-FR" sz="1400" b="1" dirty="0" smtClean="0">
              <a:solidFill>
                <a:schemeClr val="bg2">
                  <a:lumMod val="75000"/>
                </a:schemeClr>
              </a:solidFill>
            </a:endParaRPr>
          </a:p>
        </p:txBody>
      </p:sp>
      <p:cxnSp>
        <p:nvCxnSpPr>
          <p:cNvPr id="4" name="Connecteur droit avec flèche 3"/>
          <p:cNvCxnSpPr/>
          <p:nvPr/>
        </p:nvCxnSpPr>
        <p:spPr>
          <a:xfrm flipH="1">
            <a:off x="3560885" y="2954215"/>
            <a:ext cx="791307" cy="535423"/>
          </a:xfrm>
          <a:prstGeom prst="straightConnector1">
            <a:avLst/>
          </a:prstGeom>
          <a:ln w="76200">
            <a:tailEnd type="triangle"/>
          </a:ln>
        </p:spPr>
        <p:style>
          <a:lnRef idx="3">
            <a:schemeClr val="accent3"/>
          </a:lnRef>
          <a:fillRef idx="0">
            <a:schemeClr val="accent3"/>
          </a:fillRef>
          <a:effectRef idx="2">
            <a:schemeClr val="accent3"/>
          </a:effectRef>
          <a:fontRef idx="minor">
            <a:schemeClr val="tx1"/>
          </a:fontRef>
        </p:style>
      </p:cxnSp>
      <p:cxnSp>
        <p:nvCxnSpPr>
          <p:cNvPr id="14" name="Connecteur droit avec flèche 13"/>
          <p:cNvCxnSpPr/>
          <p:nvPr/>
        </p:nvCxnSpPr>
        <p:spPr>
          <a:xfrm>
            <a:off x="6497516" y="3024554"/>
            <a:ext cx="1310051" cy="465084"/>
          </a:xfrm>
          <a:prstGeom prst="straightConnector1">
            <a:avLst/>
          </a:prstGeom>
          <a:ln w="76200">
            <a:solidFill>
              <a:schemeClr val="accent1">
                <a:lumMod val="50000"/>
              </a:schemeClr>
            </a:solidFill>
            <a:tailEnd type="triangle"/>
          </a:ln>
        </p:spPr>
        <p:style>
          <a:lnRef idx="3">
            <a:schemeClr val="accent5"/>
          </a:lnRef>
          <a:fillRef idx="0">
            <a:schemeClr val="accent5"/>
          </a:fillRef>
          <a:effectRef idx="2">
            <a:schemeClr val="accent5"/>
          </a:effectRef>
          <a:fontRef idx="minor">
            <a:schemeClr val="tx1"/>
          </a:fontRef>
        </p:style>
      </p:cxnSp>
      <p:sp>
        <p:nvSpPr>
          <p:cNvPr id="15" name="Rectangle 14"/>
          <p:cNvSpPr/>
          <p:nvPr/>
        </p:nvSpPr>
        <p:spPr>
          <a:xfrm>
            <a:off x="7807569" y="3624736"/>
            <a:ext cx="3991707" cy="307777"/>
          </a:xfrm>
          <a:prstGeom prst="rect">
            <a:avLst/>
          </a:prstGeom>
        </p:spPr>
        <p:txBody>
          <a:bodyPr wrap="square">
            <a:spAutoFit/>
          </a:bodyPr>
          <a:lstStyle/>
          <a:p>
            <a:r>
              <a:rPr lang="fr-FR" sz="1400" b="1" dirty="0" smtClean="0">
                <a:solidFill>
                  <a:schemeClr val="accent1">
                    <a:lumMod val="50000"/>
                  </a:schemeClr>
                </a:solidFill>
                <a:latin typeface="Calibri" panose="020F0502020204030204" pitchFamily="34" charset="0"/>
              </a:rPr>
              <a:t>Répartition ARS </a:t>
            </a:r>
            <a:r>
              <a:rPr lang="fr-FR" sz="1400" b="1" dirty="0" smtClean="0">
                <a:solidFill>
                  <a:schemeClr val="accent1">
                    <a:lumMod val="50000"/>
                  </a:schemeClr>
                </a:solidFill>
                <a:latin typeface="Calibri" panose="020F0502020204030204" pitchFamily="34" charset="0"/>
                <a:sym typeface="Wingdings" panose="05000000000000000000" pitchFamily="2" charset="2"/>
              </a:rPr>
              <a:t></a:t>
            </a:r>
            <a:r>
              <a:rPr lang="fr-FR" sz="1400" b="1" dirty="0" smtClean="0">
                <a:solidFill>
                  <a:schemeClr val="accent1">
                    <a:lumMod val="50000"/>
                  </a:schemeClr>
                </a:solidFill>
                <a:latin typeface="Calibri" panose="020F0502020204030204" pitchFamily="34" charset="0"/>
              </a:rPr>
              <a:t> Financement de projets 2023</a:t>
            </a:r>
          </a:p>
        </p:txBody>
      </p:sp>
      <p:graphicFrame>
        <p:nvGraphicFramePr>
          <p:cNvPr id="3" name="Tableau 2"/>
          <p:cNvGraphicFramePr>
            <a:graphicFrameLocks noGrp="1"/>
          </p:cNvGraphicFramePr>
          <p:nvPr>
            <p:extLst>
              <p:ext uri="{D42A27DB-BD31-4B8C-83A1-F6EECF244321}">
                <p14:modId xmlns:p14="http://schemas.microsoft.com/office/powerpoint/2010/main" val="1170645305"/>
              </p:ext>
            </p:extLst>
          </p:nvPr>
        </p:nvGraphicFramePr>
        <p:xfrm>
          <a:off x="61545" y="4040328"/>
          <a:ext cx="4454299" cy="2537077"/>
        </p:xfrm>
        <a:graphic>
          <a:graphicData uri="http://schemas.openxmlformats.org/drawingml/2006/table">
            <a:tbl>
              <a:tblPr>
                <a:tableStyleId>{5C22544A-7EE6-4342-B048-85BDC9FD1C3A}</a:tableStyleId>
              </a:tblPr>
              <a:tblGrid>
                <a:gridCol w="3814203">
                  <a:extLst>
                    <a:ext uri="{9D8B030D-6E8A-4147-A177-3AD203B41FA5}">
                      <a16:colId xmlns:a16="http://schemas.microsoft.com/office/drawing/2014/main" val="2450069316"/>
                    </a:ext>
                  </a:extLst>
                </a:gridCol>
                <a:gridCol w="640096">
                  <a:extLst>
                    <a:ext uri="{9D8B030D-6E8A-4147-A177-3AD203B41FA5}">
                      <a16:colId xmlns:a16="http://schemas.microsoft.com/office/drawing/2014/main" val="3568906392"/>
                    </a:ext>
                  </a:extLst>
                </a:gridCol>
              </a:tblGrid>
              <a:tr h="310063">
                <a:tc>
                  <a:txBody>
                    <a:bodyPr/>
                    <a:lstStyle/>
                    <a:p>
                      <a:pPr algn="l" rtl="0" fontAlgn="ctr"/>
                      <a:r>
                        <a:rPr lang="fr-FR" sz="1200" b="1" u="none" strike="noStrike" dirty="0">
                          <a:solidFill>
                            <a:schemeClr val="bg1"/>
                          </a:solidFill>
                          <a:effectLst/>
                        </a:rPr>
                        <a:t>Reliquat de la dotation populationnelle : Total</a:t>
                      </a:r>
                      <a:endParaRPr lang="fr-FR" sz="1200" b="1" i="0" u="none" strike="noStrike" dirty="0">
                        <a:solidFill>
                          <a:schemeClr val="bg1"/>
                        </a:solidFill>
                        <a:effectLst/>
                        <a:latin typeface="Calibri" panose="020F0502020204030204" pitchFamily="34" charset="0"/>
                      </a:endParaRPr>
                    </a:p>
                  </a:txBody>
                  <a:tcPr marL="0" marR="0" marT="0" marB="0" anchor="ctr">
                    <a:solidFill>
                      <a:srgbClr val="002060"/>
                    </a:solidFill>
                  </a:tcPr>
                </a:tc>
                <a:tc>
                  <a:txBody>
                    <a:bodyPr/>
                    <a:lstStyle/>
                    <a:p>
                      <a:pPr algn="r" rtl="0" fontAlgn="ctr"/>
                      <a:r>
                        <a:rPr lang="fr-FR" sz="1200" b="1" u="none" strike="noStrike" dirty="0">
                          <a:solidFill>
                            <a:schemeClr val="bg1"/>
                          </a:solidFill>
                          <a:effectLst/>
                        </a:rPr>
                        <a:t>701 592 €</a:t>
                      </a:r>
                      <a:endParaRPr lang="fr-FR" sz="1200" b="1" i="0" u="none" strike="noStrike" dirty="0">
                        <a:solidFill>
                          <a:schemeClr val="bg1"/>
                        </a:solidFill>
                        <a:effectLst/>
                        <a:latin typeface="Calibri" panose="020F0502020204030204" pitchFamily="34" charset="0"/>
                      </a:endParaRPr>
                    </a:p>
                  </a:txBody>
                  <a:tcPr marL="0" marR="0" marT="0" marB="0" anchor="ctr">
                    <a:solidFill>
                      <a:srgbClr val="002060"/>
                    </a:solidFill>
                  </a:tcPr>
                </a:tc>
                <a:extLst>
                  <a:ext uri="{0D108BD9-81ED-4DB2-BD59-A6C34878D82A}">
                    <a16:rowId xmlns:a16="http://schemas.microsoft.com/office/drawing/2014/main" val="2271522793"/>
                  </a:ext>
                </a:extLst>
              </a:tr>
              <a:tr h="147649">
                <a:tc>
                  <a:txBody>
                    <a:bodyPr/>
                    <a:lstStyle/>
                    <a:p>
                      <a:pPr algn="l" rtl="0" fontAlgn="ctr"/>
                      <a:r>
                        <a:rPr lang="fr-FR" sz="1100" u="none" strike="noStrike" dirty="0">
                          <a:effectLst/>
                        </a:rPr>
                        <a:t>Croissance socle</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229 367 €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3772213395"/>
                  </a:ext>
                </a:extLst>
              </a:tr>
              <a:tr h="147649">
                <a:tc>
                  <a:txBody>
                    <a:bodyPr/>
                    <a:lstStyle/>
                    <a:p>
                      <a:pPr algn="l" rtl="0" fontAlgn="ctr"/>
                      <a:r>
                        <a:rPr lang="fr-FR" sz="1100" u="none" strike="noStrike" dirty="0">
                          <a:effectLst/>
                        </a:rPr>
                        <a:t>Mesure Inflation ex-DG</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276 661 €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1825277559"/>
                  </a:ext>
                </a:extLst>
              </a:tr>
              <a:tr h="147649">
                <a:tc>
                  <a:txBody>
                    <a:bodyPr/>
                    <a:lstStyle/>
                    <a:p>
                      <a:pPr algn="l" rtl="0" fontAlgn="ctr"/>
                      <a:r>
                        <a:rPr lang="fr-FR" sz="1100" u="none" strike="noStrike" dirty="0">
                          <a:effectLst/>
                        </a:rPr>
                        <a:t>Mesure Inflation ex-OQN</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11 670 €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3577058161"/>
                  </a:ext>
                </a:extLst>
              </a:tr>
              <a:tr h="147649">
                <a:tc>
                  <a:txBody>
                    <a:bodyPr/>
                    <a:lstStyle/>
                    <a:p>
                      <a:pPr algn="l" rtl="0" fontAlgn="ctr"/>
                      <a:r>
                        <a:rPr lang="fr-FR" sz="1100" u="none" strike="noStrike" dirty="0">
                          <a:effectLst/>
                        </a:rPr>
                        <a:t>Renforcement des moyens des CMP et CMP-IJ</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78 135 €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3063149880"/>
                  </a:ext>
                </a:extLst>
              </a:tr>
              <a:tr h="442947">
                <a:tc>
                  <a:txBody>
                    <a:bodyPr/>
                    <a:lstStyle/>
                    <a:p>
                      <a:pPr algn="l" rtl="0" fontAlgn="ctr"/>
                      <a:r>
                        <a:rPr lang="fr-FR" sz="1100" u="none" strike="noStrike" dirty="0">
                          <a:effectLst/>
                        </a:rPr>
                        <a:t>Amélioration de l’accès aux soins somatiques et déploiement d’équipes pluridisciplinaires de médecine générale dans les EPSM</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31 377 €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3663968519"/>
                  </a:ext>
                </a:extLst>
              </a:tr>
              <a:tr h="147649">
                <a:tc>
                  <a:txBody>
                    <a:bodyPr/>
                    <a:lstStyle/>
                    <a:p>
                      <a:pPr algn="l" rtl="0" fontAlgn="ctr"/>
                      <a:r>
                        <a:rPr lang="fr-FR" sz="1100" u="none" strike="noStrike" dirty="0">
                          <a:effectLst/>
                        </a:rPr>
                        <a:t>Centres régionaux de </a:t>
                      </a:r>
                      <a:r>
                        <a:rPr lang="fr-FR" sz="1100" u="none" strike="noStrike" dirty="0" err="1">
                          <a:effectLst/>
                        </a:rPr>
                        <a:t>psychotrauma</a:t>
                      </a:r>
                      <a:r>
                        <a:rPr lang="fr-FR" sz="1100" u="none" strike="noStrike" dirty="0">
                          <a:effectLst/>
                        </a:rPr>
                        <a:t>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0 €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3138180656"/>
                  </a:ext>
                </a:extLst>
              </a:tr>
              <a:tr h="147649">
                <a:tc>
                  <a:txBody>
                    <a:bodyPr/>
                    <a:lstStyle/>
                    <a:p>
                      <a:pPr algn="l" rtl="0" fontAlgn="ctr"/>
                      <a:r>
                        <a:rPr lang="fr-FR" sz="1100" u="none" strike="noStrike" dirty="0">
                          <a:effectLst/>
                        </a:rPr>
                        <a:t>Soins de réhabilitation psychosociale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31 377 €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2020019215"/>
                  </a:ext>
                </a:extLst>
              </a:tr>
              <a:tr h="147649">
                <a:tc>
                  <a:txBody>
                    <a:bodyPr/>
                    <a:lstStyle/>
                    <a:p>
                      <a:pPr algn="l" rtl="0" fontAlgn="ctr"/>
                      <a:r>
                        <a:rPr lang="fr-FR" sz="1100" u="none" strike="noStrike" dirty="0">
                          <a:effectLst/>
                        </a:rPr>
                        <a:t>Troubles des conduites alimentaires (TCA)</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5 230 €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2424019766"/>
                  </a:ext>
                </a:extLst>
              </a:tr>
              <a:tr h="147649">
                <a:tc>
                  <a:txBody>
                    <a:bodyPr/>
                    <a:lstStyle/>
                    <a:p>
                      <a:pPr algn="l" rtl="0" fontAlgn="ctr"/>
                      <a:r>
                        <a:rPr lang="fr-FR" sz="1100" u="none" strike="noStrike" dirty="0">
                          <a:effectLst/>
                        </a:rPr>
                        <a:t>Centres de Ressources Autisme (CRA)</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18 304 €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1748028823"/>
                  </a:ext>
                </a:extLst>
              </a:tr>
              <a:tr h="442947">
                <a:tc>
                  <a:txBody>
                    <a:bodyPr/>
                    <a:lstStyle/>
                    <a:p>
                      <a:pPr algn="l" rtl="0" fontAlgn="ctr"/>
                      <a:r>
                        <a:rPr lang="fr-FR" sz="1100" u="none" strike="noStrike" dirty="0">
                          <a:effectLst/>
                        </a:rPr>
                        <a:t>Plan de résorption des demandes de diagnostic en attente auprès des  Centres de Ressources Autisme (CRA)  - Appui ponctuel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accent5">
                        <a:lumMod val="60000"/>
                        <a:lumOff val="40000"/>
                      </a:schemeClr>
                    </a:solidFill>
                  </a:tcPr>
                </a:tc>
                <a:tc>
                  <a:txBody>
                    <a:bodyPr/>
                    <a:lstStyle/>
                    <a:p>
                      <a:pPr algn="r" rtl="0" fontAlgn="ctr"/>
                      <a:r>
                        <a:rPr lang="fr-FR" sz="1100" u="none" strike="noStrike" dirty="0">
                          <a:effectLst/>
                        </a:rPr>
                        <a:t>19 470 €</a:t>
                      </a:r>
                      <a:endParaRPr lang="fr-FR" sz="1100" b="0" i="0" u="none" strike="noStrike" dirty="0">
                        <a:solidFill>
                          <a:srgbClr val="FFFFFF"/>
                        </a:solidFill>
                        <a:effectLst/>
                        <a:latin typeface="Calibri" panose="020F0502020204030204" pitchFamily="34" charset="0"/>
                      </a:endParaRPr>
                    </a:p>
                  </a:txBody>
                  <a:tcPr marL="0" marR="0" marT="0" marB="0" anchor="ctr">
                    <a:solidFill>
                      <a:schemeClr val="bg2">
                        <a:lumMod val="90000"/>
                      </a:schemeClr>
                    </a:solidFill>
                  </a:tcPr>
                </a:tc>
                <a:extLst>
                  <a:ext uri="{0D108BD9-81ED-4DB2-BD59-A6C34878D82A}">
                    <a16:rowId xmlns:a16="http://schemas.microsoft.com/office/drawing/2014/main" val="934607236"/>
                  </a:ext>
                </a:extLst>
              </a:tr>
            </a:tbl>
          </a:graphicData>
        </a:graphic>
      </p:graphicFrame>
      <p:cxnSp>
        <p:nvCxnSpPr>
          <p:cNvPr id="7" name="Connecteur droit 6"/>
          <p:cNvCxnSpPr/>
          <p:nvPr/>
        </p:nvCxnSpPr>
        <p:spPr>
          <a:xfrm>
            <a:off x="0" y="3624736"/>
            <a:ext cx="12192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7494710" y="3624735"/>
            <a:ext cx="65063" cy="323326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4905375" y="4495799"/>
            <a:ext cx="2055789" cy="1384995"/>
          </a:xfrm>
          <a:prstGeom prst="rect">
            <a:avLst/>
          </a:prstGeom>
          <a:noFill/>
        </p:spPr>
        <p:txBody>
          <a:bodyPr wrap="square" rtlCol="0">
            <a:spAutoFit/>
          </a:bodyPr>
          <a:lstStyle/>
          <a:p>
            <a:r>
              <a:rPr lang="fr-FR" sz="1400" dirty="0" smtClean="0"/>
              <a:t>La ventilation proposée par le national est théorique : les mesures nouvelles peuvent être allouées comme telles ou partiellement </a:t>
            </a:r>
            <a:r>
              <a:rPr lang="fr-FR" sz="1400" dirty="0" err="1" smtClean="0"/>
              <a:t>refléchées</a:t>
            </a:r>
            <a:endParaRPr lang="fr-FR" sz="1400" dirty="0"/>
          </a:p>
        </p:txBody>
      </p:sp>
      <p:sp>
        <p:nvSpPr>
          <p:cNvPr id="20" name="ZoneTexte 19"/>
          <p:cNvSpPr txBox="1"/>
          <p:nvPr/>
        </p:nvSpPr>
        <p:spPr>
          <a:xfrm>
            <a:off x="7807568" y="4091524"/>
            <a:ext cx="3991707" cy="954107"/>
          </a:xfrm>
          <a:prstGeom prst="rect">
            <a:avLst/>
          </a:prstGeom>
          <a:noFill/>
        </p:spPr>
        <p:txBody>
          <a:bodyPr wrap="square" rtlCol="0">
            <a:spAutoFit/>
          </a:bodyPr>
          <a:lstStyle/>
          <a:p>
            <a:r>
              <a:rPr lang="fr-FR" sz="1400" dirty="0" smtClean="0"/>
              <a:t>L’ARS de Corse a décidé de repositionner une partie du reliquat de Dot Pop sur des accompagnements pérennes de projets ayant débuté au titre de la campagne 2023</a:t>
            </a:r>
            <a:endParaRPr lang="fr-FR" sz="1400" dirty="0"/>
          </a:p>
        </p:txBody>
      </p:sp>
      <p:sp>
        <p:nvSpPr>
          <p:cNvPr id="21" name="ZoneTexte 20"/>
          <p:cNvSpPr txBox="1"/>
          <p:nvPr/>
        </p:nvSpPr>
        <p:spPr>
          <a:xfrm>
            <a:off x="7807567" y="5512418"/>
            <a:ext cx="3991707" cy="523220"/>
          </a:xfrm>
          <a:prstGeom prst="rect">
            <a:avLst/>
          </a:prstGeom>
          <a:noFill/>
        </p:spPr>
        <p:txBody>
          <a:bodyPr wrap="square" rtlCol="0">
            <a:spAutoFit/>
          </a:bodyPr>
          <a:lstStyle/>
          <a:p>
            <a:r>
              <a:rPr lang="fr-FR" sz="1400" b="1" u="sng" dirty="0" smtClean="0">
                <a:solidFill>
                  <a:srgbClr val="002060"/>
                </a:solidFill>
              </a:rPr>
              <a:t>Il est demandé aux membres du CCAR de se prononcer sur la répartition nouvelle de ce reliquat</a:t>
            </a:r>
            <a:endParaRPr lang="fr-FR" sz="1400" b="1" u="sng" dirty="0">
              <a:solidFill>
                <a:srgbClr val="002060"/>
              </a:solidFill>
            </a:endParaRPr>
          </a:p>
        </p:txBody>
      </p:sp>
    </p:spTree>
    <p:extLst>
      <p:ext uri="{BB962C8B-B14F-4D97-AF65-F5344CB8AC3E}">
        <p14:creationId xmlns:p14="http://schemas.microsoft.com/office/powerpoint/2010/main" val="23944683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11</a:t>
            </a:fld>
            <a:endParaRPr lang="fr-FR" dirty="0"/>
          </a:p>
        </p:txBody>
      </p:sp>
      <p:sp>
        <p:nvSpPr>
          <p:cNvPr id="6" name="Espace réservé de la date 5"/>
          <p:cNvSpPr>
            <a:spLocks noGrp="1"/>
          </p:cNvSpPr>
          <p:nvPr>
            <p:ph type="dt" sz="half" idx="2"/>
          </p:nvPr>
        </p:nvSpPr>
        <p:spPr/>
        <p:txBody>
          <a:bodyPr/>
          <a:lstStyle/>
          <a:p>
            <a:fld id="{40934100-1C64-4DAB-A974-613999856576}" type="datetime1">
              <a:rPr lang="fr-FR" cap="all" smtClean="0"/>
              <a:t>08/03/2024</a:t>
            </a:fld>
            <a:endParaRPr lang="fr-FR" cap="all" dirty="0"/>
          </a:p>
        </p:txBody>
      </p:sp>
      <p:sp>
        <p:nvSpPr>
          <p:cNvPr id="8" name="Espace réservé du pied de page 7"/>
          <p:cNvSpPr>
            <a:spLocks noGrp="1"/>
          </p:cNvSpPr>
          <p:nvPr>
            <p:ph type="ftr" sz="quarter" idx="3"/>
          </p:nvPr>
        </p:nvSpPr>
        <p:spPr/>
        <p:txBody>
          <a:bodyPr/>
          <a:lstStyle/>
          <a:p>
            <a:r>
              <a:rPr lang="fr-FR" smtClean="0"/>
              <a:t>Direction de l'Organisation des Soins</a:t>
            </a:r>
            <a:endParaRPr lang="fr-FR" dirty="0"/>
          </a:p>
        </p:txBody>
      </p:sp>
      <p:sp>
        <p:nvSpPr>
          <p:cNvPr id="7" name="Titre 6"/>
          <p:cNvSpPr>
            <a:spLocks noGrp="1"/>
          </p:cNvSpPr>
          <p:nvPr>
            <p:ph type="title"/>
          </p:nvPr>
        </p:nvSpPr>
        <p:spPr>
          <a:xfrm>
            <a:off x="431801" y="260648"/>
            <a:ext cx="8912226" cy="719988"/>
          </a:xfrm>
        </p:spPr>
        <p:txBody>
          <a:bodyPr>
            <a:noAutofit/>
          </a:bodyPr>
          <a:lstStyle/>
          <a:p>
            <a:r>
              <a:rPr lang="fr-FR" sz="3200" b="1" u="sng" dirty="0" smtClean="0">
                <a:solidFill>
                  <a:srgbClr val="002060"/>
                </a:solidFill>
              </a:rPr>
              <a:t>Arbitrage : Reliquat Dotation populationnelle 2023</a:t>
            </a:r>
            <a:endParaRPr lang="fr-FR" sz="3200" dirty="0"/>
          </a:p>
        </p:txBody>
      </p:sp>
      <p:graphicFrame>
        <p:nvGraphicFramePr>
          <p:cNvPr id="3" name="Tableau 2"/>
          <p:cNvGraphicFramePr>
            <a:graphicFrameLocks noGrp="1"/>
          </p:cNvGraphicFramePr>
          <p:nvPr>
            <p:extLst>
              <p:ext uri="{D42A27DB-BD31-4B8C-83A1-F6EECF244321}">
                <p14:modId xmlns:p14="http://schemas.microsoft.com/office/powerpoint/2010/main" val="2671965203"/>
              </p:ext>
            </p:extLst>
          </p:nvPr>
        </p:nvGraphicFramePr>
        <p:xfrm>
          <a:off x="465992" y="1151661"/>
          <a:ext cx="11298116" cy="3121851"/>
        </p:xfrm>
        <a:graphic>
          <a:graphicData uri="http://schemas.openxmlformats.org/drawingml/2006/table">
            <a:tbl>
              <a:tblPr>
                <a:tableStyleId>{5C22544A-7EE6-4342-B048-85BDC9FD1C3A}</a:tableStyleId>
              </a:tblPr>
              <a:tblGrid>
                <a:gridCol w="3833446">
                  <a:extLst>
                    <a:ext uri="{9D8B030D-6E8A-4147-A177-3AD203B41FA5}">
                      <a16:colId xmlns:a16="http://schemas.microsoft.com/office/drawing/2014/main" val="905151662"/>
                    </a:ext>
                  </a:extLst>
                </a:gridCol>
                <a:gridCol w="1482237">
                  <a:extLst>
                    <a:ext uri="{9D8B030D-6E8A-4147-A177-3AD203B41FA5}">
                      <a16:colId xmlns:a16="http://schemas.microsoft.com/office/drawing/2014/main" val="3787728646"/>
                    </a:ext>
                  </a:extLst>
                </a:gridCol>
                <a:gridCol w="5982433">
                  <a:extLst>
                    <a:ext uri="{9D8B030D-6E8A-4147-A177-3AD203B41FA5}">
                      <a16:colId xmlns:a16="http://schemas.microsoft.com/office/drawing/2014/main" val="2881131810"/>
                    </a:ext>
                  </a:extLst>
                </a:gridCol>
              </a:tblGrid>
              <a:tr h="526867">
                <a:tc>
                  <a:txBody>
                    <a:bodyPr/>
                    <a:lstStyle/>
                    <a:p>
                      <a:pPr algn="ctr" rtl="0" fontAlgn="ctr"/>
                      <a:r>
                        <a:rPr lang="fr-FR" sz="1800" b="1" u="none" strike="noStrike" dirty="0" smtClean="0">
                          <a:solidFill>
                            <a:schemeClr val="bg1"/>
                          </a:solidFill>
                          <a:effectLst/>
                        </a:rPr>
                        <a:t>Libellé</a:t>
                      </a:r>
                      <a:r>
                        <a:rPr lang="fr-FR" sz="1800" b="1" u="none" strike="noStrike" baseline="0" dirty="0" smtClean="0">
                          <a:solidFill>
                            <a:schemeClr val="bg1"/>
                          </a:solidFill>
                          <a:effectLst/>
                        </a:rPr>
                        <a:t> de mesure</a:t>
                      </a:r>
                      <a:endParaRPr lang="fr-FR" sz="1800" b="1" i="0" u="none" strike="noStrike" dirty="0">
                        <a:solidFill>
                          <a:schemeClr val="bg1"/>
                        </a:solidFill>
                        <a:effectLst/>
                        <a:latin typeface="Calibri" panose="020F0502020204030204" pitchFamily="34" charset="0"/>
                      </a:endParaRPr>
                    </a:p>
                  </a:txBody>
                  <a:tcPr marL="0" marR="0" marT="0" marB="0" anchor="ctr">
                    <a:lnB w="12700" cap="flat" cmpd="sng" algn="ctr">
                      <a:solidFill>
                        <a:schemeClr val="tx1"/>
                      </a:solidFill>
                      <a:prstDash val="solid"/>
                      <a:round/>
                      <a:headEnd type="none" w="med" len="med"/>
                      <a:tailEnd type="none" w="med" len="med"/>
                    </a:lnB>
                    <a:solidFill>
                      <a:srgbClr val="002060"/>
                    </a:solidFill>
                  </a:tcPr>
                </a:tc>
                <a:tc>
                  <a:txBody>
                    <a:bodyPr/>
                    <a:lstStyle/>
                    <a:p>
                      <a:pPr algn="ctr" rtl="0" fontAlgn="ctr"/>
                      <a:r>
                        <a:rPr lang="fr-FR" sz="1800" b="1" u="none" strike="noStrike" dirty="0">
                          <a:solidFill>
                            <a:schemeClr val="bg1"/>
                          </a:solidFill>
                          <a:effectLst/>
                        </a:rPr>
                        <a:t>701 592 €</a:t>
                      </a:r>
                      <a:endParaRPr lang="fr-FR" sz="1800" b="1" i="0" u="none" strike="noStrike" dirty="0">
                        <a:solidFill>
                          <a:schemeClr val="bg1"/>
                        </a:solidFill>
                        <a:effectLst/>
                        <a:latin typeface="Calibri" panose="020F0502020204030204" pitchFamily="34" charset="0"/>
                      </a:endParaRPr>
                    </a:p>
                  </a:txBody>
                  <a:tcPr marL="0" marR="0" marT="0" marB="0" anchor="ctr">
                    <a:lnB w="12700" cap="flat" cmpd="sng" algn="ctr">
                      <a:solidFill>
                        <a:schemeClr val="tx1"/>
                      </a:solidFill>
                      <a:prstDash val="solid"/>
                      <a:round/>
                      <a:headEnd type="none" w="med" len="med"/>
                      <a:tailEnd type="none" w="med" len="med"/>
                    </a:lnB>
                    <a:solidFill>
                      <a:srgbClr val="002060"/>
                    </a:solidFill>
                  </a:tcPr>
                </a:tc>
                <a:tc>
                  <a:txBody>
                    <a:bodyPr/>
                    <a:lstStyle/>
                    <a:p>
                      <a:pPr algn="ctr" rtl="0" fontAlgn="ctr"/>
                      <a:r>
                        <a:rPr lang="fr-FR" sz="1800" b="1" i="0" u="none" strike="noStrike" dirty="0" smtClean="0">
                          <a:solidFill>
                            <a:schemeClr val="bg1"/>
                          </a:solidFill>
                          <a:effectLst/>
                          <a:latin typeface="Calibri" panose="020F0502020204030204" pitchFamily="34" charset="0"/>
                        </a:rPr>
                        <a:t>Commentaire</a:t>
                      </a:r>
                      <a:r>
                        <a:rPr lang="fr-FR" sz="1800" b="1" i="0" u="none" strike="noStrike" baseline="0" dirty="0" smtClean="0">
                          <a:solidFill>
                            <a:schemeClr val="bg1"/>
                          </a:solidFill>
                          <a:effectLst/>
                          <a:latin typeface="Calibri" panose="020F0502020204030204" pitchFamily="34" charset="0"/>
                        </a:rPr>
                        <a:t> - Bénéficiaires</a:t>
                      </a:r>
                      <a:endParaRPr lang="fr-FR" sz="1800" b="1" i="0" u="none" strike="noStrike" dirty="0">
                        <a:solidFill>
                          <a:schemeClr val="bg1"/>
                        </a:solidFill>
                        <a:effectLst/>
                        <a:latin typeface="Calibri" panose="020F0502020204030204" pitchFamily="34" charset="0"/>
                      </a:endParaRPr>
                    </a:p>
                  </a:txBody>
                  <a:tcPr marL="0" marR="0" marT="0" marB="0" anchor="ctr">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926062697"/>
                  </a:ext>
                </a:extLst>
              </a:tr>
              <a:tr h="218312">
                <a:tc>
                  <a:txBody>
                    <a:bodyPr/>
                    <a:lstStyle/>
                    <a:p>
                      <a:pPr algn="ctr" rtl="0" fontAlgn="ctr"/>
                      <a:r>
                        <a:rPr lang="fr-FR" sz="1400" u="none" strike="noStrike" dirty="0">
                          <a:effectLst/>
                        </a:rPr>
                        <a:t>Mesure Inflation ex-DG</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rtl="0" fontAlgn="ctr"/>
                      <a:r>
                        <a:rPr lang="fr-FR" sz="1400" u="none" strike="noStrike" dirty="0">
                          <a:effectLst/>
                        </a:rPr>
                        <a:t>276 661 €</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rtl="0" fontAlgn="ctr"/>
                      <a:r>
                        <a:rPr lang="fr-FR" sz="1400" b="0" i="0" u="none" strike="noStrike" dirty="0" smtClean="0">
                          <a:solidFill>
                            <a:srgbClr val="002060"/>
                          </a:solidFill>
                          <a:effectLst/>
                          <a:latin typeface="Calibri" panose="020F0502020204030204" pitchFamily="34" charset="0"/>
                        </a:rPr>
                        <a:t>Clé de</a:t>
                      </a:r>
                      <a:r>
                        <a:rPr lang="fr-FR" sz="1400" b="0" i="0" u="none" strike="noStrike" baseline="0" dirty="0" smtClean="0">
                          <a:solidFill>
                            <a:srgbClr val="002060"/>
                          </a:solidFill>
                          <a:effectLst/>
                          <a:latin typeface="Calibri" panose="020F0502020204030204" pitchFamily="34" charset="0"/>
                        </a:rPr>
                        <a:t> ventilation identique à 2022 – Ex-DG</a:t>
                      </a:r>
                      <a:endParaRPr lang="fr-FR" sz="1400" b="0" i="0" u="none" strike="noStrike" dirty="0">
                        <a:solidFill>
                          <a:srgbClr val="00206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93390086"/>
                  </a:ext>
                </a:extLst>
              </a:tr>
              <a:tr h="218312">
                <a:tc>
                  <a:txBody>
                    <a:bodyPr/>
                    <a:lstStyle/>
                    <a:p>
                      <a:pPr algn="ctr" rtl="0" fontAlgn="ctr"/>
                      <a:r>
                        <a:rPr lang="fr-FR" sz="1400" u="none" strike="noStrike" dirty="0">
                          <a:effectLst/>
                        </a:rPr>
                        <a:t>Mesure Inflation ex-OQN</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rtl="0" fontAlgn="ctr"/>
                      <a:r>
                        <a:rPr lang="fr-FR" sz="1400" u="none" strike="noStrike" dirty="0">
                          <a:effectLst/>
                        </a:rPr>
                        <a:t>11 670 €</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400" b="0" i="0" u="none" strike="noStrike" dirty="0" smtClean="0">
                          <a:solidFill>
                            <a:srgbClr val="002060"/>
                          </a:solidFill>
                          <a:effectLst/>
                          <a:latin typeface="Calibri" panose="020F0502020204030204" pitchFamily="34" charset="0"/>
                        </a:rPr>
                        <a:t>Clé de</a:t>
                      </a:r>
                      <a:r>
                        <a:rPr lang="fr-FR" sz="1400" b="0" i="0" u="none" strike="noStrike" baseline="0" dirty="0" smtClean="0">
                          <a:solidFill>
                            <a:srgbClr val="002060"/>
                          </a:solidFill>
                          <a:effectLst/>
                          <a:latin typeface="Calibri" panose="020F0502020204030204" pitchFamily="34" charset="0"/>
                        </a:rPr>
                        <a:t> ventilation identique à 2022 – Ex-DG</a:t>
                      </a:r>
                      <a:endParaRPr lang="fr-FR" sz="1400" b="0" i="0" u="none" strike="noStrike" dirty="0" smtClean="0">
                        <a:solidFill>
                          <a:srgbClr val="00206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04955844"/>
                  </a:ext>
                </a:extLst>
              </a:tr>
              <a:tr h="436624">
                <a:tc>
                  <a:txBody>
                    <a:bodyPr/>
                    <a:lstStyle/>
                    <a:p>
                      <a:pPr algn="ctr" rtl="0" fontAlgn="ctr"/>
                      <a:r>
                        <a:rPr lang="fr-FR" sz="1400" u="none" strike="noStrike" dirty="0">
                          <a:effectLst/>
                        </a:rPr>
                        <a:t>Renforcement des moyens des CMP et CMP-IJ</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rtl="0" fontAlgn="ctr"/>
                      <a:r>
                        <a:rPr lang="fr-FR" sz="1400" u="none" strike="noStrike" dirty="0" smtClean="0">
                          <a:effectLst/>
                        </a:rPr>
                        <a:t>73 058 €</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rtl="0" fontAlgn="ctr"/>
                      <a:r>
                        <a:rPr lang="fr-FR" sz="1400" b="0" i="0" u="none" strike="noStrike" dirty="0" smtClean="0">
                          <a:solidFill>
                            <a:srgbClr val="002060"/>
                          </a:solidFill>
                          <a:effectLst/>
                          <a:latin typeface="Calibri" panose="020F0502020204030204" pitchFamily="34" charset="0"/>
                        </a:rPr>
                        <a:t>Accompagnement</a:t>
                      </a:r>
                      <a:r>
                        <a:rPr lang="fr-FR" sz="1400" b="0" i="0" u="none" strike="noStrike" baseline="0" dirty="0" smtClean="0">
                          <a:solidFill>
                            <a:srgbClr val="002060"/>
                          </a:solidFill>
                          <a:effectLst/>
                          <a:latin typeface="Calibri" panose="020F0502020204030204" pitchFamily="34" charset="0"/>
                        </a:rPr>
                        <a:t> complémentaire sur le projet de renforcement des CMP de Corte &amp; Ghisonaccia – CH de Bastia</a:t>
                      </a:r>
                      <a:endParaRPr lang="fr-FR" sz="1400" b="0" i="0" u="none" strike="noStrike" dirty="0">
                        <a:solidFill>
                          <a:srgbClr val="00206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2536513"/>
                  </a:ext>
                </a:extLst>
              </a:tr>
              <a:tr h="348840">
                <a:tc>
                  <a:txBody>
                    <a:bodyPr/>
                    <a:lstStyle/>
                    <a:p>
                      <a:pPr algn="ctr" rtl="0" fontAlgn="ctr"/>
                      <a:r>
                        <a:rPr lang="fr-FR" sz="1400" u="none" strike="noStrike" dirty="0" smtClean="0">
                          <a:effectLst/>
                        </a:rPr>
                        <a:t>Projet EM et de liaison PIJ</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rtl="0" fontAlgn="ctr"/>
                      <a:r>
                        <a:rPr lang="fr-FR" sz="1400" u="none" strike="noStrike" dirty="0" smtClean="0">
                          <a:effectLst/>
                        </a:rPr>
                        <a:t>127 808 €</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rtl="0" fontAlgn="ctr"/>
                      <a:r>
                        <a:rPr lang="fr-FR" sz="1400" b="0" i="0" u="none" strike="noStrike" dirty="0" smtClean="0">
                          <a:solidFill>
                            <a:srgbClr val="002060"/>
                          </a:solidFill>
                          <a:effectLst/>
                          <a:latin typeface="Calibri" panose="020F0502020204030204" pitchFamily="34" charset="0"/>
                        </a:rPr>
                        <a:t>Accompagnement</a:t>
                      </a:r>
                      <a:r>
                        <a:rPr lang="fr-FR" sz="1400" b="0" i="0" u="none" strike="noStrike" baseline="0" dirty="0" smtClean="0">
                          <a:solidFill>
                            <a:srgbClr val="002060"/>
                          </a:solidFill>
                          <a:effectLst/>
                          <a:latin typeface="Calibri" panose="020F0502020204030204" pitchFamily="34" charset="0"/>
                        </a:rPr>
                        <a:t> complémentaire sur le projet d’équipe mobile et de liaison en PIJ – CH de Bastia</a:t>
                      </a:r>
                      <a:endParaRPr lang="fr-FR" sz="1400" b="0" i="0" u="none" strike="noStrike" dirty="0">
                        <a:solidFill>
                          <a:srgbClr val="00206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9705497"/>
                  </a:ext>
                </a:extLst>
              </a:tr>
              <a:tr h="436624">
                <a:tc>
                  <a:txBody>
                    <a:bodyPr/>
                    <a:lstStyle/>
                    <a:p>
                      <a:pPr algn="ctr" rtl="0" fontAlgn="ctr"/>
                      <a:r>
                        <a:rPr lang="fr-FR" sz="1400" u="none" strike="noStrike" dirty="0" smtClean="0">
                          <a:effectLst/>
                        </a:rPr>
                        <a:t>Aides en trésorerie</a:t>
                      </a:r>
                      <a:r>
                        <a:rPr lang="fr-FR" sz="1400" u="none" strike="noStrike" baseline="0" dirty="0" smtClean="0">
                          <a:effectLst/>
                        </a:rPr>
                        <a:t> 2023 – pré fléchage pour projets 2024</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rtl="0" fontAlgn="ctr"/>
                      <a:r>
                        <a:rPr lang="fr-FR" sz="1400" u="none" strike="noStrike" dirty="0" smtClean="0">
                          <a:effectLst/>
                        </a:rPr>
                        <a:t>174 620 </a:t>
                      </a:r>
                      <a:r>
                        <a:rPr lang="fr-FR" sz="1400" u="none" strike="noStrike" dirty="0">
                          <a:effectLst/>
                        </a:rPr>
                        <a:t>€</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rtl="0" fontAlgn="ctr"/>
                      <a:r>
                        <a:rPr lang="fr-FR" sz="1400" b="0" i="0" u="none" strike="noStrike" dirty="0" smtClean="0">
                          <a:solidFill>
                            <a:srgbClr val="002060"/>
                          </a:solidFill>
                          <a:effectLst/>
                          <a:latin typeface="Calibri" panose="020F0502020204030204" pitchFamily="34" charset="0"/>
                        </a:rPr>
                        <a:t>Dont 150 000 € pour</a:t>
                      </a:r>
                      <a:r>
                        <a:rPr lang="fr-FR" sz="1400" b="0" i="0" u="none" strike="noStrike" baseline="0" dirty="0" smtClean="0">
                          <a:solidFill>
                            <a:srgbClr val="002060"/>
                          </a:solidFill>
                          <a:effectLst/>
                          <a:latin typeface="Calibri" panose="020F0502020204030204" pitchFamily="34" charset="0"/>
                        </a:rPr>
                        <a:t> la mise </a:t>
                      </a:r>
                      <a:r>
                        <a:rPr lang="fr-FR" sz="1400" b="0" i="0" u="none" strike="noStrike" baseline="0" smtClean="0">
                          <a:solidFill>
                            <a:srgbClr val="002060"/>
                          </a:solidFill>
                          <a:effectLst/>
                          <a:latin typeface="Calibri" panose="020F0502020204030204" pitchFamily="34" charset="0"/>
                        </a:rPr>
                        <a:t>en conformité du </a:t>
                      </a:r>
                      <a:r>
                        <a:rPr lang="fr-FR" sz="1400" b="0" i="0" u="none" strike="noStrike" baseline="0" dirty="0" smtClean="0">
                          <a:solidFill>
                            <a:srgbClr val="002060"/>
                          </a:solidFill>
                          <a:effectLst/>
                          <a:latin typeface="Calibri" panose="020F0502020204030204" pitchFamily="34" charset="0"/>
                        </a:rPr>
                        <a:t>transport des ASHO pour la Corse du Sud - </a:t>
                      </a:r>
                      <a:r>
                        <a:rPr lang="fr-FR" sz="1400" b="0" i="0" u="none" strike="noStrike" dirty="0" smtClean="0">
                          <a:solidFill>
                            <a:srgbClr val="002060"/>
                          </a:solidFill>
                          <a:effectLst/>
                          <a:latin typeface="Calibri" panose="020F0502020204030204" pitchFamily="34" charset="0"/>
                        </a:rPr>
                        <a:t>CH</a:t>
                      </a:r>
                      <a:r>
                        <a:rPr lang="fr-FR" sz="1400" b="0" i="0" u="none" strike="noStrike" baseline="0" dirty="0" smtClean="0">
                          <a:solidFill>
                            <a:srgbClr val="002060"/>
                          </a:solidFill>
                          <a:effectLst/>
                          <a:latin typeface="Calibri" panose="020F0502020204030204" pitchFamily="34" charset="0"/>
                        </a:rPr>
                        <a:t> de </a:t>
                      </a:r>
                      <a:r>
                        <a:rPr lang="fr-FR" sz="1400" b="0" i="0" u="none" strike="noStrike" baseline="0" dirty="0" err="1" smtClean="0">
                          <a:solidFill>
                            <a:srgbClr val="002060"/>
                          </a:solidFill>
                          <a:effectLst/>
                          <a:latin typeface="Calibri" panose="020F0502020204030204" pitchFamily="34" charset="0"/>
                        </a:rPr>
                        <a:t>Castelluccio</a:t>
                      </a:r>
                      <a:endParaRPr lang="fr-FR" sz="1400" b="0" i="0" u="none" strike="noStrike" dirty="0">
                        <a:solidFill>
                          <a:srgbClr val="00206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4455677"/>
                  </a:ext>
                </a:extLst>
              </a:tr>
              <a:tr h="218312">
                <a:tc>
                  <a:txBody>
                    <a:bodyPr/>
                    <a:lstStyle/>
                    <a:p>
                      <a:pPr algn="ctr" rtl="0" fontAlgn="ctr"/>
                      <a:r>
                        <a:rPr lang="fr-FR" sz="1400" u="none" strike="noStrike" dirty="0">
                          <a:effectLst/>
                        </a:rPr>
                        <a:t>Centres de Ressources Autisme (CRA)</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rtl="0" fontAlgn="ctr"/>
                      <a:r>
                        <a:rPr lang="fr-FR" sz="1400" u="none" strike="noStrike" dirty="0">
                          <a:effectLst/>
                        </a:rPr>
                        <a:t>18 304 €</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rtl="0" fontAlgn="ctr"/>
                      <a:r>
                        <a:rPr lang="fr-FR" sz="1400" b="0" i="0" u="none" strike="noStrike" dirty="0" smtClean="0">
                          <a:solidFill>
                            <a:srgbClr val="002060"/>
                          </a:solidFill>
                          <a:effectLst/>
                          <a:latin typeface="Calibri" panose="020F0502020204030204" pitchFamily="34" charset="0"/>
                        </a:rPr>
                        <a:t>CNR</a:t>
                      </a:r>
                      <a:r>
                        <a:rPr lang="fr-FR" sz="1400" b="0" i="0" u="none" strike="noStrike" baseline="0" dirty="0" smtClean="0">
                          <a:solidFill>
                            <a:srgbClr val="002060"/>
                          </a:solidFill>
                          <a:effectLst/>
                          <a:latin typeface="Calibri" panose="020F0502020204030204" pitchFamily="34" charset="0"/>
                        </a:rPr>
                        <a:t> - </a:t>
                      </a:r>
                      <a:r>
                        <a:rPr lang="fr-FR" sz="1400" b="0" i="0" u="none" strike="noStrike" dirty="0" smtClean="0">
                          <a:solidFill>
                            <a:srgbClr val="002060"/>
                          </a:solidFill>
                          <a:effectLst/>
                          <a:latin typeface="Calibri" panose="020F0502020204030204" pitchFamily="34" charset="0"/>
                        </a:rPr>
                        <a:t>Reversement</a:t>
                      </a:r>
                      <a:r>
                        <a:rPr lang="fr-FR" sz="1400" b="0" i="0" u="none" strike="noStrike" baseline="0" dirty="0" smtClean="0">
                          <a:solidFill>
                            <a:srgbClr val="002060"/>
                          </a:solidFill>
                          <a:effectLst/>
                          <a:latin typeface="Calibri" panose="020F0502020204030204" pitchFamily="34" charset="0"/>
                        </a:rPr>
                        <a:t> au PEP 2B – CH de Bastia</a:t>
                      </a:r>
                      <a:endParaRPr lang="fr-FR" sz="1400" b="0" i="0" u="none" strike="noStrike" dirty="0">
                        <a:solidFill>
                          <a:srgbClr val="002060"/>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87540452"/>
                  </a:ext>
                </a:extLst>
              </a:tr>
              <a:tr h="576835">
                <a:tc>
                  <a:txBody>
                    <a:bodyPr/>
                    <a:lstStyle/>
                    <a:p>
                      <a:pPr algn="ctr" rtl="0" fontAlgn="ctr"/>
                      <a:r>
                        <a:rPr lang="fr-FR" sz="1400" u="none" strike="noStrike" dirty="0">
                          <a:effectLst/>
                        </a:rPr>
                        <a:t>Plan de résorption des demandes de diagnostic en attente auprès des  Centres de Ressources Autisme (CRA)  - Appui ponctuel </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rtl="0" fontAlgn="ctr"/>
                      <a:r>
                        <a:rPr lang="fr-FR" sz="1400" u="none" strike="noStrike" dirty="0">
                          <a:effectLst/>
                        </a:rPr>
                        <a:t>19 470 €</a:t>
                      </a:r>
                      <a:endParaRPr lang="fr-FR" sz="1400" b="0" i="0" u="none" strike="noStrike" dirty="0">
                        <a:solidFill>
                          <a:srgbClr val="FFFFFF"/>
                        </a:solidFill>
                        <a:effectLst/>
                        <a:latin typeface="Calibri" panose="020F0502020204030204" pitchFamily="34"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rtl="0" fontAlgn="ctr"/>
                      <a:r>
                        <a:rPr lang="fr-FR" sz="1400" b="0" i="0" u="none" strike="noStrike" dirty="0" smtClean="0">
                          <a:solidFill>
                            <a:srgbClr val="002060"/>
                          </a:solidFill>
                          <a:effectLst/>
                          <a:latin typeface="Calibri" panose="020F0502020204030204" pitchFamily="34" charset="0"/>
                        </a:rPr>
                        <a:t>CNR - Reversement au PEP 2B – CH de Bastia</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0796939"/>
                  </a:ext>
                </a:extLst>
              </a:tr>
            </a:tbl>
          </a:graphicData>
        </a:graphic>
      </p:graphicFrame>
      <p:graphicFrame>
        <p:nvGraphicFramePr>
          <p:cNvPr id="4" name="Tableau 3"/>
          <p:cNvGraphicFramePr>
            <a:graphicFrameLocks noGrp="1"/>
          </p:cNvGraphicFramePr>
          <p:nvPr>
            <p:extLst>
              <p:ext uri="{D42A27DB-BD31-4B8C-83A1-F6EECF244321}">
                <p14:modId xmlns:p14="http://schemas.microsoft.com/office/powerpoint/2010/main" val="3274641787"/>
              </p:ext>
            </p:extLst>
          </p:nvPr>
        </p:nvGraphicFramePr>
        <p:xfrm>
          <a:off x="3626827" y="4611984"/>
          <a:ext cx="4762500" cy="1345365"/>
        </p:xfrm>
        <a:graphic>
          <a:graphicData uri="http://schemas.openxmlformats.org/drawingml/2006/table">
            <a:tbl>
              <a:tblPr>
                <a:tableStyleId>{BDBED569-4797-4DF1-A0F4-6AAB3CD982D8}</a:tableStyleId>
              </a:tblPr>
              <a:tblGrid>
                <a:gridCol w="1000125">
                  <a:extLst>
                    <a:ext uri="{9D8B030D-6E8A-4147-A177-3AD203B41FA5}">
                      <a16:colId xmlns:a16="http://schemas.microsoft.com/office/drawing/2014/main" val="2734667919"/>
                    </a:ext>
                  </a:extLst>
                </a:gridCol>
                <a:gridCol w="1247775">
                  <a:extLst>
                    <a:ext uri="{9D8B030D-6E8A-4147-A177-3AD203B41FA5}">
                      <a16:colId xmlns:a16="http://schemas.microsoft.com/office/drawing/2014/main" val="2680676644"/>
                    </a:ext>
                  </a:extLst>
                </a:gridCol>
                <a:gridCol w="828675">
                  <a:extLst>
                    <a:ext uri="{9D8B030D-6E8A-4147-A177-3AD203B41FA5}">
                      <a16:colId xmlns:a16="http://schemas.microsoft.com/office/drawing/2014/main" val="4074093865"/>
                    </a:ext>
                  </a:extLst>
                </a:gridCol>
                <a:gridCol w="1685925">
                  <a:extLst>
                    <a:ext uri="{9D8B030D-6E8A-4147-A177-3AD203B41FA5}">
                      <a16:colId xmlns:a16="http://schemas.microsoft.com/office/drawing/2014/main" val="514971675"/>
                    </a:ext>
                  </a:extLst>
                </a:gridCol>
              </a:tblGrid>
              <a:tr h="316255">
                <a:tc gridSpan="2">
                  <a:txBody>
                    <a:bodyPr/>
                    <a:lstStyle/>
                    <a:p>
                      <a:pPr algn="ctr" fontAlgn="b"/>
                      <a:r>
                        <a:rPr lang="fr-FR" sz="1400" b="1" u="none" strike="noStrike" dirty="0">
                          <a:solidFill>
                            <a:schemeClr val="bg1"/>
                          </a:solidFill>
                          <a:effectLst/>
                        </a:rPr>
                        <a:t>AVIS - Projets de bilatérales ARS-ES</a:t>
                      </a:r>
                      <a:endParaRPr lang="fr-FR" sz="1400" b="1" i="0" u="none" strike="noStrike" dirty="0">
                        <a:solidFill>
                          <a:schemeClr val="bg1"/>
                        </a:solidFill>
                        <a:effectLst/>
                        <a:latin typeface="Calibri" panose="020F0502020204030204" pitchFamily="34" charset="0"/>
                      </a:endParaRPr>
                    </a:p>
                  </a:txBody>
                  <a:tcPr marL="0" marR="0" marT="0" marB="0" anchor="b">
                    <a:solidFill>
                      <a:srgbClr val="002060"/>
                    </a:solidFill>
                  </a:tcPr>
                </a:tc>
                <a:tc hMerge="1">
                  <a:txBody>
                    <a:bodyPr/>
                    <a:lstStyle/>
                    <a:p>
                      <a:endParaRPr lang="fr-FR"/>
                    </a:p>
                  </a:txBody>
                  <a:tcPr/>
                </a:tc>
                <a:tc gridSpan="2">
                  <a:txBody>
                    <a:bodyPr/>
                    <a:lstStyle/>
                    <a:p>
                      <a:pPr algn="ctr" fontAlgn="b"/>
                      <a:r>
                        <a:rPr lang="fr-FR" sz="1400" b="1" u="none" strike="noStrike" dirty="0">
                          <a:solidFill>
                            <a:schemeClr val="bg1"/>
                          </a:solidFill>
                          <a:effectLst/>
                        </a:rPr>
                        <a:t>AVIS - Ventilation du reliquat de Dot Pop</a:t>
                      </a:r>
                      <a:endParaRPr lang="fr-FR" sz="1400" b="1" i="0" u="none" strike="noStrike" dirty="0">
                        <a:solidFill>
                          <a:schemeClr val="bg1"/>
                        </a:solidFill>
                        <a:effectLst/>
                        <a:latin typeface="Calibri" panose="020F0502020204030204" pitchFamily="34" charset="0"/>
                      </a:endParaRPr>
                    </a:p>
                  </a:txBody>
                  <a:tcPr marL="0" marR="0" marT="0" marB="0" anchor="b">
                    <a:solidFill>
                      <a:srgbClr val="002060"/>
                    </a:solidFill>
                  </a:tcPr>
                </a:tc>
                <a:tc hMerge="1">
                  <a:txBody>
                    <a:bodyPr/>
                    <a:lstStyle/>
                    <a:p>
                      <a:endParaRPr lang="fr-FR"/>
                    </a:p>
                  </a:txBody>
                  <a:tcPr/>
                </a:tc>
                <a:extLst>
                  <a:ext uri="{0D108BD9-81ED-4DB2-BD59-A6C34878D82A}">
                    <a16:rowId xmlns:a16="http://schemas.microsoft.com/office/drawing/2014/main" val="2870935990"/>
                  </a:ext>
                </a:extLst>
              </a:tr>
              <a:tr h="301195">
                <a:tc>
                  <a:txBody>
                    <a:bodyPr/>
                    <a:lstStyle/>
                    <a:p>
                      <a:pPr algn="l" fontAlgn="b"/>
                      <a:r>
                        <a:rPr lang="fr-FR" sz="1100" b="1" u="none" strike="noStrike" dirty="0">
                          <a:effectLst/>
                        </a:rPr>
                        <a:t>Pour</a:t>
                      </a:r>
                      <a:endParaRPr lang="fr-FR" sz="11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100" u="none" strike="noStrike" dirty="0">
                          <a:effectLst/>
                        </a:rPr>
                        <a:t> </a:t>
                      </a:r>
                      <a:r>
                        <a:rPr lang="fr-FR" sz="1100" u="none" strike="noStrike" dirty="0" smtClean="0">
                          <a:effectLst/>
                        </a:rPr>
                        <a:t>Oui</a:t>
                      </a:r>
                      <a:endParaRPr lang="fr-FR"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fr-FR" sz="1100" b="1" u="none" strike="noStrike" dirty="0">
                          <a:effectLst/>
                        </a:rPr>
                        <a:t>Pour</a:t>
                      </a:r>
                      <a:endParaRPr lang="fr-FR" sz="11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100" u="none" strike="noStrike" dirty="0" smtClean="0">
                          <a:effectLst/>
                        </a:rPr>
                        <a:t>Oui</a:t>
                      </a:r>
                      <a:endParaRPr lang="fr-FR" sz="11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322128987"/>
                  </a:ext>
                </a:extLst>
              </a:tr>
              <a:tr h="301195">
                <a:tc>
                  <a:txBody>
                    <a:bodyPr/>
                    <a:lstStyle/>
                    <a:p>
                      <a:pPr algn="l" fontAlgn="b"/>
                      <a:r>
                        <a:rPr lang="fr-FR" sz="1100" b="1" u="none" strike="noStrike" dirty="0">
                          <a:effectLst/>
                        </a:rPr>
                        <a:t>Contre</a:t>
                      </a:r>
                      <a:endParaRPr lang="fr-FR" sz="11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100" u="none" strike="noStrike" dirty="0" smtClean="0">
                          <a:effectLst/>
                        </a:rPr>
                        <a:t>0</a:t>
                      </a:r>
                      <a:endParaRPr lang="fr-FR"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fr-FR" sz="1100" b="1" u="none" strike="noStrike" dirty="0">
                          <a:effectLst/>
                        </a:rPr>
                        <a:t>Contre</a:t>
                      </a:r>
                      <a:endParaRPr lang="fr-FR" sz="11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100" u="none" strike="noStrike" smtClean="0">
                          <a:effectLst/>
                        </a:rPr>
                        <a:t>0</a:t>
                      </a:r>
                      <a:endParaRPr lang="fr-FR" sz="11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35595888"/>
                  </a:ext>
                </a:extLst>
              </a:tr>
              <a:tr h="316255">
                <a:tc>
                  <a:txBody>
                    <a:bodyPr/>
                    <a:lstStyle/>
                    <a:p>
                      <a:pPr algn="l" fontAlgn="b"/>
                      <a:r>
                        <a:rPr lang="fr-FR" sz="1100" b="1" u="none" strike="noStrike" dirty="0">
                          <a:effectLst/>
                        </a:rPr>
                        <a:t>Avis général</a:t>
                      </a:r>
                      <a:endParaRPr lang="fr-FR" sz="11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100" b="0" i="0" u="none" strike="noStrike" dirty="0" smtClean="0">
                          <a:solidFill>
                            <a:schemeClr val="tx1"/>
                          </a:solidFill>
                          <a:effectLst/>
                          <a:latin typeface="+mn-lt"/>
                        </a:rPr>
                        <a:t>Favorable</a:t>
                      </a:r>
                      <a:endParaRPr lang="fr-FR"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fr-FR" sz="1100" b="1" u="none" strike="noStrike" dirty="0">
                          <a:effectLst/>
                        </a:rPr>
                        <a:t>Avis général</a:t>
                      </a:r>
                      <a:endParaRPr lang="fr-FR" sz="1100" b="1"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fr-FR" sz="1100" b="0" i="0" u="none" strike="noStrike" dirty="0" smtClean="0">
                          <a:solidFill>
                            <a:schemeClr val="tx1"/>
                          </a:solidFill>
                          <a:effectLst/>
                          <a:latin typeface="+mn-lt"/>
                        </a:rPr>
                        <a:t>Favorable</a:t>
                      </a:r>
                      <a:endParaRPr lang="fr-FR" sz="11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339375916"/>
                  </a:ext>
                </a:extLst>
              </a:tr>
            </a:tbl>
          </a:graphicData>
        </a:graphic>
      </p:graphicFrame>
    </p:spTree>
    <p:extLst>
      <p:ext uri="{BB962C8B-B14F-4D97-AF65-F5344CB8AC3E}">
        <p14:creationId xmlns:p14="http://schemas.microsoft.com/office/powerpoint/2010/main" val="33027648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e la date 6"/>
          <p:cNvSpPr>
            <a:spLocks noGrp="1"/>
          </p:cNvSpPr>
          <p:nvPr>
            <p:ph type="dt" sz="half" idx="10"/>
          </p:nvPr>
        </p:nvSpPr>
        <p:spPr/>
        <p:txBody>
          <a:bodyPr/>
          <a:lstStyle/>
          <a:p>
            <a:fld id="{527E4939-4B33-4174-BD51-8EC5015AD717}" type="datetime1">
              <a:rPr lang="fr-FR" smtClean="0"/>
              <a:t>08/03/2024</a:t>
            </a:fld>
            <a:endParaRPr lang="fr-FR" dirty="0"/>
          </a:p>
        </p:txBody>
      </p:sp>
      <p:sp>
        <p:nvSpPr>
          <p:cNvPr id="8" name="Espace réservé du pied de page 7"/>
          <p:cNvSpPr>
            <a:spLocks noGrp="1"/>
          </p:cNvSpPr>
          <p:nvPr>
            <p:ph type="ftr" sz="quarter" idx="11"/>
          </p:nvPr>
        </p:nvSpPr>
        <p:spPr/>
        <p:txBody>
          <a:bodyPr/>
          <a:lstStyle/>
          <a:p>
            <a:r>
              <a:rPr lang="fr-FR" dirty="0"/>
              <a:t>Direction de l'Organisation des </a:t>
            </a:r>
            <a:r>
              <a:rPr lang="fr-FR" dirty="0" smtClean="0"/>
              <a:t>Soins</a:t>
            </a:r>
            <a:endParaRPr lang="fr-FR" dirty="0"/>
          </a:p>
        </p:txBody>
      </p:sp>
      <p:sp>
        <p:nvSpPr>
          <p:cNvPr id="9" name="Espace réservé du numéro de diapositive 8"/>
          <p:cNvSpPr>
            <a:spLocks noGrp="1"/>
          </p:cNvSpPr>
          <p:nvPr>
            <p:ph type="sldNum" sz="quarter" idx="12"/>
          </p:nvPr>
        </p:nvSpPr>
        <p:spPr/>
        <p:txBody>
          <a:bodyPr/>
          <a:lstStyle/>
          <a:p>
            <a:fld id="{10C140CD-8AED-46FF-A9A2-77308F3F39AE}" type="slidenum">
              <a:rPr lang="fr-FR" smtClean="0"/>
              <a:pPr/>
              <a:t>12</a:t>
            </a:fld>
            <a:endParaRPr lang="fr-FR" dirty="0"/>
          </a:p>
        </p:txBody>
      </p:sp>
      <p:sp>
        <p:nvSpPr>
          <p:cNvPr id="6" name="Titre 5"/>
          <p:cNvSpPr>
            <a:spLocks noGrp="1"/>
          </p:cNvSpPr>
          <p:nvPr>
            <p:ph type="title"/>
          </p:nvPr>
        </p:nvSpPr>
        <p:spPr/>
        <p:txBody>
          <a:bodyPr/>
          <a:lstStyle/>
          <a:p>
            <a:endParaRPr lang="fr-FR"/>
          </a:p>
        </p:txBody>
      </p:sp>
      <p:sp>
        <p:nvSpPr>
          <p:cNvPr id="2" name="ZoneTexte 1"/>
          <p:cNvSpPr txBox="1"/>
          <p:nvPr/>
        </p:nvSpPr>
        <p:spPr>
          <a:xfrm>
            <a:off x="3167675" y="3037925"/>
            <a:ext cx="5760640" cy="1200329"/>
          </a:xfrm>
          <a:prstGeom prst="rect">
            <a:avLst/>
          </a:prstGeom>
          <a:noFill/>
        </p:spPr>
        <p:txBody>
          <a:bodyPr wrap="square" rtlCol="0">
            <a:spAutoFit/>
          </a:bodyPr>
          <a:lstStyle/>
          <a:p>
            <a:pPr algn="ctr"/>
            <a:r>
              <a:rPr lang="fr-FR" sz="2400" b="1" dirty="0"/>
              <a:t>COMITE CONSULTATIF D’ALLOCATION DES RESSOURCES</a:t>
            </a:r>
            <a:endParaRPr lang="fr-FR" sz="2400" dirty="0"/>
          </a:p>
          <a:p>
            <a:pPr algn="ctr"/>
            <a:r>
              <a:rPr lang="fr-FR" sz="2400" b="1" dirty="0"/>
              <a:t>DE CORSE - SECTION PSYCHIATRIE</a:t>
            </a:r>
            <a:endParaRPr lang="fr-FR" sz="2400" dirty="0"/>
          </a:p>
        </p:txBody>
      </p:sp>
      <p:sp>
        <p:nvSpPr>
          <p:cNvPr id="4" name="ZoneTexte 3"/>
          <p:cNvSpPr txBox="1"/>
          <p:nvPr/>
        </p:nvSpPr>
        <p:spPr>
          <a:xfrm>
            <a:off x="4847861" y="4269032"/>
            <a:ext cx="4128459" cy="379656"/>
          </a:xfrm>
          <a:prstGeom prst="rect">
            <a:avLst/>
          </a:prstGeom>
          <a:noFill/>
        </p:spPr>
        <p:txBody>
          <a:bodyPr wrap="square" rtlCol="0">
            <a:spAutoFit/>
          </a:bodyPr>
          <a:lstStyle/>
          <a:p>
            <a:r>
              <a:rPr lang="fr-FR" sz="1867" dirty="0" smtClean="0">
                <a:solidFill>
                  <a:srgbClr val="002060"/>
                </a:solidFill>
              </a:rPr>
              <a:t>Vendredi </a:t>
            </a:r>
            <a:r>
              <a:rPr lang="fr-FR" sz="1867" dirty="0">
                <a:solidFill>
                  <a:srgbClr val="002060"/>
                </a:solidFill>
              </a:rPr>
              <a:t>8 mars </a:t>
            </a:r>
            <a:r>
              <a:rPr lang="fr-FR" sz="1867" dirty="0" smtClean="0">
                <a:solidFill>
                  <a:srgbClr val="002060"/>
                </a:solidFill>
              </a:rPr>
              <a:t>2024</a:t>
            </a:r>
            <a:endParaRPr lang="fr-FR" sz="1867" dirty="0">
              <a:solidFill>
                <a:srgbClr val="002060"/>
              </a:solidFill>
            </a:endParaRPr>
          </a:p>
        </p:txBody>
      </p:sp>
    </p:spTree>
    <p:extLst>
      <p:ext uri="{BB962C8B-B14F-4D97-AF65-F5344CB8AC3E}">
        <p14:creationId xmlns:p14="http://schemas.microsoft.com/office/powerpoint/2010/main" val="33846213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733122C9-A0B9-462F-8757-0847AD287B63}" type="slidenum">
              <a:rPr lang="fr-FR" smtClean="0"/>
              <a:pPr/>
              <a:t>2</a:t>
            </a:fld>
            <a:endParaRPr lang="fr-FR" dirty="0"/>
          </a:p>
        </p:txBody>
      </p:sp>
      <p:sp>
        <p:nvSpPr>
          <p:cNvPr id="11" name="Espace réservé de la date 1">
            <a:extLst>
              <a:ext uri="{FF2B5EF4-FFF2-40B4-BE49-F238E27FC236}">
                <a16:creationId xmlns:a16="http://schemas.microsoft.com/office/drawing/2014/main" id="{E45A732E-432A-CB4E-9BAD-E9025E01C936}"/>
              </a:ext>
            </a:extLst>
          </p:cNvPr>
          <p:cNvSpPr>
            <a:spLocks noGrp="1"/>
          </p:cNvSpPr>
          <p:nvPr>
            <p:ph type="dt" sz="half" idx="2"/>
          </p:nvPr>
        </p:nvSpPr>
        <p:spPr>
          <a:xfrm>
            <a:off x="431800" y="6396842"/>
            <a:ext cx="1560000" cy="461159"/>
          </a:xfrm>
        </p:spPr>
        <p:txBody>
          <a:bodyPr/>
          <a:lstStyle/>
          <a:p>
            <a:fld id="{3F73F85D-E121-43C9-8351-DC61393C8B6A}" type="datetime1">
              <a:rPr lang="fr-FR" cap="all" smtClean="0"/>
              <a:t>08/03/2024</a:t>
            </a:fld>
            <a:endParaRPr lang="fr-FR" cap="all" dirty="0"/>
          </a:p>
        </p:txBody>
      </p:sp>
      <p:sp>
        <p:nvSpPr>
          <p:cNvPr id="3" name="Titre 2">
            <a:extLst>
              <a:ext uri="{FF2B5EF4-FFF2-40B4-BE49-F238E27FC236}">
                <a16:creationId xmlns:a16="http://schemas.microsoft.com/office/drawing/2014/main" id="{F68F9E10-0847-C84E-A00D-4E630B5DE255}"/>
              </a:ext>
            </a:extLst>
          </p:cNvPr>
          <p:cNvSpPr>
            <a:spLocks noGrp="1"/>
          </p:cNvSpPr>
          <p:nvPr>
            <p:ph type="title"/>
          </p:nvPr>
        </p:nvSpPr>
        <p:spPr/>
        <p:txBody>
          <a:bodyPr/>
          <a:lstStyle/>
          <a:p>
            <a:pPr algn="ctr"/>
            <a:r>
              <a:rPr lang="fr-FR" dirty="0" smtClean="0"/>
              <a:t>Ordre du jour</a:t>
            </a:r>
            <a:endParaRPr lang="fr-FR" dirty="0"/>
          </a:p>
        </p:txBody>
      </p:sp>
      <p:sp>
        <p:nvSpPr>
          <p:cNvPr id="8" name="Espace réservé du pied de page 7"/>
          <p:cNvSpPr>
            <a:spLocks noGrp="1"/>
          </p:cNvSpPr>
          <p:nvPr>
            <p:ph type="ftr" sz="quarter" idx="3"/>
          </p:nvPr>
        </p:nvSpPr>
        <p:spPr/>
        <p:txBody>
          <a:bodyPr/>
          <a:lstStyle/>
          <a:p>
            <a:r>
              <a:rPr lang="fr-FR" smtClean="0"/>
              <a:t>Direction de l'Organisation des Soins</a:t>
            </a:r>
            <a:endParaRPr lang="fr-FR" dirty="0"/>
          </a:p>
        </p:txBody>
      </p:sp>
      <p:graphicFrame>
        <p:nvGraphicFramePr>
          <p:cNvPr id="16" name="Diagramme 15"/>
          <p:cNvGraphicFramePr/>
          <p:nvPr>
            <p:extLst>
              <p:ext uri="{D42A27DB-BD31-4B8C-83A1-F6EECF244321}">
                <p14:modId xmlns:p14="http://schemas.microsoft.com/office/powerpoint/2010/main" val="776451781"/>
              </p:ext>
            </p:extLst>
          </p:nvPr>
        </p:nvGraphicFramePr>
        <p:xfrm>
          <a:off x="2581633" y="2013485"/>
          <a:ext cx="7514867" cy="26200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029320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67094" y="348640"/>
            <a:ext cx="8956431" cy="548175"/>
          </a:xfrm>
        </p:spPr>
        <p:style>
          <a:lnRef idx="1">
            <a:schemeClr val="accent5"/>
          </a:lnRef>
          <a:fillRef idx="2">
            <a:schemeClr val="accent5"/>
          </a:fillRef>
          <a:effectRef idx="1">
            <a:schemeClr val="accent5"/>
          </a:effectRef>
          <a:fontRef idx="minor">
            <a:schemeClr val="dk1"/>
          </a:fontRef>
        </p:style>
        <p:txBody>
          <a:bodyPr>
            <a:noAutofit/>
          </a:bodyPr>
          <a:lstStyle/>
          <a:p>
            <a:r>
              <a:rPr lang="fr-FR" sz="1800" dirty="0" smtClean="0"/>
              <a:t>Etat des lieux : composition de la section Psychiatrie du CCAR de Corse</a:t>
            </a:r>
            <a:endParaRPr lang="fr-FR" sz="1800" dirty="0"/>
          </a:p>
        </p:txBody>
      </p:sp>
      <p:graphicFrame>
        <p:nvGraphicFramePr>
          <p:cNvPr id="7" name="Tableau 6"/>
          <p:cNvGraphicFramePr>
            <a:graphicFrameLocks noGrp="1"/>
          </p:cNvGraphicFramePr>
          <p:nvPr>
            <p:extLst>
              <p:ext uri="{D42A27DB-BD31-4B8C-83A1-F6EECF244321}">
                <p14:modId xmlns:p14="http://schemas.microsoft.com/office/powerpoint/2010/main" val="3863816650"/>
              </p:ext>
            </p:extLst>
          </p:nvPr>
        </p:nvGraphicFramePr>
        <p:xfrm>
          <a:off x="360485" y="2930439"/>
          <a:ext cx="4860925" cy="3214370"/>
        </p:xfrm>
        <a:graphic>
          <a:graphicData uri="http://schemas.openxmlformats.org/drawingml/2006/table">
            <a:tbl>
              <a:tblPr firstRow="1" firstCol="1" bandRow="1">
                <a:tableStyleId>{5A111915-BE36-4E01-A7E5-04B1672EAD32}</a:tableStyleId>
              </a:tblPr>
              <a:tblGrid>
                <a:gridCol w="2250440">
                  <a:extLst>
                    <a:ext uri="{9D8B030D-6E8A-4147-A177-3AD203B41FA5}">
                      <a16:colId xmlns:a16="http://schemas.microsoft.com/office/drawing/2014/main" val="3516778380"/>
                    </a:ext>
                  </a:extLst>
                </a:gridCol>
                <a:gridCol w="2610485">
                  <a:extLst>
                    <a:ext uri="{9D8B030D-6E8A-4147-A177-3AD203B41FA5}">
                      <a16:colId xmlns:a16="http://schemas.microsoft.com/office/drawing/2014/main" val="257215996"/>
                    </a:ext>
                  </a:extLst>
                </a:gridCol>
              </a:tblGrid>
              <a:tr h="166370">
                <a:tc>
                  <a:txBody>
                    <a:bodyPr/>
                    <a:lstStyle/>
                    <a:p>
                      <a:pPr marL="0" algn="l" defTabSz="914400" rtl="0" eaLnBrk="1" latinLnBrk="0" hangingPunct="1">
                        <a:spcAft>
                          <a:spcPts val="0"/>
                        </a:spcAft>
                      </a:pPr>
                      <a:r>
                        <a:rPr lang="fr-FR" sz="1000" kern="1200" dirty="0">
                          <a:effectLst/>
                        </a:rPr>
                        <a:t>Titulaire</a:t>
                      </a:r>
                      <a:endParaRPr lang="fr-FR" sz="1000" kern="1200" dirty="0">
                        <a:solidFill>
                          <a:schemeClr val="tx1"/>
                        </a:solidFill>
                        <a:effectLst/>
                        <a:latin typeface="Arial" panose="020B0604020202020204" pitchFamily="34" charset="0"/>
                        <a:ea typeface="Arial" panose="020B0604020202020204" pitchFamily="34" charset="0"/>
                        <a:cs typeface="+mn-cs"/>
                      </a:endParaRPr>
                    </a:p>
                  </a:txBody>
                  <a:tcPr marL="68580" marR="68580" marT="0" marB="0"/>
                </a:tc>
                <a:tc>
                  <a:txBody>
                    <a:bodyPr/>
                    <a:lstStyle/>
                    <a:p>
                      <a:pPr marL="0" algn="l" defTabSz="914400" rtl="0" eaLnBrk="1" latinLnBrk="0" hangingPunct="1">
                        <a:spcAft>
                          <a:spcPts val="0"/>
                        </a:spcAft>
                      </a:pPr>
                      <a:r>
                        <a:rPr lang="fr-FR" sz="1000" kern="1200" dirty="0">
                          <a:effectLst/>
                        </a:rPr>
                        <a:t>Suppléant </a:t>
                      </a:r>
                      <a:endParaRPr lang="fr-FR" sz="1000" kern="1200" dirty="0">
                        <a:solidFill>
                          <a:schemeClr val="tx1"/>
                        </a:solidFill>
                        <a:effectLst/>
                        <a:latin typeface="Arial" panose="020B0604020202020204" pitchFamily="34" charset="0"/>
                        <a:ea typeface="Arial" panose="020B0604020202020204" pitchFamily="34" charset="0"/>
                        <a:cs typeface="+mn-cs"/>
                      </a:endParaRPr>
                    </a:p>
                  </a:txBody>
                  <a:tcPr marL="68580" marR="68580" marT="0" marB="0"/>
                </a:tc>
                <a:extLst>
                  <a:ext uri="{0D108BD9-81ED-4DB2-BD59-A6C34878D82A}">
                    <a16:rowId xmlns:a16="http://schemas.microsoft.com/office/drawing/2014/main" val="1835188032"/>
                  </a:ext>
                </a:extLst>
              </a:tr>
              <a:tr h="166370">
                <a:tc>
                  <a:txBody>
                    <a:bodyPr/>
                    <a:lstStyle/>
                    <a:p>
                      <a:pPr>
                        <a:spcAft>
                          <a:spcPts val="0"/>
                        </a:spcAft>
                      </a:pPr>
                      <a:r>
                        <a:rPr lang="fr-FR" sz="1000">
                          <a:effectLst/>
                          <a:latin typeface="Arial" panose="020B0604020202020204" pitchFamily="34" charset="0"/>
                          <a:ea typeface="Arial" panose="020B0604020202020204" pitchFamily="34" charset="0"/>
                        </a:rPr>
                        <a:t>Frédéric EBENDINGER </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a:effectLst/>
                          <a:latin typeface="Arial" panose="020B0604020202020204" pitchFamily="34" charset="0"/>
                          <a:ea typeface="Arial" panose="020B0604020202020204" pitchFamily="34" charset="0"/>
                        </a:rPr>
                        <a:t>Christophe ARNOULD</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39098553"/>
                  </a:ext>
                </a:extLst>
              </a:tr>
              <a:tr h="166370">
                <a:tc>
                  <a:txBody>
                    <a:bodyPr/>
                    <a:lstStyle/>
                    <a:p>
                      <a:pPr>
                        <a:spcAft>
                          <a:spcPts val="0"/>
                        </a:spcAft>
                      </a:pPr>
                      <a:r>
                        <a:rPr lang="fr-FR" sz="1000" dirty="0">
                          <a:effectLst/>
                          <a:latin typeface="Arial" panose="020B0604020202020204" pitchFamily="34" charset="0"/>
                          <a:ea typeface="Arial" panose="020B0604020202020204" pitchFamily="34" charset="0"/>
                        </a:rPr>
                        <a:t>Dr Nicole GRAZIANI</a:t>
                      </a:r>
                      <a:endParaRPr lang="fr-FR" sz="1100" dirty="0">
                        <a:effectLst/>
                        <a:latin typeface="Arial" panose="020B0604020202020204" pitchFamily="34" charset="0"/>
                        <a:ea typeface="Arial" panose="020B0604020202020204" pitchFamily="34" charset="0"/>
                      </a:endParaRPr>
                    </a:p>
                    <a:p>
                      <a:pPr>
                        <a:spcAft>
                          <a:spcPts val="0"/>
                        </a:spcAft>
                      </a:pPr>
                      <a:r>
                        <a:rPr lang="fr-FR" sz="1000" i="1" dirty="0">
                          <a:effectLst/>
                          <a:latin typeface="Arial" panose="020B0604020202020204" pitchFamily="34" charset="0"/>
                          <a:ea typeface="Arial" panose="020B0604020202020204" pitchFamily="34" charset="0"/>
                        </a:rPr>
                        <a:t>FHF</a:t>
                      </a:r>
                      <a:endParaRPr lang="fr-FR" sz="1100" dirty="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a:effectLst/>
                          <a:latin typeface="Arial" panose="020B0604020202020204" pitchFamily="34" charset="0"/>
                          <a:ea typeface="Arial" panose="020B0604020202020204" pitchFamily="34" charset="0"/>
                        </a:rPr>
                        <a:t>Dr Fabrice SISCO</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3823143933"/>
                  </a:ext>
                </a:extLst>
              </a:tr>
              <a:tr h="166370">
                <a:tc>
                  <a:txBody>
                    <a:bodyPr/>
                    <a:lstStyle/>
                    <a:p>
                      <a:pPr>
                        <a:spcAft>
                          <a:spcPts val="0"/>
                        </a:spcAft>
                      </a:pPr>
                      <a:r>
                        <a:rPr lang="fr-FR" sz="1000">
                          <a:effectLst/>
                          <a:latin typeface="Arial" panose="020B0604020202020204" pitchFamily="34" charset="0"/>
                          <a:ea typeface="Arial" panose="020B0604020202020204" pitchFamily="34" charset="0"/>
                        </a:rPr>
                        <a:t>Franck FALCUCCI</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a:effectLst/>
                          <a:latin typeface="Arial" panose="020B0604020202020204" pitchFamily="34" charset="0"/>
                          <a:ea typeface="Arial" panose="020B0604020202020204" pitchFamily="34" charset="0"/>
                        </a:rPr>
                        <a:t>Marie-Christine VIALE</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100742179"/>
                  </a:ext>
                </a:extLst>
              </a:tr>
              <a:tr h="166370">
                <a:tc>
                  <a:txBody>
                    <a:bodyPr/>
                    <a:lstStyle/>
                    <a:p>
                      <a:pPr>
                        <a:spcAft>
                          <a:spcPts val="0"/>
                        </a:spcAft>
                      </a:pPr>
                      <a:r>
                        <a:rPr lang="fr-FR" sz="1000">
                          <a:effectLst/>
                          <a:latin typeface="Arial" panose="020B0604020202020204" pitchFamily="34" charset="0"/>
                          <a:ea typeface="Arial" panose="020B0604020202020204" pitchFamily="34" charset="0"/>
                        </a:rPr>
                        <a:t>François-Gilles COLONNA </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a:effectLst/>
                          <a:latin typeface="Arial" panose="020B0604020202020204" pitchFamily="34" charset="0"/>
                          <a:ea typeface="Arial" panose="020B0604020202020204" pitchFamily="34" charset="0"/>
                        </a:rPr>
                        <a:t>Sébastien GALLEYN</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4108787211"/>
                  </a:ext>
                </a:extLst>
              </a:tr>
              <a:tr h="166370">
                <a:tc>
                  <a:txBody>
                    <a:bodyPr/>
                    <a:lstStyle/>
                    <a:p>
                      <a:pPr>
                        <a:spcAft>
                          <a:spcPts val="0"/>
                        </a:spcAft>
                      </a:pPr>
                      <a:r>
                        <a:rPr lang="fr-FR" sz="1000">
                          <a:effectLst/>
                          <a:latin typeface="Arial" panose="020B0604020202020204" pitchFamily="34" charset="0"/>
                          <a:ea typeface="Arial" panose="020B0604020202020204" pitchFamily="34" charset="0"/>
                        </a:rPr>
                        <a:t>Dr Marie Pierre QUILICHINI</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a:effectLst/>
                          <a:latin typeface="Arial" panose="020B0604020202020204" pitchFamily="34" charset="0"/>
                          <a:ea typeface="Arial" panose="020B0604020202020204" pitchFamily="34" charset="0"/>
                        </a:rPr>
                        <a:t>Dr Nicole MUSELLI</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3695600879"/>
                  </a:ext>
                </a:extLst>
              </a:tr>
              <a:tr h="166370">
                <a:tc>
                  <a:txBody>
                    <a:bodyPr/>
                    <a:lstStyle/>
                    <a:p>
                      <a:pPr>
                        <a:spcAft>
                          <a:spcPts val="0"/>
                        </a:spcAft>
                      </a:pPr>
                      <a:r>
                        <a:rPr lang="fr-FR" sz="1000" dirty="0">
                          <a:effectLst/>
                          <a:latin typeface="Arial" panose="020B0604020202020204" pitchFamily="34" charset="0"/>
                          <a:ea typeface="Arial" panose="020B0604020202020204" pitchFamily="34" charset="0"/>
                        </a:rPr>
                        <a:t>Dr Marie-Hélène CATTINO</a:t>
                      </a:r>
                      <a:endParaRPr lang="fr-FR" sz="1100" dirty="0">
                        <a:effectLst/>
                        <a:latin typeface="Arial" panose="020B0604020202020204" pitchFamily="34" charset="0"/>
                        <a:ea typeface="Arial" panose="020B0604020202020204" pitchFamily="34" charset="0"/>
                      </a:endParaRPr>
                    </a:p>
                    <a:p>
                      <a:pPr>
                        <a:spcAft>
                          <a:spcPts val="0"/>
                        </a:spcAft>
                      </a:pPr>
                      <a:r>
                        <a:rPr lang="fr-FR" sz="1000" i="1" dirty="0">
                          <a:effectLst/>
                          <a:latin typeface="Arial" panose="020B0604020202020204" pitchFamily="34" charset="0"/>
                          <a:ea typeface="Arial" panose="020B0604020202020204" pitchFamily="34" charset="0"/>
                        </a:rPr>
                        <a:t>FHF</a:t>
                      </a:r>
                      <a:endParaRPr lang="fr-FR" sz="1100" dirty="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a:effectLst/>
                          <a:latin typeface="Arial" panose="020B0604020202020204" pitchFamily="34" charset="0"/>
                          <a:ea typeface="Arial" panose="020B0604020202020204" pitchFamily="34" charset="0"/>
                        </a:rPr>
                        <a:t>Alexia NOBILI</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FHF</a:t>
                      </a:r>
                      <a:endParaRPr lang="fr-FR"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743846127"/>
                  </a:ext>
                </a:extLst>
              </a:tr>
              <a:tr h="166370">
                <a:tc>
                  <a:txBody>
                    <a:bodyPr/>
                    <a:lstStyle/>
                    <a:p>
                      <a:pPr>
                        <a:spcAft>
                          <a:spcPts val="0"/>
                        </a:spcAft>
                      </a:pPr>
                      <a:r>
                        <a:rPr lang="fr-FR" sz="1000">
                          <a:effectLst/>
                          <a:latin typeface="Arial" panose="020B0604020202020204" pitchFamily="34" charset="0"/>
                          <a:ea typeface="Arial" panose="020B0604020202020204" pitchFamily="34" charset="0"/>
                        </a:rPr>
                        <a:t>Charles ZUCCARELLI</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FHP</a:t>
                      </a:r>
                      <a:endParaRPr lang="fr-FR" sz="110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a:effectLst/>
                          <a:latin typeface="Arial" panose="020B0604020202020204" pitchFamily="34" charset="0"/>
                          <a:ea typeface="Arial" panose="020B0604020202020204" pitchFamily="34" charset="0"/>
                        </a:rPr>
                        <a:t>Sandrine DELECROIX</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FHP</a:t>
                      </a:r>
                      <a:endParaRPr lang="fr-FR"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438149638"/>
                  </a:ext>
                </a:extLst>
              </a:tr>
              <a:tr h="166370">
                <a:tc>
                  <a:txBody>
                    <a:bodyPr/>
                    <a:lstStyle/>
                    <a:p>
                      <a:pPr>
                        <a:spcAft>
                          <a:spcPts val="0"/>
                        </a:spcAft>
                      </a:pPr>
                      <a:r>
                        <a:rPr lang="fr-FR" sz="1000">
                          <a:effectLst/>
                          <a:latin typeface="Arial" panose="020B0604020202020204" pitchFamily="34" charset="0"/>
                          <a:ea typeface="Arial" panose="020B0604020202020204" pitchFamily="34" charset="0"/>
                        </a:rPr>
                        <a:t>Paul MASSON</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FHP</a:t>
                      </a:r>
                      <a:endParaRPr lang="fr-FR" sz="110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a:effectLst/>
                          <a:latin typeface="Arial" panose="020B0604020202020204" pitchFamily="34" charset="0"/>
                          <a:ea typeface="Arial" panose="020B0604020202020204" pitchFamily="34" charset="0"/>
                        </a:rPr>
                        <a:t>Stéphanie GARREC</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FHP</a:t>
                      </a:r>
                      <a:endParaRPr lang="fr-FR" sz="110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3608235990"/>
                  </a:ext>
                </a:extLst>
              </a:tr>
              <a:tr h="166370">
                <a:tc>
                  <a:txBody>
                    <a:bodyPr/>
                    <a:lstStyle/>
                    <a:p>
                      <a:pPr>
                        <a:spcAft>
                          <a:spcPts val="0"/>
                        </a:spcAft>
                      </a:pPr>
                      <a:r>
                        <a:rPr lang="fr-FR" sz="1000">
                          <a:effectLst/>
                          <a:latin typeface="Arial" panose="020B0604020202020204" pitchFamily="34" charset="0"/>
                          <a:ea typeface="Arial" panose="020B0604020202020204" pitchFamily="34" charset="0"/>
                        </a:rPr>
                        <a:t>Dr Patrick STALLA</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FHP</a:t>
                      </a:r>
                      <a:endParaRPr lang="fr-FR" sz="110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dirty="0">
                          <a:effectLst/>
                          <a:latin typeface="Arial" panose="020B0604020202020204" pitchFamily="34" charset="0"/>
                          <a:ea typeface="Arial" panose="020B0604020202020204" pitchFamily="34" charset="0"/>
                        </a:rPr>
                        <a:t>Dr Serge SANCHEZ</a:t>
                      </a:r>
                      <a:endParaRPr lang="fr-FR" sz="1100" dirty="0">
                        <a:effectLst/>
                        <a:latin typeface="Arial" panose="020B0604020202020204" pitchFamily="34" charset="0"/>
                        <a:ea typeface="Arial" panose="020B0604020202020204" pitchFamily="34" charset="0"/>
                      </a:endParaRPr>
                    </a:p>
                    <a:p>
                      <a:pPr>
                        <a:spcAft>
                          <a:spcPts val="0"/>
                        </a:spcAft>
                      </a:pPr>
                      <a:r>
                        <a:rPr lang="fr-FR" sz="1000" i="1" dirty="0">
                          <a:effectLst/>
                          <a:latin typeface="Arial" panose="020B0604020202020204" pitchFamily="34" charset="0"/>
                          <a:ea typeface="Arial" panose="020B0604020202020204" pitchFamily="34" charset="0"/>
                        </a:rPr>
                        <a:t>FHP</a:t>
                      </a:r>
                      <a:endParaRPr lang="fr-FR" sz="1100" dirty="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2264662841"/>
                  </a:ext>
                </a:extLst>
              </a:tr>
              <a:tr h="166370">
                <a:tc>
                  <a:txBody>
                    <a:bodyPr/>
                    <a:lstStyle/>
                    <a:p>
                      <a:pPr>
                        <a:spcAft>
                          <a:spcPts val="0"/>
                        </a:spcAft>
                      </a:pPr>
                      <a:r>
                        <a:rPr lang="fr-FR" sz="1000">
                          <a:effectLst/>
                          <a:latin typeface="Arial" panose="020B0604020202020204" pitchFamily="34" charset="0"/>
                          <a:ea typeface="Arial" panose="020B0604020202020204" pitchFamily="34" charset="0"/>
                        </a:rPr>
                        <a:t>Dr Marc PICAMAL</a:t>
                      </a:r>
                      <a:endParaRPr lang="fr-FR" sz="1100">
                        <a:effectLst/>
                        <a:latin typeface="Arial" panose="020B0604020202020204" pitchFamily="34" charset="0"/>
                        <a:ea typeface="Arial" panose="020B0604020202020204" pitchFamily="34" charset="0"/>
                      </a:endParaRPr>
                    </a:p>
                    <a:p>
                      <a:pPr>
                        <a:spcAft>
                          <a:spcPts val="0"/>
                        </a:spcAft>
                      </a:pPr>
                      <a:r>
                        <a:rPr lang="fr-FR" sz="1000" i="1">
                          <a:effectLst/>
                          <a:latin typeface="Arial" panose="020B0604020202020204" pitchFamily="34" charset="0"/>
                          <a:ea typeface="Arial" panose="020B0604020202020204" pitchFamily="34" charset="0"/>
                        </a:rPr>
                        <a:t>FHP</a:t>
                      </a:r>
                      <a:endParaRPr lang="fr-FR" sz="110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dirty="0">
                          <a:effectLst/>
                          <a:latin typeface="Arial" panose="020B0604020202020204" pitchFamily="34" charset="0"/>
                          <a:ea typeface="Arial" panose="020B0604020202020204" pitchFamily="34" charset="0"/>
                        </a:rPr>
                        <a:t>Dr </a:t>
                      </a:r>
                      <a:r>
                        <a:rPr lang="fr-FR" sz="1000" dirty="0" err="1">
                          <a:effectLst/>
                          <a:latin typeface="Arial" panose="020B0604020202020204" pitchFamily="34" charset="0"/>
                          <a:ea typeface="Arial" panose="020B0604020202020204" pitchFamily="34" charset="0"/>
                        </a:rPr>
                        <a:t>Dumé</a:t>
                      </a:r>
                      <a:r>
                        <a:rPr lang="fr-FR" sz="1000" dirty="0">
                          <a:effectLst/>
                          <a:latin typeface="Arial" panose="020B0604020202020204" pitchFamily="34" charset="0"/>
                          <a:ea typeface="Arial" panose="020B0604020202020204" pitchFamily="34" charset="0"/>
                        </a:rPr>
                        <a:t> BALDOCCHI</a:t>
                      </a:r>
                      <a:endParaRPr lang="fr-FR" sz="1100" dirty="0">
                        <a:effectLst/>
                        <a:latin typeface="Arial" panose="020B0604020202020204" pitchFamily="34" charset="0"/>
                        <a:ea typeface="Arial" panose="020B0604020202020204" pitchFamily="34" charset="0"/>
                      </a:endParaRPr>
                    </a:p>
                    <a:p>
                      <a:pPr>
                        <a:spcAft>
                          <a:spcPts val="0"/>
                        </a:spcAft>
                      </a:pPr>
                      <a:r>
                        <a:rPr lang="fr-FR" sz="1000" i="1" dirty="0">
                          <a:effectLst/>
                          <a:latin typeface="Arial" panose="020B0604020202020204" pitchFamily="34" charset="0"/>
                          <a:ea typeface="Arial" panose="020B0604020202020204" pitchFamily="34" charset="0"/>
                        </a:rPr>
                        <a:t>FHP</a:t>
                      </a:r>
                      <a:endParaRPr lang="fr-FR" sz="1100" dirty="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3388699990"/>
                  </a:ext>
                </a:extLst>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2217389942"/>
              </p:ext>
            </p:extLst>
          </p:nvPr>
        </p:nvGraphicFramePr>
        <p:xfrm>
          <a:off x="5945310" y="2930439"/>
          <a:ext cx="4860925" cy="775970"/>
        </p:xfrm>
        <a:graphic>
          <a:graphicData uri="http://schemas.openxmlformats.org/drawingml/2006/table">
            <a:tbl>
              <a:tblPr firstRow="1" firstCol="1" bandRow="1">
                <a:tableStyleId>{5A111915-BE36-4E01-A7E5-04B1672EAD32}</a:tableStyleId>
              </a:tblPr>
              <a:tblGrid>
                <a:gridCol w="2250440">
                  <a:extLst>
                    <a:ext uri="{9D8B030D-6E8A-4147-A177-3AD203B41FA5}">
                      <a16:colId xmlns:a16="http://schemas.microsoft.com/office/drawing/2014/main" val="2870541262"/>
                    </a:ext>
                  </a:extLst>
                </a:gridCol>
                <a:gridCol w="2610485">
                  <a:extLst>
                    <a:ext uri="{9D8B030D-6E8A-4147-A177-3AD203B41FA5}">
                      <a16:colId xmlns:a16="http://schemas.microsoft.com/office/drawing/2014/main" val="3677292300"/>
                    </a:ext>
                  </a:extLst>
                </a:gridCol>
              </a:tblGrid>
              <a:tr h="166370">
                <a:tc>
                  <a:txBody>
                    <a:bodyPr/>
                    <a:lstStyle/>
                    <a:p>
                      <a:pPr algn="ctr">
                        <a:spcAft>
                          <a:spcPts val="0"/>
                        </a:spcAft>
                      </a:pPr>
                      <a:r>
                        <a:rPr lang="fr-FR" sz="1000" dirty="0">
                          <a:effectLst/>
                        </a:rPr>
                        <a:t>Titulaire</a:t>
                      </a:r>
                      <a:endParaRPr lang="fr-FR" sz="1100" dirty="0">
                        <a:effectLst/>
                        <a:latin typeface="Arial" panose="020B0604020202020204" pitchFamily="34" charset="0"/>
                        <a:ea typeface="Arial" panose="020B0604020202020204" pitchFamily="34" charset="0"/>
                      </a:endParaRPr>
                    </a:p>
                  </a:txBody>
                  <a:tcPr marL="68580" marR="68580" marT="0" marB="0"/>
                </a:tc>
                <a:tc>
                  <a:txBody>
                    <a:bodyPr/>
                    <a:lstStyle/>
                    <a:p>
                      <a:pPr algn="ctr">
                        <a:spcAft>
                          <a:spcPts val="0"/>
                        </a:spcAft>
                      </a:pPr>
                      <a:r>
                        <a:rPr lang="fr-FR" sz="1000" dirty="0">
                          <a:effectLst/>
                        </a:rPr>
                        <a:t>Suppléant </a:t>
                      </a:r>
                      <a:endParaRPr lang="fr-FR" sz="1100" dirty="0">
                        <a:effectLst/>
                        <a:latin typeface="Arial" panose="020B0604020202020204" pitchFamily="34" charset="0"/>
                        <a:ea typeface="Arial" panose="020B0604020202020204" pitchFamily="34" charset="0"/>
                      </a:endParaRPr>
                    </a:p>
                  </a:txBody>
                  <a:tcPr marL="68580" marR="68580" marT="0" marB="0"/>
                </a:tc>
                <a:extLst>
                  <a:ext uri="{0D108BD9-81ED-4DB2-BD59-A6C34878D82A}">
                    <a16:rowId xmlns:a16="http://schemas.microsoft.com/office/drawing/2014/main" val="2078814367"/>
                  </a:ext>
                </a:extLst>
              </a:tr>
              <a:tr h="166370">
                <a:tc>
                  <a:txBody>
                    <a:bodyPr/>
                    <a:lstStyle/>
                    <a:p>
                      <a:pPr>
                        <a:spcAft>
                          <a:spcPts val="0"/>
                        </a:spcAft>
                      </a:pPr>
                      <a:r>
                        <a:rPr lang="fr-FR" sz="1000" dirty="0">
                          <a:effectLst/>
                        </a:rPr>
                        <a:t>Audrey MAINETTI</a:t>
                      </a:r>
                      <a:endParaRPr lang="fr-FR" sz="1100" dirty="0">
                        <a:effectLst/>
                      </a:endParaRPr>
                    </a:p>
                    <a:p>
                      <a:pPr>
                        <a:spcAft>
                          <a:spcPts val="0"/>
                        </a:spcAft>
                      </a:pPr>
                      <a:r>
                        <a:rPr lang="fr-FR" sz="1000" b="0" dirty="0">
                          <a:effectLst/>
                        </a:rPr>
                        <a:t>France </a:t>
                      </a:r>
                      <a:r>
                        <a:rPr lang="fr-FR" sz="1000" b="0" dirty="0" err="1">
                          <a:effectLst/>
                        </a:rPr>
                        <a:t>Assos</a:t>
                      </a:r>
                      <a:r>
                        <a:rPr lang="fr-FR" sz="1000" b="0" dirty="0">
                          <a:effectLst/>
                        </a:rPr>
                        <a:t> Santé Corse</a:t>
                      </a:r>
                      <a:endParaRPr lang="fr-FR" sz="1100" b="0" dirty="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b="1" dirty="0">
                          <a:solidFill>
                            <a:srgbClr val="FF0000"/>
                          </a:solidFill>
                          <a:effectLst/>
                        </a:rPr>
                        <a:t>En attente de désignation</a:t>
                      </a:r>
                      <a:endParaRPr lang="fr-FR" sz="1100" b="1" dirty="0">
                        <a:solidFill>
                          <a:srgbClr val="FF0000"/>
                        </a:solidFill>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3718538358"/>
                  </a:ext>
                </a:extLst>
              </a:tr>
              <a:tr h="166370">
                <a:tc>
                  <a:txBody>
                    <a:bodyPr/>
                    <a:lstStyle/>
                    <a:p>
                      <a:pPr>
                        <a:spcAft>
                          <a:spcPts val="0"/>
                        </a:spcAft>
                      </a:pPr>
                      <a:r>
                        <a:rPr lang="fr-FR" sz="1000" dirty="0">
                          <a:effectLst/>
                        </a:rPr>
                        <a:t>Philippe FABRETTI</a:t>
                      </a:r>
                      <a:endParaRPr lang="fr-FR" sz="1100" dirty="0">
                        <a:effectLst/>
                      </a:endParaRPr>
                    </a:p>
                    <a:p>
                      <a:pPr>
                        <a:spcAft>
                          <a:spcPts val="0"/>
                        </a:spcAft>
                      </a:pPr>
                      <a:r>
                        <a:rPr lang="fr-FR" sz="1000" b="0" dirty="0">
                          <a:effectLst/>
                        </a:rPr>
                        <a:t>France </a:t>
                      </a:r>
                      <a:r>
                        <a:rPr lang="fr-FR" sz="1000" b="0" dirty="0" err="1">
                          <a:effectLst/>
                        </a:rPr>
                        <a:t>Assos</a:t>
                      </a:r>
                      <a:r>
                        <a:rPr lang="fr-FR" sz="1000" b="0" dirty="0">
                          <a:effectLst/>
                        </a:rPr>
                        <a:t> Santé Corse</a:t>
                      </a:r>
                      <a:endParaRPr lang="fr-FR" sz="1100" b="0" dirty="0">
                        <a:effectLst/>
                        <a:latin typeface="Arial" panose="020B0604020202020204" pitchFamily="34" charset="0"/>
                        <a:ea typeface="Arial" panose="020B0604020202020204" pitchFamily="34" charset="0"/>
                      </a:endParaRPr>
                    </a:p>
                  </a:txBody>
                  <a:tcPr marL="68580" marR="68580" marT="0" marB="0" anchor="ctr"/>
                </a:tc>
                <a:tc>
                  <a:txBody>
                    <a:bodyPr/>
                    <a:lstStyle/>
                    <a:p>
                      <a:pPr>
                        <a:spcAft>
                          <a:spcPts val="0"/>
                        </a:spcAft>
                      </a:pPr>
                      <a:r>
                        <a:rPr lang="fr-FR" sz="1000" b="1" dirty="0">
                          <a:effectLst/>
                        </a:rPr>
                        <a:t>Françoise LASBOUYGUES</a:t>
                      </a:r>
                      <a:endParaRPr lang="fr-FR" sz="1100" b="1" dirty="0">
                        <a:effectLst/>
                      </a:endParaRPr>
                    </a:p>
                    <a:p>
                      <a:pPr>
                        <a:spcAft>
                          <a:spcPts val="0"/>
                        </a:spcAft>
                      </a:pPr>
                      <a:r>
                        <a:rPr lang="fr-FR" sz="1000" dirty="0">
                          <a:effectLst/>
                        </a:rPr>
                        <a:t>France </a:t>
                      </a:r>
                      <a:r>
                        <a:rPr lang="fr-FR" sz="1000" dirty="0" err="1">
                          <a:effectLst/>
                        </a:rPr>
                        <a:t>Assos</a:t>
                      </a:r>
                      <a:r>
                        <a:rPr lang="fr-FR" sz="1000" dirty="0">
                          <a:effectLst/>
                        </a:rPr>
                        <a:t> Santé Corse</a:t>
                      </a:r>
                      <a:endParaRPr lang="fr-FR" sz="1100" dirty="0">
                        <a:effectLst/>
                        <a:latin typeface="Arial" panose="020B0604020202020204" pitchFamily="34" charset="0"/>
                        <a:ea typeface="Arial" panose="020B0604020202020204" pitchFamily="34" charset="0"/>
                      </a:endParaRPr>
                    </a:p>
                  </a:txBody>
                  <a:tcPr marL="68580" marR="68580" marT="0" marB="0" anchor="ctr"/>
                </a:tc>
                <a:extLst>
                  <a:ext uri="{0D108BD9-81ED-4DB2-BD59-A6C34878D82A}">
                    <a16:rowId xmlns:a16="http://schemas.microsoft.com/office/drawing/2014/main" val="1519571728"/>
                  </a:ext>
                </a:extLst>
              </a:tr>
            </a:tbl>
          </a:graphicData>
        </a:graphic>
      </p:graphicFrame>
      <p:sp>
        <p:nvSpPr>
          <p:cNvPr id="10" name="Titre 1"/>
          <p:cNvSpPr txBox="1">
            <a:spLocks/>
          </p:cNvSpPr>
          <p:nvPr/>
        </p:nvSpPr>
        <p:spPr>
          <a:xfrm>
            <a:off x="360485" y="2051207"/>
            <a:ext cx="4860925" cy="8792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fr-FR" sz="1800" b="1" u="sng" dirty="0"/>
              <a:t>R</a:t>
            </a:r>
            <a:r>
              <a:rPr lang="fr-FR" sz="1800" b="1" u="sng" dirty="0" smtClean="0"/>
              <a:t>eprésentants des organisations nationales les plus représentatives des établissements de santé publics et privés :</a:t>
            </a:r>
            <a:endParaRPr lang="fr-FR" sz="1800" b="1" u="sng" dirty="0"/>
          </a:p>
        </p:txBody>
      </p:sp>
      <p:sp>
        <p:nvSpPr>
          <p:cNvPr id="11" name="Rectangle 10"/>
          <p:cNvSpPr/>
          <p:nvPr/>
        </p:nvSpPr>
        <p:spPr>
          <a:xfrm>
            <a:off x="5945309" y="1912680"/>
            <a:ext cx="4860925" cy="762782"/>
          </a:xfrm>
          <a:prstGeom prst="rect">
            <a:avLst/>
          </a:prstGeom>
        </p:spPr>
        <p:txBody>
          <a:bodyPr vert="horz" lIns="91440" tIns="45720" rIns="91440" bIns="45720" rtlCol="0" anchor="b">
            <a:noAutofit/>
          </a:bodyPr>
          <a:lstStyle/>
          <a:p>
            <a:pPr>
              <a:lnSpc>
                <a:spcPct val="90000"/>
              </a:lnSpc>
              <a:spcBef>
                <a:spcPct val="0"/>
              </a:spcBef>
            </a:pPr>
            <a:r>
              <a:rPr lang="fr-FR" b="1" u="sng" dirty="0" smtClean="0">
                <a:latin typeface="+mj-lt"/>
                <a:ea typeface="+mj-ea"/>
                <a:cs typeface="+mj-cs"/>
              </a:rPr>
              <a:t>Représentants </a:t>
            </a:r>
            <a:r>
              <a:rPr lang="fr-FR" b="1" u="sng" dirty="0">
                <a:latin typeface="+mj-lt"/>
                <a:ea typeface="+mj-ea"/>
                <a:cs typeface="+mj-cs"/>
              </a:rPr>
              <a:t>des associations d’usagers et des </a:t>
            </a:r>
            <a:r>
              <a:rPr lang="fr-FR" b="1" u="sng" dirty="0" smtClean="0">
                <a:latin typeface="+mj-lt"/>
                <a:ea typeface="+mj-ea"/>
                <a:cs typeface="+mj-cs"/>
              </a:rPr>
              <a:t>familles :</a:t>
            </a:r>
            <a:endParaRPr lang="fr-FR" b="1" u="sng" dirty="0">
              <a:latin typeface="+mj-lt"/>
              <a:ea typeface="+mj-ea"/>
              <a:cs typeface="+mj-cs"/>
            </a:endParaRPr>
          </a:p>
        </p:txBody>
      </p:sp>
      <p:sp>
        <p:nvSpPr>
          <p:cNvPr id="12" name="Espace réservé de la date 11"/>
          <p:cNvSpPr>
            <a:spLocks noGrp="1"/>
          </p:cNvSpPr>
          <p:nvPr>
            <p:ph type="dt" sz="half" idx="10"/>
          </p:nvPr>
        </p:nvSpPr>
        <p:spPr/>
        <p:txBody>
          <a:bodyPr/>
          <a:lstStyle/>
          <a:p>
            <a:fld id="{AC8B005E-6907-41DC-9EB4-7A03515A20FF}" type="datetime1">
              <a:rPr lang="fr-FR" smtClean="0"/>
              <a:t>08/03/2024</a:t>
            </a:fld>
            <a:endParaRPr lang="fr-FR" dirty="0"/>
          </a:p>
        </p:txBody>
      </p:sp>
      <p:sp>
        <p:nvSpPr>
          <p:cNvPr id="13" name="Espace réservé du pied de page 12"/>
          <p:cNvSpPr>
            <a:spLocks noGrp="1"/>
          </p:cNvSpPr>
          <p:nvPr>
            <p:ph type="ftr" sz="quarter" idx="11"/>
          </p:nvPr>
        </p:nvSpPr>
        <p:spPr/>
        <p:txBody>
          <a:bodyPr/>
          <a:lstStyle/>
          <a:p>
            <a:r>
              <a:rPr lang="fr-FR" smtClean="0"/>
              <a:t>Direction de l'Organisation des Soins</a:t>
            </a:r>
            <a:endParaRPr lang="fr-FR"/>
          </a:p>
        </p:txBody>
      </p:sp>
      <p:sp>
        <p:nvSpPr>
          <p:cNvPr id="14" name="Espace réservé du numéro de diapositive 13"/>
          <p:cNvSpPr>
            <a:spLocks noGrp="1"/>
          </p:cNvSpPr>
          <p:nvPr>
            <p:ph type="sldNum" sz="quarter" idx="12"/>
          </p:nvPr>
        </p:nvSpPr>
        <p:spPr/>
        <p:txBody>
          <a:bodyPr/>
          <a:lstStyle/>
          <a:p>
            <a:fld id="{5ED1694C-E859-4EBD-ACD2-BE5FAE2B4D23}" type="slidenum">
              <a:rPr lang="fr-FR" smtClean="0"/>
              <a:t>3</a:t>
            </a:fld>
            <a:endParaRPr lang="fr-FR"/>
          </a:p>
        </p:txBody>
      </p:sp>
      <p:grpSp>
        <p:nvGrpSpPr>
          <p:cNvPr id="18" name="Groupe 17"/>
          <p:cNvGrpSpPr/>
          <p:nvPr/>
        </p:nvGrpSpPr>
        <p:grpSpPr>
          <a:xfrm>
            <a:off x="3590436" y="1031074"/>
            <a:ext cx="4709746" cy="509954"/>
            <a:chOff x="838200" y="1345223"/>
            <a:chExt cx="4709746" cy="509954"/>
          </a:xfrm>
        </p:grpSpPr>
        <p:sp>
          <p:nvSpPr>
            <p:cNvPr id="16" name="Parchemin horizontal 15"/>
            <p:cNvSpPr/>
            <p:nvPr/>
          </p:nvSpPr>
          <p:spPr>
            <a:xfrm>
              <a:off x="838200" y="1345223"/>
              <a:ext cx="4709746" cy="509954"/>
            </a:xfrm>
            <a:prstGeom prst="horizontalScroll">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7" name="ZoneTexte 16"/>
            <p:cNvSpPr txBox="1"/>
            <p:nvPr/>
          </p:nvSpPr>
          <p:spPr>
            <a:xfrm>
              <a:off x="931985" y="1477108"/>
              <a:ext cx="4615961" cy="369332"/>
            </a:xfrm>
            <a:prstGeom prst="rect">
              <a:avLst/>
            </a:prstGeom>
            <a:noFill/>
          </p:spPr>
          <p:txBody>
            <a:bodyPr wrap="square" rtlCol="0">
              <a:spAutoFit/>
            </a:bodyPr>
            <a:lstStyle/>
            <a:p>
              <a:r>
                <a:rPr lang="fr-FR" dirty="0" smtClean="0"/>
                <a:t>Vérification des membres inscrits et du quorum</a:t>
              </a:r>
              <a:endParaRPr lang="fr-FR" dirty="0"/>
            </a:p>
          </p:txBody>
        </p:sp>
      </p:grpSp>
      <p:pic>
        <p:nvPicPr>
          <p:cNvPr id="1028"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814" y="3102464"/>
            <a:ext cx="228355" cy="228355"/>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814" y="4065006"/>
            <a:ext cx="228355" cy="228355"/>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814" y="4346151"/>
            <a:ext cx="228355" cy="228355"/>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814" y="4666056"/>
            <a:ext cx="228355" cy="22835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814" y="4988788"/>
            <a:ext cx="228355" cy="228355"/>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814" y="5279173"/>
            <a:ext cx="228355" cy="22835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2814" y="5860835"/>
            <a:ext cx="228355" cy="228355"/>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40591" y="3422369"/>
            <a:ext cx="228355" cy="22835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40591" y="3745101"/>
            <a:ext cx="228355" cy="228355"/>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4" descr="Images de Valider – Téléchargement gratuit sur Freepi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93967" y="1233447"/>
            <a:ext cx="228355" cy="228355"/>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5221410" y="5227037"/>
            <a:ext cx="6837485" cy="923330"/>
          </a:xfrm>
          <a:prstGeom prst="rect">
            <a:avLst/>
          </a:prstGeom>
          <a:solidFill>
            <a:schemeClr val="accent1">
              <a:lumMod val="20000"/>
              <a:lumOff val="80000"/>
            </a:schemeClr>
          </a:solidFill>
          <a:ln>
            <a:solidFill>
              <a:schemeClr val="tx1"/>
            </a:solidFill>
          </a:ln>
        </p:spPr>
        <p:txBody>
          <a:bodyPr wrap="square" rtlCol="0">
            <a:spAutoFit/>
          </a:bodyPr>
          <a:lstStyle/>
          <a:p>
            <a:pPr algn="ctr"/>
            <a:r>
              <a:rPr lang="fr-FR" dirty="0" smtClean="0"/>
              <a:t>Election du Vice-Président de la section Psychiatrie :</a:t>
            </a:r>
          </a:p>
          <a:p>
            <a:pPr algn="ctr"/>
            <a:endParaRPr lang="fr-FR" dirty="0" smtClean="0"/>
          </a:p>
          <a:p>
            <a:pPr algn="ctr"/>
            <a:r>
              <a:rPr lang="fr-FR" dirty="0" smtClean="0"/>
              <a:t>Résultat suite au </a:t>
            </a:r>
            <a:r>
              <a:rPr lang="fr-FR" dirty="0" smtClean="0"/>
              <a:t>vote (0 contre) </a:t>
            </a:r>
            <a:r>
              <a:rPr lang="fr-FR" dirty="0" smtClean="0">
                <a:sym typeface="Wingdings" panose="05000000000000000000" pitchFamily="2" charset="2"/>
              </a:rPr>
              <a:t> </a:t>
            </a:r>
            <a:r>
              <a:rPr lang="fr-FR" b="1" dirty="0" smtClean="0">
                <a:sym typeface="Wingdings" panose="05000000000000000000" pitchFamily="2" charset="2"/>
              </a:rPr>
              <a:t>Monsieur François-Gilles COLONNA</a:t>
            </a:r>
            <a:endParaRPr lang="fr-FR" b="1" dirty="0" smtClean="0"/>
          </a:p>
        </p:txBody>
      </p:sp>
    </p:spTree>
    <p:extLst>
      <p:ext uri="{BB962C8B-B14F-4D97-AF65-F5344CB8AC3E}">
        <p14:creationId xmlns:p14="http://schemas.microsoft.com/office/powerpoint/2010/main" val="1173117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733122C9-A0B9-462F-8757-0847AD287B63}" type="slidenum">
              <a:rPr lang="fr-FR" smtClean="0"/>
              <a:pPr/>
              <a:t>4</a:t>
            </a:fld>
            <a:endParaRPr lang="fr-FR" dirty="0"/>
          </a:p>
        </p:txBody>
      </p:sp>
      <p:graphicFrame>
        <p:nvGraphicFramePr>
          <p:cNvPr id="13" name="Diagramme 12"/>
          <p:cNvGraphicFramePr/>
          <p:nvPr>
            <p:extLst>
              <p:ext uri="{D42A27DB-BD31-4B8C-83A1-F6EECF244321}">
                <p14:modId xmlns:p14="http://schemas.microsoft.com/office/powerpoint/2010/main" val="423875304"/>
              </p:ext>
            </p:extLst>
          </p:nvPr>
        </p:nvGraphicFramePr>
        <p:xfrm>
          <a:off x="470322" y="1282984"/>
          <a:ext cx="11194629" cy="2721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Espace réservé de la date 1">
            <a:extLst>
              <a:ext uri="{FF2B5EF4-FFF2-40B4-BE49-F238E27FC236}">
                <a16:creationId xmlns:a16="http://schemas.microsoft.com/office/drawing/2014/main" id="{E45A732E-432A-CB4E-9BAD-E9025E01C936}"/>
              </a:ext>
            </a:extLst>
          </p:cNvPr>
          <p:cNvSpPr>
            <a:spLocks noGrp="1"/>
          </p:cNvSpPr>
          <p:nvPr>
            <p:ph type="dt" sz="half" idx="2"/>
          </p:nvPr>
        </p:nvSpPr>
        <p:spPr>
          <a:xfrm>
            <a:off x="431800" y="6396842"/>
            <a:ext cx="1560000" cy="461159"/>
          </a:xfrm>
        </p:spPr>
        <p:txBody>
          <a:bodyPr/>
          <a:lstStyle/>
          <a:p>
            <a:fld id="{BD43F710-A1AE-7747-9628-B3862EF0B7E9}" type="datetime1">
              <a:rPr lang="fr-FR" cap="all" smtClean="0"/>
              <a:t>08/03/2024</a:t>
            </a:fld>
            <a:endParaRPr lang="fr-FR" cap="all" dirty="0"/>
          </a:p>
        </p:txBody>
      </p:sp>
      <p:sp>
        <p:nvSpPr>
          <p:cNvPr id="3" name="Titre 2">
            <a:extLst>
              <a:ext uri="{FF2B5EF4-FFF2-40B4-BE49-F238E27FC236}">
                <a16:creationId xmlns:a16="http://schemas.microsoft.com/office/drawing/2014/main" id="{F68F9E10-0847-C84E-A00D-4E630B5DE255}"/>
              </a:ext>
            </a:extLst>
          </p:cNvPr>
          <p:cNvSpPr>
            <a:spLocks noGrp="1"/>
          </p:cNvSpPr>
          <p:nvPr>
            <p:ph type="title"/>
          </p:nvPr>
        </p:nvSpPr>
        <p:spPr>
          <a:xfrm>
            <a:off x="672368" y="581000"/>
            <a:ext cx="11233151" cy="719988"/>
          </a:xfrm>
        </p:spPr>
        <p:txBody>
          <a:bodyPr>
            <a:noAutofit/>
          </a:bodyPr>
          <a:lstStyle/>
          <a:p>
            <a:r>
              <a:rPr lang="fr-FR" sz="3200" dirty="0" smtClean="0"/>
              <a:t>Récapitulatif : mise en œuvre de la réforme au 1</a:t>
            </a:r>
            <a:r>
              <a:rPr lang="fr-FR" sz="3200" baseline="30000" dirty="0" smtClean="0"/>
              <a:t>er</a:t>
            </a:r>
            <a:r>
              <a:rPr lang="fr-FR" sz="3200" dirty="0" smtClean="0"/>
              <a:t> janvier 2023</a:t>
            </a:r>
            <a:endParaRPr lang="fr-FR" sz="3200" dirty="0"/>
          </a:p>
        </p:txBody>
      </p:sp>
      <p:sp>
        <p:nvSpPr>
          <p:cNvPr id="8" name="Espace réservé du pied de page 7"/>
          <p:cNvSpPr>
            <a:spLocks noGrp="1"/>
          </p:cNvSpPr>
          <p:nvPr>
            <p:ph type="ftr" sz="quarter" idx="3"/>
          </p:nvPr>
        </p:nvSpPr>
        <p:spPr/>
        <p:txBody>
          <a:bodyPr/>
          <a:lstStyle/>
          <a:p>
            <a:r>
              <a:rPr lang="fr-FR" dirty="0"/>
              <a:t>Direction de l'Organisation des Soins </a:t>
            </a:r>
          </a:p>
        </p:txBody>
      </p:sp>
      <p:cxnSp>
        <p:nvCxnSpPr>
          <p:cNvPr id="16" name="Connecteur droit 15"/>
          <p:cNvCxnSpPr/>
          <p:nvPr/>
        </p:nvCxnSpPr>
        <p:spPr>
          <a:xfrm flipH="1" flipV="1">
            <a:off x="239350" y="3891008"/>
            <a:ext cx="11329260" cy="16421"/>
          </a:xfrm>
          <a:prstGeom prst="line">
            <a:avLst/>
          </a:prstGeom>
          <a:ln>
            <a:solidFill>
              <a:schemeClr val="tx2">
                <a:lumMod val="75000"/>
              </a:schemeClr>
            </a:solidFill>
          </a:ln>
        </p:spPr>
        <p:style>
          <a:lnRef idx="1">
            <a:schemeClr val="accent2"/>
          </a:lnRef>
          <a:fillRef idx="0">
            <a:schemeClr val="accent2"/>
          </a:fillRef>
          <a:effectRef idx="0">
            <a:schemeClr val="accent2"/>
          </a:effectRef>
          <a:fontRef idx="minor">
            <a:schemeClr val="tx1"/>
          </a:fontRef>
        </p:style>
      </p:cxnSp>
      <p:sp>
        <p:nvSpPr>
          <p:cNvPr id="20" name="ZoneTexte 19"/>
          <p:cNvSpPr txBox="1"/>
          <p:nvPr/>
        </p:nvSpPr>
        <p:spPr>
          <a:xfrm>
            <a:off x="203637" y="4077523"/>
            <a:ext cx="11461314" cy="2246769"/>
          </a:xfrm>
          <a:prstGeom prst="rect">
            <a:avLst/>
          </a:prstGeom>
          <a:solidFill>
            <a:schemeClr val="accent1">
              <a:lumMod val="20000"/>
              <a:lumOff val="80000"/>
            </a:schemeClr>
          </a:solidFill>
          <a:ln>
            <a:solidFill>
              <a:schemeClr val="tx1"/>
            </a:solidFill>
          </a:ln>
        </p:spPr>
        <p:txBody>
          <a:bodyPr wrap="square" rtlCol="0">
            <a:spAutoFit/>
          </a:bodyPr>
          <a:lstStyle/>
          <a:p>
            <a:r>
              <a:rPr lang="fr-FR" sz="1400" b="1" u="sng" dirty="0">
                <a:solidFill>
                  <a:srgbClr val="002060"/>
                </a:solidFill>
              </a:rPr>
              <a:t>Mécanisme de sécurisation 2023 :</a:t>
            </a:r>
          </a:p>
          <a:p>
            <a:r>
              <a:rPr lang="fr-FR" sz="1400" dirty="0"/>
              <a:t>Les compartiments de financement </a:t>
            </a:r>
            <a:r>
              <a:rPr lang="fr-FR" sz="1400" b="1" dirty="0"/>
              <a:t>Dotation </a:t>
            </a:r>
            <a:r>
              <a:rPr lang="fr-FR" sz="1400" b="1" dirty="0" smtClean="0"/>
              <a:t>Populationnelle (Dot Pop) </a:t>
            </a:r>
            <a:r>
              <a:rPr lang="fr-FR" sz="1400" dirty="0"/>
              <a:t>et </a:t>
            </a:r>
            <a:r>
              <a:rPr lang="fr-FR" sz="1400" b="1" dirty="0"/>
              <a:t>Dotation à la File </a:t>
            </a:r>
            <a:r>
              <a:rPr lang="fr-FR" sz="1400" b="1" dirty="0" smtClean="0"/>
              <a:t>Active (DFA) </a:t>
            </a:r>
            <a:r>
              <a:rPr lang="fr-FR" sz="1400" dirty="0"/>
              <a:t>du nouveau modèle sont </a:t>
            </a:r>
            <a:r>
              <a:rPr lang="fr-FR" sz="1400" dirty="0" smtClean="0"/>
              <a:t>calculés à </a:t>
            </a:r>
            <a:r>
              <a:rPr lang="fr-FR" sz="1400" dirty="0"/>
              <a:t>partir </a:t>
            </a:r>
            <a:r>
              <a:rPr lang="fr-FR" sz="1400" dirty="0" smtClean="0"/>
              <a:t>des </a:t>
            </a:r>
            <a:r>
              <a:rPr lang="fr-FR" sz="1400" dirty="0"/>
              <a:t>recettes effectivement perçues en 2022 </a:t>
            </a:r>
            <a:r>
              <a:rPr lang="fr-FR" sz="1400" dirty="0" smtClean="0"/>
              <a:t>pour un </a:t>
            </a:r>
            <a:r>
              <a:rPr lang="fr-FR" sz="1400" dirty="0"/>
              <a:t>montant de Dot Pop et un montant de </a:t>
            </a:r>
            <a:r>
              <a:rPr lang="fr-FR" sz="1400" dirty="0" smtClean="0"/>
              <a:t>DFA sécurisés </a:t>
            </a:r>
            <a:r>
              <a:rPr lang="fr-FR" sz="1400" dirty="0"/>
              <a:t>par établissement</a:t>
            </a:r>
            <a:r>
              <a:rPr lang="fr-FR" sz="1400" dirty="0" smtClean="0"/>
              <a:t>. De plus, ces deux compartiments évoluent de manières différentes et dès 2023 :</a:t>
            </a:r>
          </a:p>
          <a:p>
            <a:pPr marL="285750" indent="-285750">
              <a:buFont typeface="Arial" panose="020B0604020202020204" pitchFamily="34" charset="0"/>
              <a:buChar char="•"/>
            </a:pPr>
            <a:r>
              <a:rPr lang="fr-FR" sz="1400" u="sng" dirty="0"/>
              <a:t>Dot Pop :</a:t>
            </a:r>
            <a:r>
              <a:rPr lang="fr-FR" sz="1400" dirty="0" smtClean="0"/>
              <a:t> Notification de mesures nouvelles, notamment RH</a:t>
            </a:r>
          </a:p>
          <a:p>
            <a:pPr marL="285750" indent="-285750">
              <a:buFont typeface="Arial" panose="020B0604020202020204" pitchFamily="34" charset="0"/>
              <a:buChar char="•"/>
            </a:pPr>
            <a:r>
              <a:rPr lang="fr-FR" sz="1400" u="sng" dirty="0" smtClean="0"/>
              <a:t>DFA :</a:t>
            </a:r>
            <a:r>
              <a:rPr lang="fr-FR" sz="1400" dirty="0" smtClean="0"/>
              <a:t> Notification d’une DFA intermédiaire en </a:t>
            </a:r>
            <a:r>
              <a:rPr lang="fr-FR" sz="1400" dirty="0"/>
              <a:t>2</a:t>
            </a:r>
            <a:r>
              <a:rPr lang="fr-FR" sz="1400" baseline="30000" dirty="0" smtClean="0"/>
              <a:t>ème</a:t>
            </a:r>
            <a:r>
              <a:rPr lang="fr-FR" sz="1400" dirty="0" smtClean="0"/>
              <a:t> circulaire (à M6), puis d’une DFA finale en 4</a:t>
            </a:r>
            <a:r>
              <a:rPr lang="fr-FR" sz="1400" baseline="30000" dirty="0" smtClean="0"/>
              <a:t>ème</a:t>
            </a:r>
            <a:r>
              <a:rPr lang="fr-FR" sz="1400" dirty="0" smtClean="0"/>
              <a:t> circulaire (M12)</a:t>
            </a:r>
          </a:p>
          <a:p>
            <a:endParaRPr lang="fr-FR" sz="1400" dirty="0"/>
          </a:p>
          <a:p>
            <a:r>
              <a:rPr lang="fr-FR" sz="1400" b="1" u="sng" dirty="0">
                <a:solidFill>
                  <a:srgbClr val="002060"/>
                </a:solidFill>
              </a:rPr>
              <a:t>Mécanisme de sécurisation 2024-2025 :</a:t>
            </a:r>
          </a:p>
          <a:p>
            <a:r>
              <a:rPr lang="fr-FR" sz="1400" dirty="0"/>
              <a:t>Le montant de Dot Pop alloué </a:t>
            </a:r>
            <a:r>
              <a:rPr lang="fr-FR" sz="1400" dirty="0" smtClean="0"/>
              <a:t>en année N+1 ne </a:t>
            </a:r>
            <a:r>
              <a:rPr lang="fr-FR" sz="1400" dirty="0"/>
              <a:t>pourra être inférieur au montant de Dot Pop de </a:t>
            </a:r>
            <a:r>
              <a:rPr lang="fr-FR" sz="1400" dirty="0" smtClean="0"/>
              <a:t>l’année N. </a:t>
            </a:r>
            <a:endParaRPr lang="fr-FR" sz="1400" dirty="0"/>
          </a:p>
          <a:p>
            <a:r>
              <a:rPr lang="fr-FR" sz="1400" dirty="0" smtClean="0"/>
              <a:t>S’agissant des deux compartiments sécurisés, l’allocation est réalisée en 1</a:t>
            </a:r>
            <a:r>
              <a:rPr lang="fr-FR" sz="1400" baseline="30000" dirty="0" smtClean="0"/>
              <a:t>ère</a:t>
            </a:r>
            <a:r>
              <a:rPr lang="fr-FR" sz="1400" dirty="0" smtClean="0"/>
              <a:t> circulaire budgétaire de l’année N et les montants sont transmis par la DGOS.</a:t>
            </a:r>
            <a:endParaRPr lang="fr-FR" sz="1400" dirty="0"/>
          </a:p>
        </p:txBody>
      </p:sp>
      <p:sp>
        <p:nvSpPr>
          <p:cNvPr id="2" name="Ellipse 1"/>
          <p:cNvSpPr/>
          <p:nvPr/>
        </p:nvSpPr>
        <p:spPr>
          <a:xfrm>
            <a:off x="431800" y="2472290"/>
            <a:ext cx="2918069" cy="1354016"/>
          </a:xfrm>
          <a:prstGeom prst="ellipse">
            <a:avLst/>
          </a:prstGeom>
          <a:solidFill>
            <a:srgbClr val="DEEBF7">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95534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5</a:t>
            </a:fld>
            <a:endParaRPr lang="fr-FR" dirty="0"/>
          </a:p>
        </p:txBody>
      </p:sp>
      <p:sp>
        <p:nvSpPr>
          <p:cNvPr id="6" name="Espace réservé de la date 5"/>
          <p:cNvSpPr>
            <a:spLocks noGrp="1"/>
          </p:cNvSpPr>
          <p:nvPr>
            <p:ph type="dt" sz="half" idx="2"/>
          </p:nvPr>
        </p:nvSpPr>
        <p:spPr/>
        <p:txBody>
          <a:bodyPr/>
          <a:lstStyle/>
          <a:p>
            <a:fld id="{40934100-1C64-4DAB-A974-613999856576}" type="datetime1">
              <a:rPr lang="fr-FR" cap="all" smtClean="0"/>
              <a:t>08/03/2024</a:t>
            </a:fld>
            <a:endParaRPr lang="fr-FR" cap="all" dirty="0"/>
          </a:p>
        </p:txBody>
      </p:sp>
      <p:sp>
        <p:nvSpPr>
          <p:cNvPr id="8" name="Espace réservé du pied de page 7"/>
          <p:cNvSpPr>
            <a:spLocks noGrp="1"/>
          </p:cNvSpPr>
          <p:nvPr>
            <p:ph type="ftr" sz="quarter" idx="3"/>
          </p:nvPr>
        </p:nvSpPr>
        <p:spPr/>
        <p:txBody>
          <a:bodyPr/>
          <a:lstStyle/>
          <a:p>
            <a:r>
              <a:rPr lang="fr-FR" smtClean="0"/>
              <a:t>Direction de l'Organisation des Soins</a:t>
            </a:r>
            <a:endParaRPr lang="fr-FR" dirty="0"/>
          </a:p>
        </p:txBody>
      </p:sp>
      <p:sp>
        <p:nvSpPr>
          <p:cNvPr id="9" name="Titre 2">
            <a:extLst>
              <a:ext uri="{FF2B5EF4-FFF2-40B4-BE49-F238E27FC236}">
                <a16:creationId xmlns:a16="http://schemas.microsoft.com/office/drawing/2014/main" id="{F68F9E10-0847-C84E-A00D-4E630B5DE255}"/>
              </a:ext>
            </a:extLst>
          </p:cNvPr>
          <p:cNvSpPr>
            <a:spLocks noGrp="1"/>
          </p:cNvSpPr>
          <p:nvPr>
            <p:ph type="title"/>
          </p:nvPr>
        </p:nvSpPr>
        <p:spPr>
          <a:xfrm>
            <a:off x="431801" y="260648"/>
            <a:ext cx="8295785" cy="719988"/>
          </a:xfrm>
        </p:spPr>
        <p:txBody>
          <a:bodyPr>
            <a:noAutofit/>
          </a:bodyPr>
          <a:lstStyle/>
          <a:p>
            <a:r>
              <a:rPr lang="fr-FR" sz="3200" b="1" dirty="0" smtClean="0">
                <a:solidFill>
                  <a:srgbClr val="002060"/>
                </a:solidFill>
              </a:rPr>
              <a:t>Calendrier de mise en œuvre – Campagne 2023</a:t>
            </a:r>
            <a:endParaRPr lang="fr-FR" sz="3200" b="1" dirty="0">
              <a:solidFill>
                <a:srgbClr val="002060"/>
              </a:solidFill>
            </a:endParaRPr>
          </a:p>
        </p:txBody>
      </p:sp>
      <p:sp>
        <p:nvSpPr>
          <p:cNvPr id="11" name="ZoneTexte 10"/>
          <p:cNvSpPr txBox="1"/>
          <p:nvPr/>
        </p:nvSpPr>
        <p:spPr>
          <a:xfrm>
            <a:off x="175846" y="4066331"/>
            <a:ext cx="4247967" cy="1384995"/>
          </a:xfrm>
          <a:prstGeom prst="rect">
            <a:avLst/>
          </a:prstGeom>
          <a:noFill/>
        </p:spPr>
        <p:txBody>
          <a:bodyPr wrap="square" rtlCol="0">
            <a:spAutoFit/>
          </a:bodyPr>
          <a:lstStyle/>
          <a:p>
            <a:pPr marL="285750" indent="-285750">
              <a:buFont typeface="Arial" panose="020B0604020202020204" pitchFamily="34" charset="0"/>
              <a:buChar char="•"/>
            </a:pPr>
            <a:r>
              <a:rPr lang="fr-FR" sz="1200" dirty="0" smtClean="0"/>
              <a:t>Dot Pop sécurisée</a:t>
            </a:r>
          </a:p>
          <a:p>
            <a:pPr marL="285750" indent="-285750">
              <a:buFont typeface="Arial" panose="020B0604020202020204" pitchFamily="34" charset="0"/>
              <a:buChar char="•"/>
            </a:pPr>
            <a:r>
              <a:rPr lang="fr-FR" sz="1200" dirty="0" smtClean="0"/>
              <a:t>DFA sécurisée</a:t>
            </a:r>
          </a:p>
          <a:p>
            <a:pPr marL="285750" indent="-285750">
              <a:buFont typeface="Arial" panose="020B0604020202020204" pitchFamily="34" charset="0"/>
              <a:buChar char="•"/>
            </a:pPr>
            <a:r>
              <a:rPr lang="fr-FR" sz="1200" dirty="0" smtClean="0"/>
              <a:t>Activités spécifiques (nationales)</a:t>
            </a:r>
          </a:p>
          <a:p>
            <a:pPr marL="285750" indent="-285750">
              <a:buFont typeface="Arial" panose="020B0604020202020204" pitchFamily="34" charset="0"/>
              <a:buChar char="•"/>
            </a:pPr>
            <a:r>
              <a:rPr lang="fr-FR" sz="1200" dirty="0" smtClean="0"/>
              <a:t>IFAQ théorique</a:t>
            </a:r>
          </a:p>
          <a:p>
            <a:pPr marL="285750" indent="-285750">
              <a:buFont typeface="Arial" panose="020B0604020202020204" pitchFamily="34" charset="0"/>
              <a:buChar char="•"/>
            </a:pPr>
            <a:r>
              <a:rPr lang="fr-FR" sz="1200" dirty="0" smtClean="0"/>
              <a:t>Nouvelles activités</a:t>
            </a:r>
          </a:p>
          <a:p>
            <a:pPr marL="285750" indent="-285750">
              <a:buFont typeface="Arial" panose="020B0604020202020204" pitchFamily="34" charset="0"/>
              <a:buChar char="•"/>
            </a:pPr>
            <a:r>
              <a:rPr lang="fr-FR" sz="1200" dirty="0" smtClean="0"/>
              <a:t>DCQ théorique</a:t>
            </a:r>
          </a:p>
          <a:p>
            <a:pPr marL="285750" indent="-285750">
              <a:buFont typeface="Arial" panose="020B0604020202020204" pitchFamily="34" charset="0"/>
              <a:buChar char="•"/>
            </a:pPr>
            <a:r>
              <a:rPr lang="fr-FR" sz="1200" dirty="0" smtClean="0"/>
              <a:t>Mesures nouvelles – Transformation</a:t>
            </a:r>
            <a:endParaRPr lang="fr-FR" sz="1200" dirty="0"/>
          </a:p>
        </p:txBody>
      </p:sp>
      <p:sp>
        <p:nvSpPr>
          <p:cNvPr id="12" name="Rectangle 11"/>
          <p:cNvSpPr/>
          <p:nvPr/>
        </p:nvSpPr>
        <p:spPr>
          <a:xfrm>
            <a:off x="612565" y="3684031"/>
            <a:ext cx="1433149" cy="369332"/>
          </a:xfrm>
          <a:prstGeom prst="rect">
            <a:avLst/>
          </a:prstGeom>
        </p:spPr>
        <p:txBody>
          <a:bodyPr wrap="none">
            <a:spAutoFit/>
          </a:bodyPr>
          <a:lstStyle/>
          <a:p>
            <a:r>
              <a:rPr lang="fr-FR" b="1" u="sng" dirty="0">
                <a:solidFill>
                  <a:srgbClr val="002060"/>
                </a:solidFill>
              </a:rPr>
              <a:t>Notification :</a:t>
            </a:r>
          </a:p>
        </p:txBody>
      </p:sp>
      <p:sp>
        <p:nvSpPr>
          <p:cNvPr id="14" name="Rectangle 13"/>
          <p:cNvSpPr/>
          <p:nvPr/>
        </p:nvSpPr>
        <p:spPr>
          <a:xfrm>
            <a:off x="77432" y="6058288"/>
            <a:ext cx="11587519" cy="338554"/>
          </a:xfrm>
          <a:prstGeom prst="rect">
            <a:avLst/>
          </a:prstGeom>
        </p:spPr>
        <p:txBody>
          <a:bodyPr wrap="square">
            <a:spAutoFit/>
          </a:bodyPr>
          <a:lstStyle/>
          <a:p>
            <a:r>
              <a:rPr lang="fr-FR" sz="1600" i="1" dirty="0"/>
              <a:t>* La notification des mesures nouvelles hors sécurisation et crédits sanctuarisés </a:t>
            </a:r>
            <a:r>
              <a:rPr lang="fr-FR" sz="1600" i="1" dirty="0" smtClean="0"/>
              <a:t>peut </a:t>
            </a:r>
            <a:r>
              <a:rPr lang="fr-FR" sz="1600" i="1" dirty="0"/>
              <a:t>être </a:t>
            </a:r>
            <a:r>
              <a:rPr lang="fr-FR" sz="1600" i="1" dirty="0" smtClean="0"/>
              <a:t>réalisée </a:t>
            </a:r>
            <a:r>
              <a:rPr lang="fr-FR" sz="1600" i="1" dirty="0"/>
              <a:t>tout au long de la </a:t>
            </a:r>
            <a:r>
              <a:rPr lang="fr-FR" sz="1600" i="1" dirty="0" smtClean="0"/>
              <a:t>campagne budgétaire</a:t>
            </a:r>
            <a:endParaRPr lang="fr-FR" sz="1600" i="1" dirty="0"/>
          </a:p>
        </p:txBody>
      </p:sp>
      <p:sp>
        <p:nvSpPr>
          <p:cNvPr id="15" name="ZoneTexte 14"/>
          <p:cNvSpPr txBox="1"/>
          <p:nvPr/>
        </p:nvSpPr>
        <p:spPr>
          <a:xfrm>
            <a:off x="4247967" y="4077444"/>
            <a:ext cx="3861044" cy="830997"/>
          </a:xfrm>
          <a:prstGeom prst="rect">
            <a:avLst/>
          </a:prstGeom>
          <a:noFill/>
        </p:spPr>
        <p:txBody>
          <a:bodyPr wrap="square" rtlCol="0">
            <a:spAutoFit/>
          </a:bodyPr>
          <a:lstStyle/>
          <a:p>
            <a:pPr marL="285750" indent="-285750">
              <a:buFont typeface="Arial" panose="020B0604020202020204" pitchFamily="34" charset="0"/>
              <a:buChar char="•"/>
            </a:pPr>
            <a:r>
              <a:rPr lang="fr-FR" sz="1200" dirty="0" smtClean="0"/>
              <a:t>DFA à M12 2023 (sinon sécurisée)</a:t>
            </a:r>
          </a:p>
          <a:p>
            <a:pPr marL="285750" indent="-285750">
              <a:buFont typeface="Arial" panose="020B0604020202020204" pitchFamily="34" charset="0"/>
              <a:buChar char="•"/>
            </a:pPr>
            <a:r>
              <a:rPr lang="fr-FR" sz="1200" i="1" dirty="0" smtClean="0">
                <a:effectLst>
                  <a:outerShdw blurRad="38100" dist="38100" dir="2700000" algn="tl">
                    <a:srgbClr val="000000">
                      <a:alpha val="43137"/>
                    </a:srgbClr>
                  </a:outerShdw>
                </a:effectLst>
              </a:rPr>
              <a:t>Dotation populationnelle – Mesures nouvelles 2023</a:t>
            </a:r>
          </a:p>
          <a:p>
            <a:pPr marL="285750" indent="-285750">
              <a:buFont typeface="Arial" panose="020B0604020202020204" pitchFamily="34" charset="0"/>
              <a:buChar char="•"/>
            </a:pPr>
            <a:r>
              <a:rPr lang="fr-FR" sz="1200" dirty="0" smtClean="0"/>
              <a:t>IFAQ réel 2023</a:t>
            </a:r>
          </a:p>
          <a:p>
            <a:pPr marL="285750" indent="-285750">
              <a:buFont typeface="Arial" panose="020B0604020202020204" pitchFamily="34" charset="0"/>
              <a:buChar char="•"/>
            </a:pPr>
            <a:r>
              <a:rPr lang="fr-FR" sz="1200" dirty="0" smtClean="0"/>
              <a:t>DCQ </a:t>
            </a:r>
            <a:r>
              <a:rPr lang="fr-FR" sz="1200" dirty="0"/>
              <a:t>réel </a:t>
            </a:r>
            <a:r>
              <a:rPr lang="fr-FR" sz="1200" dirty="0" smtClean="0"/>
              <a:t>2023</a:t>
            </a:r>
          </a:p>
        </p:txBody>
      </p:sp>
      <p:sp>
        <p:nvSpPr>
          <p:cNvPr id="16" name="Rectangle 15"/>
          <p:cNvSpPr/>
          <p:nvPr/>
        </p:nvSpPr>
        <p:spPr>
          <a:xfrm>
            <a:off x="5041600" y="3699275"/>
            <a:ext cx="1433149" cy="369332"/>
          </a:xfrm>
          <a:prstGeom prst="rect">
            <a:avLst/>
          </a:prstGeom>
        </p:spPr>
        <p:txBody>
          <a:bodyPr wrap="none">
            <a:spAutoFit/>
          </a:bodyPr>
          <a:lstStyle/>
          <a:p>
            <a:r>
              <a:rPr lang="fr-FR" b="1" u="sng" dirty="0">
                <a:solidFill>
                  <a:srgbClr val="002060"/>
                </a:solidFill>
              </a:rPr>
              <a:t>Notification :</a:t>
            </a:r>
          </a:p>
        </p:txBody>
      </p:sp>
      <p:sp>
        <p:nvSpPr>
          <p:cNvPr id="17" name="ZoneTexte 16"/>
          <p:cNvSpPr txBox="1"/>
          <p:nvPr/>
        </p:nvSpPr>
        <p:spPr>
          <a:xfrm>
            <a:off x="8495934" y="4066331"/>
            <a:ext cx="3169017" cy="1384995"/>
          </a:xfrm>
          <a:prstGeom prst="rect">
            <a:avLst/>
          </a:prstGeom>
          <a:noFill/>
        </p:spPr>
        <p:txBody>
          <a:bodyPr wrap="square" rtlCol="0">
            <a:spAutoFit/>
          </a:bodyPr>
          <a:lstStyle/>
          <a:p>
            <a:pPr marL="285750" indent="-285750">
              <a:buFont typeface="Arial" panose="020B0604020202020204" pitchFamily="34" charset="0"/>
              <a:buChar char="•"/>
            </a:pPr>
            <a:r>
              <a:rPr lang="fr-FR" sz="1200" dirty="0"/>
              <a:t>Dot Pop </a:t>
            </a:r>
            <a:r>
              <a:rPr lang="fr-FR" sz="1200" dirty="0" smtClean="0"/>
              <a:t>sécurisée</a:t>
            </a:r>
          </a:p>
          <a:p>
            <a:pPr marL="285750" indent="-285750">
              <a:buFont typeface="Arial" panose="020B0604020202020204" pitchFamily="34" charset="0"/>
              <a:buChar char="•"/>
            </a:pPr>
            <a:r>
              <a:rPr lang="fr-FR" sz="1200" dirty="0" smtClean="0"/>
              <a:t>DFA sécurisée</a:t>
            </a:r>
          </a:p>
          <a:p>
            <a:pPr marL="285750" indent="-285750">
              <a:buFont typeface="Arial" panose="020B0604020202020204" pitchFamily="34" charset="0"/>
              <a:buChar char="•"/>
            </a:pPr>
            <a:r>
              <a:rPr lang="fr-FR" sz="1200" dirty="0" smtClean="0"/>
              <a:t>Activités spécifiques (nationales)</a:t>
            </a:r>
          </a:p>
          <a:p>
            <a:pPr marL="285750" indent="-285750">
              <a:buFont typeface="Arial" panose="020B0604020202020204" pitchFamily="34" charset="0"/>
              <a:buChar char="•"/>
            </a:pPr>
            <a:r>
              <a:rPr lang="fr-FR" sz="1200" dirty="0" smtClean="0"/>
              <a:t>Nouvelles activités</a:t>
            </a:r>
          </a:p>
          <a:p>
            <a:pPr marL="285750" indent="-285750">
              <a:buFont typeface="Arial" panose="020B0604020202020204" pitchFamily="34" charset="0"/>
              <a:buChar char="•"/>
            </a:pPr>
            <a:r>
              <a:rPr lang="fr-FR" sz="1200" dirty="0" smtClean="0"/>
              <a:t>IFAQ théorique</a:t>
            </a:r>
          </a:p>
          <a:p>
            <a:pPr marL="285750" indent="-285750">
              <a:buFont typeface="Arial" panose="020B0604020202020204" pitchFamily="34" charset="0"/>
              <a:buChar char="•"/>
            </a:pPr>
            <a:r>
              <a:rPr lang="fr-FR" sz="1200" dirty="0" smtClean="0"/>
              <a:t>DCQ théorique</a:t>
            </a:r>
          </a:p>
          <a:p>
            <a:pPr marL="285750" indent="-285750">
              <a:buFont typeface="Arial" panose="020B0604020202020204" pitchFamily="34" charset="0"/>
              <a:buChar char="•"/>
            </a:pPr>
            <a:r>
              <a:rPr lang="fr-FR" sz="1200" dirty="0" smtClean="0"/>
              <a:t>Mesures nouvelles –Transformation</a:t>
            </a:r>
            <a:endParaRPr lang="fr-FR" sz="1200" dirty="0"/>
          </a:p>
        </p:txBody>
      </p:sp>
      <p:sp>
        <p:nvSpPr>
          <p:cNvPr id="18" name="Rectangle 17"/>
          <p:cNvSpPr/>
          <p:nvPr/>
        </p:nvSpPr>
        <p:spPr>
          <a:xfrm>
            <a:off x="9470635" y="3667638"/>
            <a:ext cx="1433149" cy="369332"/>
          </a:xfrm>
          <a:prstGeom prst="rect">
            <a:avLst/>
          </a:prstGeom>
        </p:spPr>
        <p:txBody>
          <a:bodyPr wrap="none">
            <a:spAutoFit/>
          </a:bodyPr>
          <a:lstStyle/>
          <a:p>
            <a:r>
              <a:rPr lang="fr-FR" b="1" u="sng" dirty="0">
                <a:solidFill>
                  <a:srgbClr val="002060"/>
                </a:solidFill>
              </a:rPr>
              <a:t>Notification :</a:t>
            </a:r>
          </a:p>
        </p:txBody>
      </p:sp>
      <p:pic>
        <p:nvPicPr>
          <p:cNvPr id="19" name="Image 18"/>
          <p:cNvPicPr>
            <a:picLocks noChangeAspect="1"/>
          </p:cNvPicPr>
          <p:nvPr/>
        </p:nvPicPr>
        <p:blipFill>
          <a:blip r:embed="rId2"/>
          <a:stretch>
            <a:fillRect/>
          </a:stretch>
        </p:blipFill>
        <p:spPr>
          <a:xfrm>
            <a:off x="270491" y="1044202"/>
            <a:ext cx="11201399" cy="2645785"/>
          </a:xfrm>
          <a:prstGeom prst="rect">
            <a:avLst/>
          </a:prstGeom>
        </p:spPr>
      </p:pic>
    </p:spTree>
    <p:extLst>
      <p:ext uri="{BB962C8B-B14F-4D97-AF65-F5344CB8AC3E}">
        <p14:creationId xmlns:p14="http://schemas.microsoft.com/office/powerpoint/2010/main" val="36918795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733122C9-A0B9-462F-8757-0847AD287B63}" type="slidenum">
              <a:rPr lang="fr-FR" smtClean="0"/>
              <a:pPr/>
              <a:t>6</a:t>
            </a:fld>
            <a:endParaRPr lang="fr-FR" dirty="0"/>
          </a:p>
        </p:txBody>
      </p:sp>
      <p:sp>
        <p:nvSpPr>
          <p:cNvPr id="11" name="Espace réservé de la date 1">
            <a:extLst>
              <a:ext uri="{FF2B5EF4-FFF2-40B4-BE49-F238E27FC236}">
                <a16:creationId xmlns:a16="http://schemas.microsoft.com/office/drawing/2014/main" id="{E45A732E-432A-CB4E-9BAD-E9025E01C936}"/>
              </a:ext>
            </a:extLst>
          </p:cNvPr>
          <p:cNvSpPr>
            <a:spLocks noGrp="1"/>
          </p:cNvSpPr>
          <p:nvPr>
            <p:ph type="dt" sz="half" idx="2"/>
          </p:nvPr>
        </p:nvSpPr>
        <p:spPr>
          <a:xfrm>
            <a:off x="431800" y="6396842"/>
            <a:ext cx="1560000" cy="461159"/>
          </a:xfrm>
        </p:spPr>
        <p:txBody>
          <a:bodyPr/>
          <a:lstStyle/>
          <a:p>
            <a:fld id="{BD43F710-A1AE-7747-9628-B3862EF0B7E9}" type="datetime1">
              <a:rPr lang="fr-FR" cap="all" smtClean="0"/>
              <a:t>08/03/2024</a:t>
            </a:fld>
            <a:endParaRPr lang="fr-FR" cap="all" dirty="0"/>
          </a:p>
        </p:txBody>
      </p:sp>
      <p:sp>
        <p:nvSpPr>
          <p:cNvPr id="3" name="Titre 2">
            <a:extLst>
              <a:ext uri="{FF2B5EF4-FFF2-40B4-BE49-F238E27FC236}">
                <a16:creationId xmlns:a16="http://schemas.microsoft.com/office/drawing/2014/main" id="{F68F9E10-0847-C84E-A00D-4E630B5DE255}"/>
              </a:ext>
            </a:extLst>
          </p:cNvPr>
          <p:cNvSpPr>
            <a:spLocks noGrp="1"/>
          </p:cNvSpPr>
          <p:nvPr>
            <p:ph type="title"/>
          </p:nvPr>
        </p:nvSpPr>
        <p:spPr>
          <a:xfrm>
            <a:off x="590482" y="144449"/>
            <a:ext cx="8721538" cy="719988"/>
          </a:xfrm>
        </p:spPr>
        <p:txBody>
          <a:bodyPr>
            <a:normAutofit fontScale="90000"/>
          </a:bodyPr>
          <a:lstStyle/>
          <a:p>
            <a:r>
              <a:rPr lang="fr-FR" dirty="0" smtClean="0"/>
              <a:t>Focus : Dotation populationnelle 2023</a:t>
            </a:r>
            <a:endParaRPr lang="fr-FR" dirty="0"/>
          </a:p>
        </p:txBody>
      </p:sp>
      <p:sp>
        <p:nvSpPr>
          <p:cNvPr id="8" name="Espace réservé du pied de page 7"/>
          <p:cNvSpPr>
            <a:spLocks noGrp="1"/>
          </p:cNvSpPr>
          <p:nvPr>
            <p:ph type="ftr" sz="quarter" idx="3"/>
          </p:nvPr>
        </p:nvSpPr>
        <p:spPr/>
        <p:txBody>
          <a:bodyPr/>
          <a:lstStyle/>
          <a:p>
            <a:r>
              <a:rPr lang="fr-FR" dirty="0"/>
              <a:t>Direction de l'Organisation des Soins </a:t>
            </a:r>
          </a:p>
        </p:txBody>
      </p:sp>
      <p:sp>
        <p:nvSpPr>
          <p:cNvPr id="10" name="ZoneTexte 9"/>
          <p:cNvSpPr txBox="1"/>
          <p:nvPr/>
        </p:nvSpPr>
        <p:spPr>
          <a:xfrm>
            <a:off x="590482" y="3617022"/>
            <a:ext cx="10997780" cy="307777"/>
          </a:xfrm>
          <a:prstGeom prst="rect">
            <a:avLst/>
          </a:prstGeom>
          <a:solidFill>
            <a:schemeClr val="accent1">
              <a:lumMod val="20000"/>
              <a:lumOff val="80000"/>
            </a:schemeClr>
          </a:solidFill>
          <a:ln>
            <a:solidFill>
              <a:schemeClr val="tx1"/>
            </a:solidFill>
          </a:ln>
        </p:spPr>
        <p:txBody>
          <a:bodyPr wrap="square" rtlCol="0">
            <a:spAutoFit/>
          </a:bodyPr>
          <a:lstStyle/>
          <a:p>
            <a:pPr algn="ctr"/>
            <a:r>
              <a:rPr lang="fr-FR" sz="1400" b="1" dirty="0" smtClean="0">
                <a:solidFill>
                  <a:srgbClr val="002060"/>
                </a:solidFill>
              </a:rPr>
              <a:t>Rappel – Ventilation de la</a:t>
            </a:r>
            <a:r>
              <a:rPr lang="fr-FR" sz="1400" b="1" u="sng" dirty="0" smtClean="0">
                <a:solidFill>
                  <a:srgbClr val="002060"/>
                </a:solidFill>
              </a:rPr>
              <a:t> Dot Pop régionale 2023 </a:t>
            </a:r>
            <a:r>
              <a:rPr lang="fr-FR" sz="1400" b="1" dirty="0" smtClean="0">
                <a:solidFill>
                  <a:srgbClr val="002060"/>
                </a:solidFill>
              </a:rPr>
              <a:t>en 1</a:t>
            </a:r>
            <a:r>
              <a:rPr lang="fr-FR" sz="1400" b="1" baseline="30000" dirty="0" smtClean="0">
                <a:solidFill>
                  <a:srgbClr val="002060"/>
                </a:solidFill>
              </a:rPr>
              <a:t>ère</a:t>
            </a:r>
            <a:r>
              <a:rPr lang="fr-FR" sz="1400" b="1" dirty="0" smtClean="0">
                <a:solidFill>
                  <a:srgbClr val="002060"/>
                </a:solidFill>
              </a:rPr>
              <a:t> circulaire 2023</a:t>
            </a:r>
            <a:endParaRPr lang="fr-FR" sz="1400" b="1" dirty="0">
              <a:solidFill>
                <a:srgbClr val="002060"/>
              </a:solidFill>
            </a:endParaRPr>
          </a:p>
        </p:txBody>
      </p:sp>
      <p:graphicFrame>
        <p:nvGraphicFramePr>
          <p:cNvPr id="4" name="Diagramme 3"/>
          <p:cNvGraphicFramePr/>
          <p:nvPr>
            <p:extLst>
              <p:ext uri="{D42A27DB-BD31-4B8C-83A1-F6EECF244321}">
                <p14:modId xmlns:p14="http://schemas.microsoft.com/office/powerpoint/2010/main" val="3818809523"/>
              </p:ext>
            </p:extLst>
          </p:nvPr>
        </p:nvGraphicFramePr>
        <p:xfrm>
          <a:off x="1346620" y="3976791"/>
          <a:ext cx="8642240" cy="1096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lèche vers le bas 4"/>
          <p:cNvSpPr/>
          <p:nvPr/>
        </p:nvSpPr>
        <p:spPr>
          <a:xfrm>
            <a:off x="2619439" y="5192421"/>
            <a:ext cx="264438" cy="577140"/>
          </a:xfrm>
          <a:prstGeom prst="down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9" name="Groupe 18"/>
          <p:cNvGrpSpPr/>
          <p:nvPr/>
        </p:nvGrpSpPr>
        <p:grpSpPr>
          <a:xfrm>
            <a:off x="439388" y="5192420"/>
            <a:ext cx="4610823" cy="1377281"/>
            <a:chOff x="0" y="0"/>
            <a:chExt cx="3362028" cy="923330"/>
          </a:xfrm>
        </p:grpSpPr>
        <p:sp>
          <p:nvSpPr>
            <p:cNvPr id="20" name="Rectangle à coins arrondis 19"/>
            <p:cNvSpPr/>
            <p:nvPr/>
          </p:nvSpPr>
          <p:spPr>
            <a:xfrm>
              <a:off x="0" y="0"/>
              <a:ext cx="3362028" cy="923330"/>
            </a:xfrm>
            <a:prstGeom prst="roundRect">
              <a:avLst/>
            </a:prstGeom>
          </p:spPr>
          <p:style>
            <a:lnRef idx="2">
              <a:schemeClr val="lt1">
                <a:hueOff val="0"/>
                <a:satOff val="0"/>
                <a:lumOff val="0"/>
                <a:alphaOff val="0"/>
              </a:schemeClr>
            </a:lnRef>
            <a:fillRef idx="1">
              <a:schemeClr val="accent5">
                <a:shade val="50000"/>
                <a:hueOff val="0"/>
                <a:satOff val="0"/>
                <a:lumOff val="0"/>
                <a:alphaOff val="0"/>
              </a:schemeClr>
            </a:fillRef>
            <a:effectRef idx="0">
              <a:schemeClr val="accent5">
                <a:shade val="50000"/>
                <a:hueOff val="0"/>
                <a:satOff val="0"/>
                <a:lumOff val="0"/>
                <a:alphaOff val="0"/>
              </a:schemeClr>
            </a:effectRef>
            <a:fontRef idx="minor">
              <a:schemeClr val="lt1"/>
            </a:fontRef>
          </p:style>
        </p:sp>
        <p:sp>
          <p:nvSpPr>
            <p:cNvPr id="21" name="ZoneTexte 20"/>
            <p:cNvSpPr txBox="1"/>
            <p:nvPr/>
          </p:nvSpPr>
          <p:spPr>
            <a:xfrm>
              <a:off x="45073" y="45073"/>
              <a:ext cx="3271882" cy="83318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fr-FR" sz="2100" kern="1200" dirty="0" smtClean="0"/>
                <a:t>Neutralisation de ces critères par l’ARS de Corse (avis favorable des membres du CCAR section PSY – février 2023)</a:t>
              </a:r>
              <a:endParaRPr lang="fr-FR" sz="2100" kern="1200" dirty="0"/>
            </a:p>
          </p:txBody>
        </p:sp>
      </p:grpSp>
      <p:grpSp>
        <p:nvGrpSpPr>
          <p:cNvPr id="22" name="Groupe 21"/>
          <p:cNvGrpSpPr/>
          <p:nvPr/>
        </p:nvGrpSpPr>
        <p:grpSpPr>
          <a:xfrm>
            <a:off x="5062083" y="5553201"/>
            <a:ext cx="6860740" cy="648367"/>
            <a:chOff x="3362028" y="92333"/>
            <a:chExt cx="5976940" cy="738664"/>
          </a:xfrm>
        </p:grpSpPr>
        <p:sp>
          <p:nvSpPr>
            <p:cNvPr id="23" name="Rectangle avec coins arrondis du même côté 22"/>
            <p:cNvSpPr/>
            <p:nvPr/>
          </p:nvSpPr>
          <p:spPr>
            <a:xfrm rot="5400000">
              <a:off x="5981166" y="-2526805"/>
              <a:ext cx="738664" cy="5976940"/>
            </a:xfrm>
            <a:prstGeom prst="round2SameRect">
              <a:avLst/>
            </a:prstGeom>
          </p:spPr>
          <p:style>
            <a:lnRef idx="2">
              <a:schemeClr val="accent5">
                <a:alpha val="90000"/>
                <a:tint val="55000"/>
                <a:hueOff val="0"/>
                <a:satOff val="0"/>
                <a:lumOff val="0"/>
                <a:alphaOff val="0"/>
              </a:schemeClr>
            </a:lnRef>
            <a:fillRef idx="1">
              <a:schemeClr val="accent5">
                <a:alpha val="90000"/>
                <a:tint val="55000"/>
                <a:hueOff val="0"/>
                <a:satOff val="0"/>
                <a:lumOff val="0"/>
                <a:alphaOff val="0"/>
              </a:schemeClr>
            </a:fillRef>
            <a:effectRef idx="0">
              <a:schemeClr val="accent5">
                <a:alpha val="90000"/>
                <a:tint val="55000"/>
                <a:hueOff val="0"/>
                <a:satOff val="0"/>
                <a:lumOff val="0"/>
                <a:alphaOff val="0"/>
              </a:schemeClr>
            </a:effectRef>
            <a:fontRef idx="minor">
              <a:schemeClr val="dk1">
                <a:hueOff val="0"/>
                <a:satOff val="0"/>
                <a:lumOff val="0"/>
                <a:alphaOff val="0"/>
              </a:schemeClr>
            </a:fontRef>
          </p:style>
        </p:sp>
        <p:sp>
          <p:nvSpPr>
            <p:cNvPr id="24" name="ZoneTexte 23"/>
            <p:cNvSpPr txBox="1"/>
            <p:nvPr/>
          </p:nvSpPr>
          <p:spPr>
            <a:xfrm>
              <a:off x="3362029" y="128391"/>
              <a:ext cx="5940881" cy="66654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24765" rIns="49530" bIns="24765" numCol="1" spcCol="1270" anchor="ctr" anchorCtr="0">
              <a:noAutofit/>
            </a:bodyPr>
            <a:lstStyle/>
            <a:p>
              <a:pPr marL="114300" lvl="1" indent="-114300" defTabSz="577850">
                <a:lnSpc>
                  <a:spcPct val="90000"/>
                </a:lnSpc>
                <a:spcBef>
                  <a:spcPct val="0"/>
                </a:spcBef>
                <a:spcAft>
                  <a:spcPct val="15000"/>
                </a:spcAft>
                <a:buChar char="••"/>
              </a:pPr>
              <a:r>
                <a:rPr lang="fr-FR" sz="1600" kern="1200" dirty="0" smtClean="0"/>
                <a:t>Permet de </a:t>
              </a:r>
              <a:r>
                <a:rPr lang="fr-FR" sz="1600" dirty="0"/>
                <a:t>tenir compte de l’historique de financement des </a:t>
              </a:r>
              <a:r>
                <a:rPr lang="fr-FR" sz="1600" dirty="0" smtClean="0"/>
                <a:t>ES </a:t>
              </a:r>
              <a:r>
                <a:rPr lang="fr-FR" sz="1600" dirty="0"/>
                <a:t>(campagne 2022) </a:t>
              </a:r>
              <a:endParaRPr lang="fr-FR" sz="1600" kern="1200" dirty="0"/>
            </a:p>
            <a:p>
              <a:pPr marL="114300" lvl="1" indent="-114300" defTabSz="577850">
                <a:lnSpc>
                  <a:spcPct val="90000"/>
                </a:lnSpc>
                <a:spcBef>
                  <a:spcPct val="0"/>
                </a:spcBef>
                <a:spcAft>
                  <a:spcPct val="15000"/>
                </a:spcAft>
                <a:buChar char="••"/>
              </a:pPr>
              <a:r>
                <a:rPr lang="fr-FR" sz="1600" dirty="0"/>
                <a:t>ne </a:t>
              </a:r>
              <a:r>
                <a:rPr lang="fr-FR" sz="1600" dirty="0" smtClean="0"/>
                <a:t>déséquilibre</a:t>
              </a:r>
              <a:r>
                <a:rPr lang="fr-FR" sz="1600" dirty="0"/>
                <a:t> pas</a:t>
              </a:r>
              <a:r>
                <a:rPr lang="fr-FR" sz="1600" dirty="0" smtClean="0"/>
                <a:t> </a:t>
              </a:r>
              <a:r>
                <a:rPr lang="fr-FR" sz="1600" dirty="0"/>
                <a:t>l’offre existante</a:t>
              </a:r>
              <a:endParaRPr lang="fr-FR" sz="1600" kern="1200" dirty="0"/>
            </a:p>
          </p:txBody>
        </p:sp>
      </p:grpSp>
      <p:graphicFrame>
        <p:nvGraphicFramePr>
          <p:cNvPr id="6" name="Diagramme 5"/>
          <p:cNvGraphicFramePr/>
          <p:nvPr>
            <p:extLst>
              <p:ext uri="{D42A27DB-BD31-4B8C-83A1-F6EECF244321}">
                <p14:modId xmlns:p14="http://schemas.microsoft.com/office/powerpoint/2010/main" val="494009719"/>
              </p:ext>
            </p:extLst>
          </p:nvPr>
        </p:nvGraphicFramePr>
        <p:xfrm>
          <a:off x="590482" y="1196522"/>
          <a:ext cx="6505331" cy="213477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7" name="ZoneTexte 16"/>
          <p:cNvSpPr txBox="1"/>
          <p:nvPr/>
        </p:nvSpPr>
        <p:spPr>
          <a:xfrm>
            <a:off x="7095812" y="1224431"/>
            <a:ext cx="4492449" cy="954107"/>
          </a:xfrm>
          <a:prstGeom prst="rect">
            <a:avLst/>
          </a:prstGeom>
          <a:solidFill>
            <a:schemeClr val="accent1">
              <a:lumMod val="20000"/>
              <a:lumOff val="80000"/>
            </a:schemeClr>
          </a:solidFill>
          <a:ln>
            <a:solidFill>
              <a:schemeClr val="tx1"/>
            </a:solidFill>
          </a:ln>
        </p:spPr>
        <p:txBody>
          <a:bodyPr wrap="square" rtlCol="0">
            <a:spAutoFit/>
          </a:bodyPr>
          <a:lstStyle/>
          <a:p>
            <a:r>
              <a:rPr lang="fr-FR" sz="1400" dirty="0" smtClean="0">
                <a:solidFill>
                  <a:srgbClr val="002060"/>
                </a:solidFill>
              </a:rPr>
              <a:t>Révision tous les 5 ans des critères et de leur niveau </a:t>
            </a:r>
            <a:r>
              <a:rPr lang="fr-FR" sz="1400" dirty="0">
                <a:solidFill>
                  <a:srgbClr val="002060"/>
                </a:solidFill>
              </a:rPr>
              <a:t>de pondération par </a:t>
            </a:r>
            <a:r>
              <a:rPr lang="fr-FR" sz="1400" dirty="0" smtClean="0">
                <a:solidFill>
                  <a:srgbClr val="002060"/>
                </a:solidFill>
              </a:rPr>
              <a:t>les ministres </a:t>
            </a:r>
            <a:r>
              <a:rPr lang="fr-FR" sz="1400" dirty="0">
                <a:solidFill>
                  <a:srgbClr val="002060"/>
                </a:solidFill>
              </a:rPr>
              <a:t>chargés de la santé et de la sécurité </a:t>
            </a:r>
            <a:r>
              <a:rPr lang="fr-FR" sz="1400" dirty="0" smtClean="0">
                <a:solidFill>
                  <a:srgbClr val="002060"/>
                </a:solidFill>
              </a:rPr>
              <a:t>sociale</a:t>
            </a:r>
          </a:p>
          <a:p>
            <a:r>
              <a:rPr lang="fr-FR" sz="1400" dirty="0" smtClean="0">
                <a:solidFill>
                  <a:srgbClr val="002060"/>
                </a:solidFill>
                <a:sym typeface="Wingdings" panose="05000000000000000000" pitchFamily="2" charset="2"/>
              </a:rPr>
              <a:t> Prochaine révision en 2027</a:t>
            </a:r>
            <a:endParaRPr lang="fr-FR" sz="1400" dirty="0">
              <a:solidFill>
                <a:srgbClr val="002060"/>
              </a:solidFill>
            </a:endParaRPr>
          </a:p>
        </p:txBody>
      </p:sp>
      <p:cxnSp>
        <p:nvCxnSpPr>
          <p:cNvPr id="12" name="Connecteur droit 11"/>
          <p:cNvCxnSpPr/>
          <p:nvPr/>
        </p:nvCxnSpPr>
        <p:spPr>
          <a:xfrm>
            <a:off x="87923" y="3546126"/>
            <a:ext cx="1199270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9188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fld id="{733122C9-A0B9-462F-8757-0847AD287B63}" type="slidenum">
              <a:rPr lang="fr-FR" smtClean="0"/>
              <a:pPr/>
              <a:t>7</a:t>
            </a:fld>
            <a:endParaRPr lang="fr-FR" dirty="0"/>
          </a:p>
        </p:txBody>
      </p:sp>
      <p:sp>
        <p:nvSpPr>
          <p:cNvPr id="11" name="Espace réservé de la date 1">
            <a:extLst>
              <a:ext uri="{FF2B5EF4-FFF2-40B4-BE49-F238E27FC236}">
                <a16:creationId xmlns:a16="http://schemas.microsoft.com/office/drawing/2014/main" id="{E45A732E-432A-CB4E-9BAD-E9025E01C936}"/>
              </a:ext>
            </a:extLst>
          </p:cNvPr>
          <p:cNvSpPr>
            <a:spLocks noGrp="1"/>
          </p:cNvSpPr>
          <p:nvPr>
            <p:ph type="dt" sz="half" idx="2"/>
          </p:nvPr>
        </p:nvSpPr>
        <p:spPr>
          <a:xfrm>
            <a:off x="431800" y="6396842"/>
            <a:ext cx="1560000" cy="461159"/>
          </a:xfrm>
        </p:spPr>
        <p:txBody>
          <a:bodyPr/>
          <a:lstStyle/>
          <a:p>
            <a:fld id="{BD43F710-A1AE-7747-9628-B3862EF0B7E9}" type="datetime1">
              <a:rPr lang="fr-FR" cap="all" smtClean="0"/>
              <a:t>08/03/2024</a:t>
            </a:fld>
            <a:endParaRPr lang="fr-FR" cap="all" dirty="0"/>
          </a:p>
        </p:txBody>
      </p:sp>
      <p:sp>
        <p:nvSpPr>
          <p:cNvPr id="3" name="Titre 2">
            <a:extLst>
              <a:ext uri="{FF2B5EF4-FFF2-40B4-BE49-F238E27FC236}">
                <a16:creationId xmlns:a16="http://schemas.microsoft.com/office/drawing/2014/main" id="{F68F9E10-0847-C84E-A00D-4E630B5DE255}"/>
              </a:ext>
            </a:extLst>
          </p:cNvPr>
          <p:cNvSpPr>
            <a:spLocks noGrp="1"/>
          </p:cNvSpPr>
          <p:nvPr>
            <p:ph type="title"/>
          </p:nvPr>
        </p:nvSpPr>
        <p:spPr>
          <a:xfrm>
            <a:off x="527970" y="139262"/>
            <a:ext cx="11233151" cy="719988"/>
          </a:xfrm>
        </p:spPr>
        <p:txBody>
          <a:bodyPr>
            <a:normAutofit/>
          </a:bodyPr>
          <a:lstStyle/>
          <a:p>
            <a:r>
              <a:rPr lang="fr-FR" dirty="0" smtClean="0"/>
              <a:t>Focus : Activités spécifiques 2023</a:t>
            </a:r>
            <a:endParaRPr lang="fr-FR" dirty="0"/>
          </a:p>
        </p:txBody>
      </p:sp>
      <p:sp>
        <p:nvSpPr>
          <p:cNvPr id="8" name="Espace réservé du pied de page 7"/>
          <p:cNvSpPr>
            <a:spLocks noGrp="1"/>
          </p:cNvSpPr>
          <p:nvPr>
            <p:ph type="ftr" sz="quarter" idx="3"/>
          </p:nvPr>
        </p:nvSpPr>
        <p:spPr/>
        <p:txBody>
          <a:bodyPr/>
          <a:lstStyle/>
          <a:p>
            <a:r>
              <a:rPr lang="fr-FR" dirty="0"/>
              <a:t>Direction de l'Organisation des Soins </a:t>
            </a:r>
          </a:p>
        </p:txBody>
      </p:sp>
      <p:cxnSp>
        <p:nvCxnSpPr>
          <p:cNvPr id="16" name="Connecteur droit 15"/>
          <p:cNvCxnSpPr/>
          <p:nvPr/>
        </p:nvCxnSpPr>
        <p:spPr>
          <a:xfrm flipH="1">
            <a:off x="0" y="2576020"/>
            <a:ext cx="12192000" cy="0"/>
          </a:xfrm>
          <a:prstGeom prst="line">
            <a:avLst/>
          </a:prstGeom>
          <a:ln>
            <a:solidFill>
              <a:schemeClr val="tx2">
                <a:lumMod val="75000"/>
              </a:schemeClr>
            </a:solidFill>
          </a:ln>
        </p:spPr>
        <p:style>
          <a:lnRef idx="1">
            <a:schemeClr val="accent2"/>
          </a:lnRef>
          <a:fillRef idx="0">
            <a:schemeClr val="accent2"/>
          </a:fillRef>
          <a:effectRef idx="0">
            <a:schemeClr val="accent2"/>
          </a:effectRef>
          <a:fontRef idx="minor">
            <a:schemeClr val="tx1"/>
          </a:fontRef>
        </p:style>
      </p:cxnSp>
      <p:sp>
        <p:nvSpPr>
          <p:cNvPr id="12" name="ZoneTexte 11"/>
          <p:cNvSpPr txBox="1"/>
          <p:nvPr/>
        </p:nvSpPr>
        <p:spPr>
          <a:xfrm>
            <a:off x="131476" y="2725253"/>
            <a:ext cx="11171045" cy="276999"/>
          </a:xfrm>
          <a:prstGeom prst="rect">
            <a:avLst/>
          </a:prstGeom>
          <a:solidFill>
            <a:schemeClr val="accent1">
              <a:lumMod val="20000"/>
              <a:lumOff val="80000"/>
            </a:schemeClr>
          </a:solidFill>
          <a:ln>
            <a:solidFill>
              <a:schemeClr val="tx1"/>
            </a:solidFill>
          </a:ln>
        </p:spPr>
        <p:txBody>
          <a:bodyPr wrap="square" rtlCol="0">
            <a:spAutoFit/>
          </a:bodyPr>
          <a:lstStyle/>
          <a:p>
            <a:pPr algn="ctr"/>
            <a:r>
              <a:rPr lang="fr-FR" sz="1200" b="1" u="sng" dirty="0" smtClean="0">
                <a:solidFill>
                  <a:srgbClr val="002060"/>
                </a:solidFill>
              </a:rPr>
              <a:t>Activités spécifiques nationales </a:t>
            </a:r>
            <a:r>
              <a:rPr lang="fr-FR" sz="1200" b="1" dirty="0">
                <a:solidFill>
                  <a:srgbClr val="002060"/>
                </a:solidFill>
                <a:sym typeface="Wingdings" panose="05000000000000000000" pitchFamily="2" charset="2"/>
              </a:rPr>
              <a:t>=</a:t>
            </a:r>
            <a:r>
              <a:rPr lang="fr-FR" sz="1200" b="1" dirty="0" smtClean="0">
                <a:solidFill>
                  <a:srgbClr val="002060"/>
                </a:solidFill>
                <a:sym typeface="Wingdings" panose="05000000000000000000" pitchFamily="2" charset="2"/>
              </a:rPr>
              <a:t> Compartiment Activités Spécifiques</a:t>
            </a:r>
            <a:endParaRPr lang="fr-FR" sz="1200" b="1" dirty="0" smtClean="0">
              <a:solidFill>
                <a:srgbClr val="002060"/>
              </a:solidFill>
            </a:endParaRPr>
          </a:p>
        </p:txBody>
      </p:sp>
      <p:graphicFrame>
        <p:nvGraphicFramePr>
          <p:cNvPr id="14" name="Diagramme 13"/>
          <p:cNvGraphicFramePr/>
          <p:nvPr>
            <p:extLst>
              <p:ext uri="{D42A27DB-BD31-4B8C-83A1-F6EECF244321}">
                <p14:modId xmlns:p14="http://schemas.microsoft.com/office/powerpoint/2010/main" val="4268641438"/>
              </p:ext>
            </p:extLst>
          </p:nvPr>
        </p:nvGraphicFramePr>
        <p:xfrm>
          <a:off x="131476" y="4329061"/>
          <a:ext cx="4598786" cy="1291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5" name="Diagramme 14"/>
          <p:cNvGraphicFramePr/>
          <p:nvPr>
            <p:extLst>
              <p:ext uri="{D42A27DB-BD31-4B8C-83A1-F6EECF244321}">
                <p14:modId xmlns:p14="http://schemas.microsoft.com/office/powerpoint/2010/main" val="1418383972"/>
              </p:ext>
            </p:extLst>
          </p:nvPr>
        </p:nvGraphicFramePr>
        <p:xfrm>
          <a:off x="131476" y="5405819"/>
          <a:ext cx="4598786" cy="113309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7" name="Diagramme 16"/>
          <p:cNvGraphicFramePr/>
          <p:nvPr>
            <p:extLst>
              <p:ext uri="{D42A27DB-BD31-4B8C-83A1-F6EECF244321}">
                <p14:modId xmlns:p14="http://schemas.microsoft.com/office/powerpoint/2010/main" val="2319544301"/>
              </p:ext>
            </p:extLst>
          </p:nvPr>
        </p:nvGraphicFramePr>
        <p:xfrm>
          <a:off x="131476" y="3470574"/>
          <a:ext cx="4598786" cy="129120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28" name="Diagramme 27"/>
          <p:cNvGraphicFramePr/>
          <p:nvPr>
            <p:extLst>
              <p:ext uri="{D42A27DB-BD31-4B8C-83A1-F6EECF244321}">
                <p14:modId xmlns:p14="http://schemas.microsoft.com/office/powerpoint/2010/main" val="1285500690"/>
              </p:ext>
            </p:extLst>
          </p:nvPr>
        </p:nvGraphicFramePr>
        <p:xfrm>
          <a:off x="6317830" y="3577717"/>
          <a:ext cx="5035970" cy="2459405"/>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29" name="ZoneTexte 28"/>
          <p:cNvSpPr txBox="1"/>
          <p:nvPr/>
        </p:nvSpPr>
        <p:spPr>
          <a:xfrm>
            <a:off x="6317830" y="3151485"/>
            <a:ext cx="4984691" cy="276999"/>
          </a:xfrm>
          <a:prstGeom prst="rect">
            <a:avLst/>
          </a:prstGeom>
          <a:solidFill>
            <a:schemeClr val="accent1">
              <a:lumMod val="20000"/>
              <a:lumOff val="80000"/>
            </a:schemeClr>
          </a:solidFill>
          <a:ln>
            <a:solidFill>
              <a:schemeClr val="tx1"/>
            </a:solidFill>
          </a:ln>
        </p:spPr>
        <p:txBody>
          <a:bodyPr wrap="square" rtlCol="0">
            <a:spAutoFit/>
          </a:bodyPr>
          <a:lstStyle/>
          <a:p>
            <a:pPr algn="ctr"/>
            <a:r>
              <a:rPr lang="fr-FR" sz="1200" b="1" u="sng" dirty="0" smtClean="0">
                <a:solidFill>
                  <a:srgbClr val="002060"/>
                </a:solidFill>
              </a:rPr>
              <a:t>Activités spécifiques nationales reconnues dès l’année de campagne 2023 :</a:t>
            </a:r>
          </a:p>
        </p:txBody>
      </p:sp>
      <p:sp>
        <p:nvSpPr>
          <p:cNvPr id="31" name="ZoneTexte 30"/>
          <p:cNvSpPr txBox="1"/>
          <p:nvPr/>
        </p:nvSpPr>
        <p:spPr>
          <a:xfrm>
            <a:off x="131476" y="3151485"/>
            <a:ext cx="4598786" cy="276999"/>
          </a:xfrm>
          <a:prstGeom prst="rect">
            <a:avLst/>
          </a:prstGeom>
          <a:solidFill>
            <a:schemeClr val="accent1">
              <a:lumMod val="20000"/>
              <a:lumOff val="80000"/>
            </a:schemeClr>
          </a:solidFill>
          <a:ln>
            <a:solidFill>
              <a:schemeClr val="tx1"/>
            </a:solidFill>
          </a:ln>
        </p:spPr>
        <p:txBody>
          <a:bodyPr wrap="square" rtlCol="0">
            <a:spAutoFit/>
          </a:bodyPr>
          <a:lstStyle/>
          <a:p>
            <a:pPr algn="ctr"/>
            <a:r>
              <a:rPr lang="fr-FR" sz="1200" b="1" u="sng" dirty="0" smtClean="0">
                <a:solidFill>
                  <a:srgbClr val="002060"/>
                </a:solidFill>
              </a:rPr>
              <a:t>Liste des activités spécifiques nationales :</a:t>
            </a:r>
          </a:p>
        </p:txBody>
      </p:sp>
      <p:graphicFrame>
        <p:nvGraphicFramePr>
          <p:cNvPr id="5" name="Diagramme 4"/>
          <p:cNvGraphicFramePr/>
          <p:nvPr>
            <p:extLst>
              <p:ext uri="{D42A27DB-BD31-4B8C-83A1-F6EECF244321}">
                <p14:modId xmlns:p14="http://schemas.microsoft.com/office/powerpoint/2010/main" val="2707972196"/>
              </p:ext>
            </p:extLst>
          </p:nvPr>
        </p:nvGraphicFramePr>
        <p:xfrm>
          <a:off x="5579892" y="832340"/>
          <a:ext cx="5648813" cy="1743680"/>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graphicFrame>
        <p:nvGraphicFramePr>
          <p:cNvPr id="20" name="Diagramme 19"/>
          <p:cNvGraphicFramePr/>
          <p:nvPr>
            <p:extLst>
              <p:ext uri="{D42A27DB-BD31-4B8C-83A1-F6EECF244321}">
                <p14:modId xmlns:p14="http://schemas.microsoft.com/office/powerpoint/2010/main" val="1562189677"/>
              </p:ext>
            </p:extLst>
          </p:nvPr>
        </p:nvGraphicFramePr>
        <p:xfrm>
          <a:off x="-1" y="832340"/>
          <a:ext cx="4853355" cy="1539145"/>
        </p:xfrm>
        <a:graphic>
          <a:graphicData uri="http://schemas.openxmlformats.org/drawingml/2006/diagram">
            <dgm:relIds xmlns:dgm="http://schemas.openxmlformats.org/drawingml/2006/diagram" xmlns:r="http://schemas.openxmlformats.org/officeDocument/2006/relationships" r:dm="rId27" r:lo="rId28" r:qs="rId29" r:cs="rId30"/>
          </a:graphicData>
        </a:graphic>
      </p:graphicFrame>
    </p:spTree>
    <p:extLst>
      <p:ext uri="{BB962C8B-B14F-4D97-AF65-F5344CB8AC3E}">
        <p14:creationId xmlns:p14="http://schemas.microsoft.com/office/powerpoint/2010/main" val="7101092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8</a:t>
            </a:fld>
            <a:endParaRPr lang="fr-FR" dirty="0"/>
          </a:p>
        </p:txBody>
      </p:sp>
      <p:sp>
        <p:nvSpPr>
          <p:cNvPr id="6" name="Espace réservé de la date 5"/>
          <p:cNvSpPr>
            <a:spLocks noGrp="1"/>
          </p:cNvSpPr>
          <p:nvPr>
            <p:ph type="dt" sz="half" idx="2"/>
          </p:nvPr>
        </p:nvSpPr>
        <p:spPr/>
        <p:txBody>
          <a:bodyPr/>
          <a:lstStyle/>
          <a:p>
            <a:fld id="{40934100-1C64-4DAB-A974-613999856576}" type="datetime1">
              <a:rPr lang="fr-FR" cap="all" smtClean="0"/>
              <a:t>08/03/2024</a:t>
            </a:fld>
            <a:endParaRPr lang="fr-FR" cap="all" dirty="0"/>
          </a:p>
        </p:txBody>
      </p:sp>
      <p:sp>
        <p:nvSpPr>
          <p:cNvPr id="8" name="Espace réservé du pied de page 7"/>
          <p:cNvSpPr>
            <a:spLocks noGrp="1"/>
          </p:cNvSpPr>
          <p:nvPr>
            <p:ph type="ftr" sz="quarter" idx="3"/>
          </p:nvPr>
        </p:nvSpPr>
        <p:spPr/>
        <p:txBody>
          <a:bodyPr/>
          <a:lstStyle/>
          <a:p>
            <a:r>
              <a:rPr lang="fr-FR" smtClean="0"/>
              <a:t>Direction de l'Organisation des Soins</a:t>
            </a:r>
            <a:endParaRPr lang="fr-FR" dirty="0"/>
          </a:p>
        </p:txBody>
      </p:sp>
      <p:sp>
        <p:nvSpPr>
          <p:cNvPr id="11" name="Titre 2">
            <a:extLst>
              <a:ext uri="{FF2B5EF4-FFF2-40B4-BE49-F238E27FC236}">
                <a16:creationId xmlns:a16="http://schemas.microsoft.com/office/drawing/2014/main" id="{F68F9E10-0847-C84E-A00D-4E630B5DE255}"/>
              </a:ext>
            </a:extLst>
          </p:cNvPr>
          <p:cNvSpPr txBox="1">
            <a:spLocks/>
          </p:cNvSpPr>
          <p:nvPr/>
        </p:nvSpPr>
        <p:spPr>
          <a:xfrm>
            <a:off x="360916" y="260648"/>
            <a:ext cx="11233151" cy="7199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dirty="0" smtClean="0"/>
              <a:t>Focus : Activités spécifiques 2023</a:t>
            </a:r>
            <a:endParaRPr lang="fr-FR" dirty="0"/>
          </a:p>
        </p:txBody>
      </p:sp>
      <p:graphicFrame>
        <p:nvGraphicFramePr>
          <p:cNvPr id="15" name="Diagramme 14"/>
          <p:cNvGraphicFramePr/>
          <p:nvPr>
            <p:extLst>
              <p:ext uri="{D42A27DB-BD31-4B8C-83A1-F6EECF244321}">
                <p14:modId xmlns:p14="http://schemas.microsoft.com/office/powerpoint/2010/main" val="2022296316"/>
              </p:ext>
            </p:extLst>
          </p:nvPr>
        </p:nvGraphicFramePr>
        <p:xfrm>
          <a:off x="7286603" y="1594867"/>
          <a:ext cx="4598786" cy="43902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ZoneTexte 15"/>
          <p:cNvSpPr txBox="1"/>
          <p:nvPr/>
        </p:nvSpPr>
        <p:spPr>
          <a:xfrm>
            <a:off x="7286603" y="1133863"/>
            <a:ext cx="4598786" cy="307777"/>
          </a:xfrm>
          <a:prstGeom prst="rect">
            <a:avLst/>
          </a:prstGeom>
          <a:solidFill>
            <a:schemeClr val="accent1">
              <a:lumMod val="20000"/>
              <a:lumOff val="80000"/>
            </a:schemeClr>
          </a:solidFill>
          <a:ln>
            <a:solidFill>
              <a:schemeClr val="tx1"/>
            </a:solidFill>
          </a:ln>
        </p:spPr>
        <p:txBody>
          <a:bodyPr wrap="square" rtlCol="0">
            <a:spAutoFit/>
          </a:bodyPr>
          <a:lstStyle/>
          <a:p>
            <a:pPr algn="ctr"/>
            <a:r>
              <a:rPr lang="fr-FR" sz="1400" b="1" u="sng" dirty="0" smtClean="0">
                <a:solidFill>
                  <a:srgbClr val="002060"/>
                </a:solidFill>
              </a:rPr>
              <a:t>Liste des activités spécifiques régionales :</a:t>
            </a:r>
          </a:p>
        </p:txBody>
      </p:sp>
      <p:sp>
        <p:nvSpPr>
          <p:cNvPr id="22" name="ZoneTexte 21"/>
          <p:cNvSpPr txBox="1"/>
          <p:nvPr/>
        </p:nvSpPr>
        <p:spPr>
          <a:xfrm>
            <a:off x="360916" y="888672"/>
            <a:ext cx="6611467" cy="5816977"/>
          </a:xfrm>
          <a:prstGeom prst="rect">
            <a:avLst/>
          </a:prstGeom>
          <a:solidFill>
            <a:schemeClr val="accent1">
              <a:lumMod val="20000"/>
              <a:lumOff val="80000"/>
            </a:schemeClr>
          </a:solidFill>
          <a:ln>
            <a:solidFill>
              <a:schemeClr val="tx1"/>
            </a:solidFill>
          </a:ln>
        </p:spPr>
        <p:txBody>
          <a:bodyPr wrap="square" rtlCol="0">
            <a:spAutoFit/>
          </a:bodyPr>
          <a:lstStyle/>
          <a:p>
            <a:r>
              <a:rPr lang="fr-FR" sz="1200" b="1" u="sng" dirty="0" smtClean="0">
                <a:solidFill>
                  <a:srgbClr val="002060"/>
                </a:solidFill>
              </a:rPr>
              <a:t>Objectifs de la reconnaissance d’AS régionales :</a:t>
            </a:r>
          </a:p>
          <a:p>
            <a:r>
              <a:rPr lang="fr-FR" sz="1200" dirty="0" smtClean="0"/>
              <a:t>Identifier </a:t>
            </a:r>
            <a:r>
              <a:rPr lang="fr-FR" sz="1200" dirty="0"/>
              <a:t>les activités de recours existantes au niveau régional ou infrarégional qui doivent bénéficier d’un financement </a:t>
            </a:r>
            <a:r>
              <a:rPr lang="fr-FR" sz="1200" dirty="0" smtClean="0"/>
              <a:t>fléché au sein de la Dot Pop, </a:t>
            </a:r>
            <a:r>
              <a:rPr lang="fr-FR" sz="1200" dirty="0"/>
              <a:t>indépendant d’une distribution sur caractéristiques populationnelles au sens </a:t>
            </a:r>
            <a:r>
              <a:rPr lang="fr-FR" sz="1200" dirty="0" smtClean="0"/>
              <a:t>strict</a:t>
            </a:r>
          </a:p>
          <a:p>
            <a:r>
              <a:rPr lang="fr-FR" sz="1200" b="1" u="sng" dirty="0">
                <a:solidFill>
                  <a:srgbClr val="002060"/>
                </a:solidFill>
              </a:rPr>
              <a:t>Projets de bilatérales ARS-ES : Proposition</a:t>
            </a:r>
          </a:p>
          <a:p>
            <a:r>
              <a:rPr lang="fr-FR" sz="1200" dirty="0"/>
              <a:t>Les modalités d’organisation régionale de l’offre pour ces activités pouvant faire l’objet de discussions dans le cadre du CCAR, un travail spécifique doit être entamé avec les ES porteurs de ces activités pour définir leur cadre et leur financement en prenant en compte les opportunités et limites du nouveau modèle de financement</a:t>
            </a:r>
            <a:r>
              <a:rPr lang="fr-FR" sz="1200" dirty="0" smtClean="0"/>
              <a:t>.</a:t>
            </a:r>
          </a:p>
          <a:p>
            <a:endParaRPr lang="fr-FR" sz="1200" dirty="0"/>
          </a:p>
          <a:p>
            <a:r>
              <a:rPr lang="fr-FR" sz="1200" b="1" dirty="0">
                <a:solidFill>
                  <a:srgbClr val="7030A0"/>
                </a:solidFill>
                <a:sym typeface="Wingdings" panose="05000000000000000000" pitchFamily="2" charset="2"/>
              </a:rPr>
              <a:t> Il est demandé aux membres du CCAR section PSY de se prononcer sur la proposition de calendrier de mise en œuvre de la reconnaissance ARS des AS régionales ci-dessous</a:t>
            </a:r>
            <a:endParaRPr lang="fr-FR" sz="1200" b="1" dirty="0">
              <a:solidFill>
                <a:srgbClr val="7030A0"/>
              </a:solidFill>
            </a:endParaRPr>
          </a:p>
          <a:p>
            <a:endParaRPr lang="fr-FR" sz="1200" b="1" u="sng" dirty="0" smtClean="0">
              <a:solidFill>
                <a:srgbClr val="7030A0"/>
              </a:solidFill>
            </a:endParaRPr>
          </a:p>
          <a:p>
            <a:r>
              <a:rPr lang="fr-FR" sz="1200" b="1" u="sng" dirty="0" smtClean="0">
                <a:solidFill>
                  <a:srgbClr val="7030A0"/>
                </a:solidFill>
              </a:rPr>
              <a:t>Etapes </a:t>
            </a:r>
            <a:r>
              <a:rPr lang="fr-FR" sz="1200" b="1" u="sng" dirty="0">
                <a:solidFill>
                  <a:srgbClr val="7030A0"/>
                </a:solidFill>
              </a:rPr>
              <a:t>de mise en œuvre : Avis du CCAR à rendre pour validation</a:t>
            </a:r>
          </a:p>
          <a:p>
            <a:r>
              <a:rPr lang="fr-FR" sz="1200" dirty="0" smtClean="0">
                <a:solidFill>
                  <a:srgbClr val="7030A0"/>
                </a:solidFill>
              </a:rPr>
              <a:t>1- </a:t>
            </a:r>
            <a:r>
              <a:rPr lang="fr-FR" sz="1200" dirty="0">
                <a:solidFill>
                  <a:srgbClr val="7030A0"/>
                </a:solidFill>
              </a:rPr>
              <a:t>Validation de l’état des lieux réalisé par l’ARS (diapo </a:t>
            </a:r>
            <a:r>
              <a:rPr lang="fr-FR" sz="1200" dirty="0" smtClean="0">
                <a:solidFill>
                  <a:srgbClr val="7030A0"/>
                </a:solidFill>
              </a:rPr>
              <a:t>suivante)</a:t>
            </a:r>
          </a:p>
          <a:p>
            <a:r>
              <a:rPr lang="fr-FR" sz="1200" dirty="0" smtClean="0">
                <a:solidFill>
                  <a:srgbClr val="7030A0"/>
                </a:solidFill>
              </a:rPr>
              <a:t>Quand </a:t>
            </a:r>
            <a:r>
              <a:rPr lang="fr-FR" sz="1200" dirty="0">
                <a:solidFill>
                  <a:srgbClr val="7030A0"/>
                </a:solidFill>
              </a:rPr>
              <a:t>: lors du présent CCAR =&gt; Calendrier : Avant début campagne </a:t>
            </a:r>
            <a:r>
              <a:rPr lang="fr-FR" sz="1200" dirty="0" smtClean="0">
                <a:solidFill>
                  <a:srgbClr val="7030A0"/>
                </a:solidFill>
              </a:rPr>
              <a:t>2024</a:t>
            </a:r>
          </a:p>
          <a:p>
            <a:r>
              <a:rPr lang="fr-FR" sz="1200" dirty="0" smtClean="0">
                <a:solidFill>
                  <a:srgbClr val="7030A0"/>
                </a:solidFill>
              </a:rPr>
              <a:t>2- </a:t>
            </a:r>
            <a:r>
              <a:rPr lang="fr-FR" sz="1200" dirty="0">
                <a:solidFill>
                  <a:srgbClr val="7030A0"/>
                </a:solidFill>
              </a:rPr>
              <a:t>Identifier les activités de recours existantes au niveau régional parmi les activités listées ci-contre et définir les financements déjà </a:t>
            </a:r>
            <a:r>
              <a:rPr lang="fr-FR" sz="1200" dirty="0" smtClean="0">
                <a:solidFill>
                  <a:srgbClr val="7030A0"/>
                </a:solidFill>
              </a:rPr>
              <a:t>alloués</a:t>
            </a:r>
          </a:p>
          <a:p>
            <a:r>
              <a:rPr lang="fr-FR" sz="1200" dirty="0" smtClean="0">
                <a:solidFill>
                  <a:srgbClr val="7030A0"/>
                </a:solidFill>
              </a:rPr>
              <a:t>Quand </a:t>
            </a:r>
            <a:r>
              <a:rPr lang="fr-FR" sz="1200" dirty="0">
                <a:solidFill>
                  <a:srgbClr val="7030A0"/>
                </a:solidFill>
              </a:rPr>
              <a:t>: bilatérale phase 1 ARS-ES =&gt; Calendrier : Campagne </a:t>
            </a:r>
            <a:r>
              <a:rPr lang="fr-FR" sz="1200" dirty="0" smtClean="0">
                <a:solidFill>
                  <a:srgbClr val="7030A0"/>
                </a:solidFill>
              </a:rPr>
              <a:t>2024</a:t>
            </a:r>
          </a:p>
          <a:p>
            <a:r>
              <a:rPr lang="fr-FR" sz="1200" dirty="0" smtClean="0">
                <a:solidFill>
                  <a:srgbClr val="7030A0"/>
                </a:solidFill>
              </a:rPr>
              <a:t>3- </a:t>
            </a:r>
            <a:r>
              <a:rPr lang="fr-FR" sz="1200" dirty="0">
                <a:solidFill>
                  <a:srgbClr val="7030A0"/>
                </a:solidFill>
              </a:rPr>
              <a:t>Identification des ressources financières associées en fonction de la description de ces activités dans le RIM-P et donc de leur financement par la dotation file </a:t>
            </a:r>
            <a:r>
              <a:rPr lang="fr-FR" sz="1200" dirty="0" smtClean="0">
                <a:solidFill>
                  <a:srgbClr val="7030A0"/>
                </a:solidFill>
              </a:rPr>
              <a:t>active</a:t>
            </a:r>
          </a:p>
          <a:p>
            <a:r>
              <a:rPr lang="fr-FR" sz="1200" dirty="0" smtClean="0">
                <a:solidFill>
                  <a:srgbClr val="7030A0"/>
                </a:solidFill>
              </a:rPr>
              <a:t>Quand </a:t>
            </a:r>
            <a:r>
              <a:rPr lang="fr-FR" sz="1200" dirty="0">
                <a:solidFill>
                  <a:srgbClr val="7030A0"/>
                </a:solidFill>
              </a:rPr>
              <a:t>: bilatérale phase 2 ARS-ES =&gt; Calendrier: /Campagne </a:t>
            </a:r>
            <a:r>
              <a:rPr lang="fr-FR" sz="1200" dirty="0" smtClean="0">
                <a:solidFill>
                  <a:srgbClr val="7030A0"/>
                </a:solidFill>
              </a:rPr>
              <a:t>2024</a:t>
            </a:r>
          </a:p>
          <a:p>
            <a:endParaRPr lang="fr-FR" sz="1200" dirty="0" smtClean="0"/>
          </a:p>
          <a:p>
            <a:r>
              <a:rPr lang="fr-FR" sz="1200" b="1" dirty="0">
                <a:solidFill>
                  <a:srgbClr val="002060"/>
                </a:solidFill>
              </a:rPr>
              <a:t>Exemples </a:t>
            </a:r>
            <a:r>
              <a:rPr lang="fr-FR" sz="1200" b="1" u="sng" dirty="0">
                <a:solidFill>
                  <a:srgbClr val="002060"/>
                </a:solidFill>
              </a:rPr>
              <a:t>d’autres AS régionales</a:t>
            </a:r>
            <a:r>
              <a:rPr lang="fr-FR" sz="1200" b="1" dirty="0">
                <a:solidFill>
                  <a:srgbClr val="002060"/>
                </a:solidFill>
              </a:rPr>
              <a:t> : opportunités à long terme</a:t>
            </a:r>
          </a:p>
          <a:p>
            <a:pPr marL="285750" indent="-285750">
              <a:buFont typeface="Arial" panose="020B0604020202020204" pitchFamily="34" charset="0"/>
              <a:buChar char="•"/>
            </a:pPr>
            <a:r>
              <a:rPr lang="fr-FR" sz="1200" dirty="0"/>
              <a:t>Troubles graves de l’humeur – activité ressources</a:t>
            </a:r>
          </a:p>
          <a:p>
            <a:pPr marL="742950" lvl="1" indent="-285750">
              <a:buFont typeface="Arial" panose="020B0604020202020204" pitchFamily="34" charset="0"/>
              <a:buChar char="•"/>
            </a:pPr>
            <a:r>
              <a:rPr lang="fr-FR" sz="1200" dirty="0"/>
              <a:t>Activité de sismothérapie</a:t>
            </a:r>
          </a:p>
          <a:p>
            <a:pPr marL="742950" lvl="1" indent="-285750">
              <a:buFont typeface="Arial" panose="020B0604020202020204" pitchFamily="34" charset="0"/>
              <a:buChar char="•"/>
            </a:pPr>
            <a:r>
              <a:rPr lang="fr-FR" sz="1200" dirty="0"/>
              <a:t>Stimulation magnétique </a:t>
            </a:r>
            <a:r>
              <a:rPr lang="fr-FR" sz="1200" dirty="0" err="1"/>
              <a:t>transcrânienne</a:t>
            </a:r>
            <a:r>
              <a:rPr lang="fr-FR" sz="1200" dirty="0"/>
              <a:t> : 1 ETP IDE + PSY + machine</a:t>
            </a:r>
          </a:p>
          <a:p>
            <a:pPr marL="285750" indent="-285750">
              <a:buFont typeface="Arial" panose="020B0604020202020204" pitchFamily="34" charset="0"/>
              <a:buChar char="•"/>
            </a:pPr>
            <a:r>
              <a:rPr lang="fr-FR" sz="1200" dirty="0" smtClean="0"/>
              <a:t>Repérage précoce des sujets à risque de transition psychotiques</a:t>
            </a:r>
            <a:endParaRPr lang="fr-FR" sz="1200" dirty="0"/>
          </a:p>
          <a:p>
            <a:pPr marL="285750" indent="-285750">
              <a:buFont typeface="Arial" panose="020B0604020202020204" pitchFamily="34" charset="0"/>
              <a:buChar char="•"/>
            </a:pPr>
            <a:r>
              <a:rPr lang="fr-FR" sz="1200" dirty="0"/>
              <a:t>Activités de réhabilitation</a:t>
            </a:r>
          </a:p>
          <a:p>
            <a:pPr marL="285750" indent="-285750">
              <a:buFont typeface="Arial" panose="020B0604020202020204" pitchFamily="34" charset="0"/>
              <a:buChar char="•"/>
            </a:pPr>
            <a:r>
              <a:rPr lang="fr-FR" sz="1200" dirty="0" smtClean="0"/>
              <a:t>TCA</a:t>
            </a:r>
            <a:endParaRPr lang="fr-FR" sz="1200" dirty="0"/>
          </a:p>
        </p:txBody>
      </p:sp>
    </p:spTree>
    <p:extLst>
      <p:ext uri="{BB962C8B-B14F-4D97-AF65-F5344CB8AC3E}">
        <p14:creationId xmlns:p14="http://schemas.microsoft.com/office/powerpoint/2010/main" val="30181483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733122C9-A0B9-462F-8757-0847AD287B63}" type="slidenum">
              <a:rPr lang="fr-FR" smtClean="0"/>
              <a:pPr/>
              <a:t>9</a:t>
            </a:fld>
            <a:endParaRPr lang="fr-FR" dirty="0"/>
          </a:p>
        </p:txBody>
      </p:sp>
      <p:sp>
        <p:nvSpPr>
          <p:cNvPr id="6" name="Espace réservé de la date 5"/>
          <p:cNvSpPr>
            <a:spLocks noGrp="1"/>
          </p:cNvSpPr>
          <p:nvPr>
            <p:ph type="dt" sz="half" idx="2"/>
          </p:nvPr>
        </p:nvSpPr>
        <p:spPr/>
        <p:txBody>
          <a:bodyPr/>
          <a:lstStyle/>
          <a:p>
            <a:fld id="{40934100-1C64-4DAB-A974-613999856576}" type="datetime1">
              <a:rPr lang="fr-FR" cap="all" smtClean="0"/>
              <a:t>08/03/2024</a:t>
            </a:fld>
            <a:endParaRPr lang="fr-FR" cap="all" dirty="0"/>
          </a:p>
        </p:txBody>
      </p:sp>
      <p:sp>
        <p:nvSpPr>
          <p:cNvPr id="8" name="Espace réservé du pied de page 7"/>
          <p:cNvSpPr>
            <a:spLocks noGrp="1"/>
          </p:cNvSpPr>
          <p:nvPr>
            <p:ph type="ftr" sz="quarter" idx="3"/>
          </p:nvPr>
        </p:nvSpPr>
        <p:spPr/>
        <p:txBody>
          <a:bodyPr/>
          <a:lstStyle/>
          <a:p>
            <a:r>
              <a:rPr lang="fr-FR" smtClean="0"/>
              <a:t>Direction de l'Organisation des Soins</a:t>
            </a:r>
            <a:endParaRPr lang="fr-FR" dirty="0"/>
          </a:p>
        </p:txBody>
      </p:sp>
      <p:sp>
        <p:nvSpPr>
          <p:cNvPr id="9" name="Titre 2">
            <a:extLst>
              <a:ext uri="{FF2B5EF4-FFF2-40B4-BE49-F238E27FC236}">
                <a16:creationId xmlns:a16="http://schemas.microsoft.com/office/drawing/2014/main" id="{F68F9E10-0847-C84E-A00D-4E630B5DE255}"/>
              </a:ext>
            </a:extLst>
          </p:cNvPr>
          <p:cNvSpPr txBox="1">
            <a:spLocks/>
          </p:cNvSpPr>
          <p:nvPr/>
        </p:nvSpPr>
        <p:spPr>
          <a:xfrm>
            <a:off x="360916" y="380654"/>
            <a:ext cx="11233151" cy="7199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dirty="0" smtClean="0"/>
              <a:t>Focus : Activités spécifiques 2023</a:t>
            </a:r>
            <a:endParaRPr lang="fr-FR" dirty="0"/>
          </a:p>
        </p:txBody>
      </p:sp>
      <p:graphicFrame>
        <p:nvGraphicFramePr>
          <p:cNvPr id="10" name="Tableau 9"/>
          <p:cNvGraphicFramePr>
            <a:graphicFrameLocks noGrp="1"/>
          </p:cNvGraphicFramePr>
          <p:nvPr>
            <p:extLst>
              <p:ext uri="{D42A27DB-BD31-4B8C-83A1-F6EECF244321}">
                <p14:modId xmlns:p14="http://schemas.microsoft.com/office/powerpoint/2010/main" val="2482183856"/>
              </p:ext>
            </p:extLst>
          </p:nvPr>
        </p:nvGraphicFramePr>
        <p:xfrm>
          <a:off x="8066337" y="1634207"/>
          <a:ext cx="3851030" cy="1740478"/>
        </p:xfrm>
        <a:graphic>
          <a:graphicData uri="http://schemas.openxmlformats.org/drawingml/2006/table">
            <a:tbl>
              <a:tblPr/>
              <a:tblGrid>
                <a:gridCol w="2523467">
                  <a:extLst>
                    <a:ext uri="{9D8B030D-6E8A-4147-A177-3AD203B41FA5}">
                      <a16:colId xmlns:a16="http://schemas.microsoft.com/office/drawing/2014/main" val="2757874415"/>
                    </a:ext>
                  </a:extLst>
                </a:gridCol>
                <a:gridCol w="1327563">
                  <a:extLst>
                    <a:ext uri="{9D8B030D-6E8A-4147-A177-3AD203B41FA5}">
                      <a16:colId xmlns:a16="http://schemas.microsoft.com/office/drawing/2014/main" val="1804879718"/>
                    </a:ext>
                  </a:extLst>
                </a:gridCol>
              </a:tblGrid>
              <a:tr h="329585">
                <a:tc>
                  <a:txBody>
                    <a:bodyPr/>
                    <a:lstStyle/>
                    <a:p>
                      <a:pPr algn="l" fontAlgn="b"/>
                      <a:r>
                        <a:rPr lang="fr-FR" sz="1600" b="1" i="0" u="none" strike="noStrike" dirty="0">
                          <a:solidFill>
                            <a:srgbClr val="FFFFFF"/>
                          </a:solidFill>
                          <a:effectLst/>
                          <a:latin typeface="Calibri" panose="020F0502020204030204" pitchFamily="34" charset="0"/>
                        </a:rPr>
                        <a:t>AS régionales - </a:t>
                      </a:r>
                      <a:r>
                        <a:rPr lang="fr-FR" sz="1600" b="0" i="0" u="none" strike="noStrike" dirty="0">
                          <a:solidFill>
                            <a:srgbClr val="FFFFFF"/>
                          </a:solidFill>
                          <a:effectLst/>
                          <a:latin typeface="Calibri" panose="020F0502020204030204" pitchFamily="34" charset="0"/>
                        </a:rPr>
                        <a:t>pas d'activité liée ou reconnue</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002060"/>
                    </a:solidFill>
                  </a:tcPr>
                </a:tc>
                <a:tc>
                  <a:txBody>
                    <a:bodyPr/>
                    <a:lstStyle/>
                    <a:p>
                      <a:pPr algn="l" fontAlgn="b"/>
                      <a:r>
                        <a:rPr lang="fr-FR" sz="1600" b="1" i="0" u="none" strike="noStrike" dirty="0">
                          <a:solidFill>
                            <a:srgbClr val="FFFFFF"/>
                          </a:solidFill>
                          <a:effectLst/>
                          <a:latin typeface="Calibri" panose="020F0502020204030204" pitchFamily="34" charset="0"/>
                        </a:rPr>
                        <a:t>Commentaires</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002060"/>
                    </a:solidFill>
                  </a:tcPr>
                </a:tc>
                <a:extLst>
                  <a:ext uri="{0D108BD9-81ED-4DB2-BD59-A6C34878D82A}">
                    <a16:rowId xmlns:a16="http://schemas.microsoft.com/office/drawing/2014/main" val="4220687785"/>
                  </a:ext>
                </a:extLst>
              </a:tr>
              <a:tr h="649040">
                <a:tc>
                  <a:txBody>
                    <a:bodyPr/>
                    <a:lstStyle/>
                    <a:p>
                      <a:pPr algn="l" fontAlgn="b"/>
                      <a:r>
                        <a:rPr lang="fr-FR" sz="1400" b="1" i="0" u="none" strike="noStrike" dirty="0">
                          <a:solidFill>
                            <a:srgbClr val="002060"/>
                          </a:solidFill>
                          <a:effectLst/>
                          <a:latin typeface="Calibri" panose="020F0502020204030204" pitchFamily="34" charset="0"/>
                        </a:rPr>
                        <a:t>Centres référents des troubles du comportement alimentaire (TCA)</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l" fontAlgn="b"/>
                      <a:r>
                        <a:rPr lang="fr-FR" sz="1400" b="0" i="0" u="none" strike="noStrike" dirty="0">
                          <a:solidFill>
                            <a:srgbClr val="000000"/>
                          </a:solidFill>
                          <a:effectLst/>
                          <a:latin typeface="Calibri" panose="020F0502020204030204" pitchFamily="34" charset="0"/>
                        </a:rPr>
                        <a:t>pas de centre référent</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115918418"/>
                  </a:ext>
                </a:extLst>
              </a:tr>
              <a:tr h="603758">
                <a:tc>
                  <a:txBody>
                    <a:bodyPr/>
                    <a:lstStyle/>
                    <a:p>
                      <a:pPr algn="l" fontAlgn="b"/>
                      <a:r>
                        <a:rPr lang="fr-FR" sz="1400" b="1" i="0" u="none" strike="noStrike" dirty="0">
                          <a:solidFill>
                            <a:srgbClr val="002060"/>
                          </a:solidFill>
                          <a:effectLst/>
                          <a:latin typeface="Calibri" panose="020F0502020204030204" pitchFamily="34" charset="0"/>
                        </a:rPr>
                        <a:t>Permanence d’accès aux soins de santé en psychiatrie (PASS psy)</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l" fontAlgn="b"/>
                      <a:r>
                        <a:rPr lang="fr-FR" sz="1400" b="0" i="0" u="none" strike="noStrike" dirty="0">
                          <a:solidFill>
                            <a:srgbClr val="000000"/>
                          </a:solidFill>
                          <a:effectLst/>
                          <a:latin typeface="Calibri" panose="020F0502020204030204" pitchFamily="34" charset="0"/>
                        </a:rPr>
                        <a:t>Pas mis en place</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1217712971"/>
                  </a:ext>
                </a:extLst>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32908610"/>
              </p:ext>
            </p:extLst>
          </p:nvPr>
        </p:nvGraphicFramePr>
        <p:xfrm>
          <a:off x="360916" y="1563868"/>
          <a:ext cx="7314770" cy="3907547"/>
        </p:xfrm>
        <a:graphic>
          <a:graphicData uri="http://schemas.openxmlformats.org/drawingml/2006/table">
            <a:tbl>
              <a:tblPr/>
              <a:tblGrid>
                <a:gridCol w="3515415">
                  <a:extLst>
                    <a:ext uri="{9D8B030D-6E8A-4147-A177-3AD203B41FA5}">
                      <a16:colId xmlns:a16="http://schemas.microsoft.com/office/drawing/2014/main" val="2230773727"/>
                    </a:ext>
                  </a:extLst>
                </a:gridCol>
                <a:gridCol w="3799355">
                  <a:extLst>
                    <a:ext uri="{9D8B030D-6E8A-4147-A177-3AD203B41FA5}">
                      <a16:colId xmlns:a16="http://schemas.microsoft.com/office/drawing/2014/main" val="2241873518"/>
                    </a:ext>
                  </a:extLst>
                </a:gridCol>
              </a:tblGrid>
              <a:tr h="270132">
                <a:tc>
                  <a:txBody>
                    <a:bodyPr/>
                    <a:lstStyle/>
                    <a:p>
                      <a:pPr algn="ctr" fontAlgn="b"/>
                      <a:r>
                        <a:rPr lang="fr-FR" sz="1600" b="1" i="0" u="none" strike="noStrike" dirty="0">
                          <a:solidFill>
                            <a:srgbClr val="FFFFFF"/>
                          </a:solidFill>
                          <a:effectLst/>
                          <a:latin typeface="Calibri" panose="020F0502020204030204" pitchFamily="34" charset="0"/>
                        </a:rPr>
                        <a:t>Liste des AS </a:t>
                      </a:r>
                      <a:r>
                        <a:rPr lang="fr-FR" sz="1600" b="1" i="0" u="none" strike="noStrike" dirty="0" smtClean="0">
                          <a:solidFill>
                            <a:srgbClr val="FFFFFF"/>
                          </a:solidFill>
                          <a:effectLst/>
                          <a:latin typeface="Calibri" panose="020F0502020204030204" pitchFamily="34" charset="0"/>
                        </a:rPr>
                        <a:t>régionales – </a:t>
                      </a:r>
                      <a:r>
                        <a:rPr lang="fr-FR" sz="1600" b="0" i="0" u="none" strike="noStrike" dirty="0" smtClean="0">
                          <a:solidFill>
                            <a:srgbClr val="FFFFFF"/>
                          </a:solidFill>
                          <a:effectLst/>
                          <a:latin typeface="Calibri" panose="020F0502020204030204" pitchFamily="34" charset="0"/>
                        </a:rPr>
                        <a:t>activité liée ou reconnue</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002060"/>
                    </a:solidFill>
                  </a:tcPr>
                </a:tc>
                <a:tc>
                  <a:txBody>
                    <a:bodyPr/>
                    <a:lstStyle/>
                    <a:p>
                      <a:pPr algn="ctr" fontAlgn="b"/>
                      <a:r>
                        <a:rPr lang="fr-FR" sz="1600" b="1" i="0" u="none" strike="noStrike" dirty="0">
                          <a:solidFill>
                            <a:srgbClr val="FFFFFF"/>
                          </a:solidFill>
                          <a:effectLst/>
                          <a:latin typeface="Calibri" panose="020F0502020204030204" pitchFamily="34" charset="0"/>
                        </a:rPr>
                        <a:t>Commentaires</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002060"/>
                    </a:solidFill>
                  </a:tcPr>
                </a:tc>
                <a:extLst>
                  <a:ext uri="{0D108BD9-81ED-4DB2-BD59-A6C34878D82A}">
                    <a16:rowId xmlns:a16="http://schemas.microsoft.com/office/drawing/2014/main" val="2440816553"/>
                  </a:ext>
                </a:extLst>
              </a:tr>
              <a:tr h="513250">
                <a:tc>
                  <a:txBody>
                    <a:bodyPr/>
                    <a:lstStyle/>
                    <a:p>
                      <a:pPr algn="ctr" fontAlgn="b"/>
                      <a:r>
                        <a:rPr lang="fr-FR" sz="1400" b="1" i="0" u="none" strike="noStrike" dirty="0">
                          <a:solidFill>
                            <a:srgbClr val="002060"/>
                          </a:solidFill>
                          <a:effectLst/>
                          <a:latin typeface="Calibri" panose="020F0502020204030204" pitchFamily="34" charset="0"/>
                        </a:rPr>
                        <a:t>Centres ressources pour intervenants auprès des auteurs de violence sexuelle (CRIAVS)</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b"/>
                      <a:r>
                        <a:rPr lang="fr-FR" sz="1400" b="0" i="0" u="none" strike="noStrike" dirty="0">
                          <a:solidFill>
                            <a:srgbClr val="000000"/>
                          </a:solidFill>
                          <a:effectLst/>
                          <a:latin typeface="Calibri" panose="020F0502020204030204" pitchFamily="34" charset="0"/>
                        </a:rPr>
                        <a:t>CRIAVS financé 0,5 ETP Dr </a:t>
                      </a:r>
                      <a:r>
                        <a:rPr lang="fr-FR" sz="1400" b="0" i="0" u="none" strike="noStrike" dirty="0" smtClean="0">
                          <a:solidFill>
                            <a:srgbClr val="000000"/>
                          </a:solidFill>
                          <a:effectLst/>
                          <a:latin typeface="Calibri" panose="020F0502020204030204" pitchFamily="34" charset="0"/>
                        </a:rPr>
                        <a:t>2 </a:t>
                      </a:r>
                      <a:r>
                        <a:rPr lang="fr-FR" sz="1400" b="0" i="0" u="none" strike="noStrike" dirty="0">
                          <a:solidFill>
                            <a:srgbClr val="000000"/>
                          </a:solidFill>
                          <a:effectLst/>
                          <a:latin typeface="Calibri" panose="020F0502020204030204" pitchFamily="34" charset="0"/>
                        </a:rPr>
                        <a:t>ETP IDE 1 ETP secrétariat - CH de Bastia</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897349125"/>
                  </a:ext>
                </a:extLst>
              </a:tr>
              <a:tr h="540263">
                <a:tc>
                  <a:txBody>
                    <a:bodyPr/>
                    <a:lstStyle/>
                    <a:p>
                      <a:pPr algn="ctr" fontAlgn="b"/>
                      <a:r>
                        <a:rPr lang="fr-FR" sz="1400" b="1" i="0" u="none" strike="noStrike" dirty="0">
                          <a:solidFill>
                            <a:srgbClr val="002060"/>
                          </a:solidFill>
                          <a:effectLst/>
                          <a:latin typeface="Calibri" panose="020F0502020204030204" pitchFamily="34" charset="0"/>
                        </a:rPr>
                        <a:t>Centres de ressource autisme</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b"/>
                      <a:r>
                        <a:rPr lang="fr-FR" sz="1400" b="0" i="0" u="none" strike="noStrike" dirty="0">
                          <a:solidFill>
                            <a:srgbClr val="000000"/>
                          </a:solidFill>
                          <a:effectLst/>
                          <a:latin typeface="Calibri" panose="020F0502020204030204" pitchFamily="34" charset="0"/>
                        </a:rPr>
                        <a:t> PEP 2B (association) avec reversement des crédits via CH de Bastia</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110827398"/>
                  </a:ext>
                </a:extLst>
              </a:tr>
              <a:tr h="475432">
                <a:tc>
                  <a:txBody>
                    <a:bodyPr/>
                    <a:lstStyle/>
                    <a:p>
                      <a:pPr algn="ctr" fontAlgn="b"/>
                      <a:r>
                        <a:rPr lang="fr-FR" sz="1400" b="1" i="0" u="none" strike="noStrike">
                          <a:solidFill>
                            <a:srgbClr val="002060"/>
                          </a:solidFill>
                          <a:effectLst/>
                          <a:latin typeface="Calibri" panose="020F0502020204030204" pitchFamily="34" charset="0"/>
                        </a:rPr>
                        <a:t>Centres de ressources de réhabilitation psychosociale</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ctr" fontAlgn="b"/>
                      <a:r>
                        <a:rPr lang="fr-FR" sz="1400" b="0" i="0" u="none" strike="noStrike" dirty="0">
                          <a:solidFill>
                            <a:srgbClr val="000000"/>
                          </a:solidFill>
                          <a:effectLst/>
                          <a:latin typeface="Calibri" panose="020F0502020204030204" pitchFamily="34" charset="0"/>
                        </a:rPr>
                        <a:t>1 centre de ressources CH de </a:t>
                      </a:r>
                      <a:r>
                        <a:rPr lang="fr-FR" sz="1400" b="0" i="0" u="none" strike="noStrike" dirty="0" err="1">
                          <a:solidFill>
                            <a:srgbClr val="000000"/>
                          </a:solidFill>
                          <a:effectLst/>
                          <a:latin typeface="Calibri" panose="020F0502020204030204" pitchFamily="34" charset="0"/>
                        </a:rPr>
                        <a:t>Castelluccio</a:t>
                      </a:r>
                      <a:r>
                        <a:rPr lang="fr-FR" sz="1400" b="0" i="0" u="none" strike="noStrike" dirty="0">
                          <a:solidFill>
                            <a:srgbClr val="000000"/>
                          </a:solidFill>
                          <a:effectLst/>
                          <a:latin typeface="Calibri" panose="020F0502020204030204" pitchFamily="34" charset="0"/>
                        </a:rPr>
                        <a:t> </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2771859924"/>
                  </a:ext>
                </a:extLst>
              </a:tr>
              <a:tr h="270132">
                <a:tc>
                  <a:txBody>
                    <a:bodyPr/>
                    <a:lstStyle/>
                    <a:p>
                      <a:pPr algn="ctr" fontAlgn="b"/>
                      <a:r>
                        <a:rPr lang="fr-FR" sz="1400" b="1" i="0" u="none" strike="noStrike">
                          <a:solidFill>
                            <a:srgbClr val="002060"/>
                          </a:solidFill>
                          <a:effectLst/>
                          <a:latin typeface="Calibri" panose="020F0502020204030204" pitchFamily="34" charset="0"/>
                        </a:rPr>
                        <a:t>Prévention du suicide : Dispositif VigilanS</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panose="020F0502020204030204" pitchFamily="34" charset="0"/>
                        </a:rPr>
                        <a:t>CH de Castelluccio </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1166223548"/>
                  </a:ext>
                </a:extLst>
              </a:tr>
              <a:tr h="270132">
                <a:tc>
                  <a:txBody>
                    <a:bodyPr/>
                    <a:lstStyle/>
                    <a:p>
                      <a:pPr algn="ctr" fontAlgn="b"/>
                      <a:r>
                        <a:rPr lang="fr-FR" sz="1400" b="1" i="0" u="none" strike="noStrike">
                          <a:solidFill>
                            <a:srgbClr val="002060"/>
                          </a:solidFill>
                          <a:effectLst/>
                          <a:latin typeface="Calibri" panose="020F0502020204030204" pitchFamily="34" charset="0"/>
                        </a:rPr>
                        <a:t>Equipes mobiles psychiatrie précarité</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tc>
                  <a:txBody>
                    <a:bodyPr/>
                    <a:lstStyle/>
                    <a:p>
                      <a:pPr algn="ctr" fontAlgn="b"/>
                      <a:r>
                        <a:rPr lang="fr-FR" sz="1400" b="0" i="0" u="none" strike="noStrike">
                          <a:solidFill>
                            <a:srgbClr val="000000"/>
                          </a:solidFill>
                          <a:effectLst/>
                          <a:latin typeface="Calibri" panose="020F0502020204030204" pitchFamily="34" charset="0"/>
                        </a:rPr>
                        <a:t>EMPP CH de Bastia CH de Castelluccio</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tcPr>
                </a:tc>
                <a:extLst>
                  <a:ext uri="{0D108BD9-81ED-4DB2-BD59-A6C34878D82A}">
                    <a16:rowId xmlns:a16="http://schemas.microsoft.com/office/drawing/2014/main" val="3112837975"/>
                  </a:ext>
                </a:extLst>
              </a:tr>
              <a:tr h="540263">
                <a:tc>
                  <a:txBody>
                    <a:bodyPr/>
                    <a:lstStyle/>
                    <a:p>
                      <a:pPr algn="ctr" fontAlgn="b"/>
                      <a:r>
                        <a:rPr lang="fr-FR" sz="1400" b="1" i="0" u="none" strike="noStrike">
                          <a:solidFill>
                            <a:srgbClr val="002060"/>
                          </a:solidFill>
                          <a:effectLst/>
                          <a:latin typeface="Calibri" panose="020F0502020204030204" pitchFamily="34" charset="0"/>
                        </a:rPr>
                        <a:t>Centres régionaux du psychotraumatisme</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b"/>
                      <a:r>
                        <a:rPr lang="fr-FR" sz="1400" b="0" i="0" u="none" strike="noStrike" dirty="0">
                          <a:solidFill>
                            <a:srgbClr val="000000"/>
                          </a:solidFill>
                          <a:effectLst/>
                          <a:latin typeface="Calibri" panose="020F0502020204030204" pitchFamily="34" charset="0"/>
                        </a:rPr>
                        <a:t>pas de centre régional mais lien CH de Bastia - CHU de Nice </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1482906499"/>
                  </a:ext>
                </a:extLst>
              </a:tr>
              <a:tr h="540263">
                <a:tc>
                  <a:txBody>
                    <a:bodyPr/>
                    <a:lstStyle/>
                    <a:p>
                      <a:pPr algn="ctr" fontAlgn="b"/>
                      <a:r>
                        <a:rPr lang="fr-FR" sz="1400" b="1" i="0" u="none" strike="noStrike">
                          <a:solidFill>
                            <a:srgbClr val="002060"/>
                          </a:solidFill>
                          <a:effectLst/>
                          <a:latin typeface="Calibri" panose="020F0502020204030204" pitchFamily="34" charset="0"/>
                        </a:rPr>
                        <a:t>Equipes mobiles psychiatrie personnes âgées</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b"/>
                      <a:r>
                        <a:rPr lang="fr-FR" sz="1400" b="0" i="0" u="none" strike="noStrike">
                          <a:solidFill>
                            <a:srgbClr val="000000"/>
                          </a:solidFill>
                          <a:effectLst/>
                          <a:latin typeface="Calibri" panose="020F0502020204030204" pitchFamily="34" charset="0"/>
                        </a:rPr>
                        <a:t>organisation ponctuelle (groupe SO) ; projet inscrit dans contrat de pole du CH de Bastia </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378304157"/>
                  </a:ext>
                </a:extLst>
              </a:tr>
              <a:tr h="270132">
                <a:tc>
                  <a:txBody>
                    <a:bodyPr/>
                    <a:lstStyle/>
                    <a:p>
                      <a:pPr algn="ctr" fontAlgn="b"/>
                      <a:r>
                        <a:rPr lang="fr-FR" sz="1400" b="1" i="0" u="none" strike="noStrike">
                          <a:solidFill>
                            <a:srgbClr val="002060"/>
                          </a:solidFill>
                          <a:effectLst/>
                          <a:latin typeface="Calibri" panose="020F0502020204030204" pitchFamily="34" charset="0"/>
                        </a:rPr>
                        <a:t>Unités d’hospitalisation mères-bébés</a:t>
                      </a:r>
                    </a:p>
                  </a:txBody>
                  <a:tcPr marL="0" marR="0" marT="0" marB="0" anchor="b">
                    <a:lnL w="6350" cap="flat" cmpd="sng" algn="ctr">
                      <a:solidFill>
                        <a:srgbClr val="9BC2E6"/>
                      </a:solidFill>
                      <a:prstDash val="solid"/>
                      <a:round/>
                      <a:headEnd type="none" w="med" len="med"/>
                      <a:tailEnd type="none" w="med" len="med"/>
                    </a:lnL>
                    <a:lnR>
                      <a:noFill/>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tc>
                  <a:txBody>
                    <a:bodyPr/>
                    <a:lstStyle/>
                    <a:p>
                      <a:pPr algn="ctr" fontAlgn="b"/>
                      <a:r>
                        <a:rPr lang="fr-FR" sz="1400" b="0" i="0" u="none" strike="noStrike" dirty="0">
                          <a:solidFill>
                            <a:srgbClr val="000000"/>
                          </a:solidFill>
                          <a:effectLst/>
                          <a:latin typeface="Calibri" panose="020F0502020204030204" pitchFamily="34" charset="0"/>
                        </a:rPr>
                        <a:t>pas d’unité existante mais </a:t>
                      </a:r>
                      <a:r>
                        <a:rPr lang="fr-FR" sz="1400" b="0" i="0" u="none" strike="noStrike" dirty="0" err="1">
                          <a:solidFill>
                            <a:srgbClr val="000000"/>
                          </a:solidFill>
                          <a:effectLst/>
                          <a:latin typeface="Calibri" panose="020F0502020204030204" pitchFamily="34" charset="0"/>
                        </a:rPr>
                        <a:t>EMs</a:t>
                      </a:r>
                      <a:r>
                        <a:rPr lang="fr-FR" sz="1400" b="0" i="0" u="none" strike="noStrike" dirty="0">
                          <a:solidFill>
                            <a:srgbClr val="000000"/>
                          </a:solidFill>
                          <a:effectLst/>
                          <a:latin typeface="Calibri" panose="020F0502020204030204" pitchFamily="34" charset="0"/>
                        </a:rPr>
                        <a:t> FIOP 2020-2021 </a:t>
                      </a:r>
                    </a:p>
                  </a:txBody>
                  <a:tcPr marL="0" marR="0" marT="0" marB="0" anchor="b">
                    <a:lnL>
                      <a:noFill/>
                    </a:lnL>
                    <a:lnR w="6350" cap="flat" cmpd="sng" algn="ctr">
                      <a:solidFill>
                        <a:srgbClr val="9BC2E6"/>
                      </a:solidFill>
                      <a:prstDash val="solid"/>
                      <a:round/>
                      <a:headEnd type="none" w="med" len="med"/>
                      <a:tailEnd type="none" w="med" len="med"/>
                    </a:lnR>
                    <a:lnT w="6350" cap="flat" cmpd="sng" algn="ctr">
                      <a:solidFill>
                        <a:srgbClr val="9BC2E6"/>
                      </a:solidFill>
                      <a:prstDash val="solid"/>
                      <a:round/>
                      <a:headEnd type="none" w="med" len="med"/>
                      <a:tailEnd type="none" w="med" len="med"/>
                    </a:lnT>
                    <a:lnB w="6350" cap="flat" cmpd="sng" algn="ctr">
                      <a:solidFill>
                        <a:srgbClr val="9BC2E6"/>
                      </a:solidFill>
                      <a:prstDash val="solid"/>
                      <a:round/>
                      <a:headEnd type="none" w="med" len="med"/>
                      <a:tailEnd type="none" w="med" len="med"/>
                    </a:lnB>
                    <a:solidFill>
                      <a:srgbClr val="DDEBF7"/>
                    </a:solidFill>
                  </a:tcPr>
                </a:tc>
                <a:extLst>
                  <a:ext uri="{0D108BD9-81ED-4DB2-BD59-A6C34878D82A}">
                    <a16:rowId xmlns:a16="http://schemas.microsoft.com/office/drawing/2014/main" val="1833380463"/>
                  </a:ext>
                </a:extLst>
              </a:tr>
            </a:tbl>
          </a:graphicData>
        </a:graphic>
      </p:graphicFrame>
      <p:sp>
        <p:nvSpPr>
          <p:cNvPr id="12" name="ZoneTexte 11"/>
          <p:cNvSpPr txBox="1"/>
          <p:nvPr/>
        </p:nvSpPr>
        <p:spPr>
          <a:xfrm>
            <a:off x="8089353" y="4426290"/>
            <a:ext cx="3785693" cy="369332"/>
          </a:xfrm>
          <a:prstGeom prst="rect">
            <a:avLst/>
          </a:prstGeom>
          <a:noFill/>
        </p:spPr>
        <p:txBody>
          <a:bodyPr wrap="square" rtlCol="0">
            <a:spAutoFit/>
          </a:bodyPr>
          <a:lstStyle/>
          <a:p>
            <a:r>
              <a:rPr lang="fr-FR" b="1" dirty="0" smtClean="0">
                <a:solidFill>
                  <a:srgbClr val="002060"/>
                </a:solidFill>
              </a:rPr>
              <a:t>Etat des lieux </a:t>
            </a:r>
            <a:r>
              <a:rPr lang="fr-FR" b="1" u="sng" dirty="0" smtClean="0">
                <a:solidFill>
                  <a:srgbClr val="002060"/>
                </a:solidFill>
              </a:rPr>
              <a:t>à modifier puis valider</a:t>
            </a:r>
            <a:endParaRPr lang="fr-FR" b="1" u="sng" dirty="0">
              <a:solidFill>
                <a:srgbClr val="002060"/>
              </a:solidFill>
            </a:endParaRPr>
          </a:p>
        </p:txBody>
      </p:sp>
      <p:sp>
        <p:nvSpPr>
          <p:cNvPr id="13" name="ZoneTexte 12"/>
          <p:cNvSpPr txBox="1"/>
          <p:nvPr/>
        </p:nvSpPr>
        <p:spPr>
          <a:xfrm>
            <a:off x="360916" y="1035982"/>
            <a:ext cx="4527177" cy="369332"/>
          </a:xfrm>
          <a:prstGeom prst="rect">
            <a:avLst/>
          </a:prstGeom>
          <a:noFill/>
        </p:spPr>
        <p:txBody>
          <a:bodyPr wrap="square" rtlCol="0">
            <a:spAutoFit/>
          </a:bodyPr>
          <a:lstStyle/>
          <a:p>
            <a:r>
              <a:rPr lang="fr-FR" b="1" dirty="0" smtClean="0">
                <a:solidFill>
                  <a:srgbClr val="002060"/>
                </a:solidFill>
              </a:rPr>
              <a:t>Etat des lieux - 2023</a:t>
            </a:r>
            <a:endParaRPr lang="fr-FR" b="1" u="sng" dirty="0">
              <a:solidFill>
                <a:srgbClr val="002060"/>
              </a:solidFill>
            </a:endParaRPr>
          </a:p>
        </p:txBody>
      </p:sp>
    </p:spTree>
    <p:extLst>
      <p:ext uri="{BB962C8B-B14F-4D97-AF65-F5344CB8AC3E}">
        <p14:creationId xmlns:p14="http://schemas.microsoft.com/office/powerpoint/2010/main" val="265321002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2339</TotalTime>
  <Words>2052</Words>
  <Application>Microsoft Office PowerPoint</Application>
  <PresentationFormat>Grand écran</PresentationFormat>
  <Paragraphs>327</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Calibri</vt:lpstr>
      <vt:lpstr>Calibri Light</vt:lpstr>
      <vt:lpstr>Wingdings</vt:lpstr>
      <vt:lpstr>Thème Office</vt:lpstr>
      <vt:lpstr>Présentation PowerPoint</vt:lpstr>
      <vt:lpstr>Ordre du jour</vt:lpstr>
      <vt:lpstr>Etat des lieux : composition de la section Psychiatrie du CCAR de Corse</vt:lpstr>
      <vt:lpstr>Récapitulatif : mise en œuvre de la réforme au 1er janvier 2023</vt:lpstr>
      <vt:lpstr>Calendrier de mise en œuvre – Campagne 2023</vt:lpstr>
      <vt:lpstr>Focus : Dotation populationnelle 2023</vt:lpstr>
      <vt:lpstr>Focus : Activités spécifiques 2023</vt:lpstr>
      <vt:lpstr>Présentation PowerPoint</vt:lpstr>
      <vt:lpstr>Présentation PowerPoint</vt:lpstr>
      <vt:lpstr>Arbitrage : Reliquat Dotation populationnelle 2023</vt:lpstr>
      <vt:lpstr>Arbitrage : Reliquat Dotation populationnelle 2023</vt:lpstr>
      <vt:lpstr>Présentation PowerPoint</vt:lpstr>
    </vt:vector>
  </TitlesOfParts>
  <Company>Ministère des affaires sociales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TONINI, Thomas (ARS-CORSE)</dc:creator>
  <cp:lastModifiedBy>TONINI, Thomas (ARS-CORSE)</cp:lastModifiedBy>
  <cp:revision>117</cp:revision>
  <dcterms:created xsi:type="dcterms:W3CDTF">2024-02-13T15:19:49Z</dcterms:created>
  <dcterms:modified xsi:type="dcterms:W3CDTF">2024-03-08T14:30:02Z</dcterms:modified>
</cp:coreProperties>
</file>