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13" r:id="rId1"/>
  </p:sldMasterIdLst>
  <p:notesMasterIdLst>
    <p:notesMasterId r:id="rId35"/>
  </p:notesMasterIdLst>
  <p:sldIdLst>
    <p:sldId id="256" r:id="rId2"/>
    <p:sldId id="331" r:id="rId3"/>
    <p:sldId id="309" r:id="rId4"/>
    <p:sldId id="304" r:id="rId5"/>
    <p:sldId id="308" r:id="rId6"/>
    <p:sldId id="310" r:id="rId7"/>
    <p:sldId id="322" r:id="rId8"/>
    <p:sldId id="321" r:id="rId9"/>
    <p:sldId id="320" r:id="rId10"/>
    <p:sldId id="313" r:id="rId11"/>
    <p:sldId id="323" r:id="rId12"/>
    <p:sldId id="324" r:id="rId13"/>
    <p:sldId id="335" r:id="rId14"/>
    <p:sldId id="257" r:id="rId15"/>
    <p:sldId id="258" r:id="rId16"/>
    <p:sldId id="259" r:id="rId17"/>
    <p:sldId id="260" r:id="rId18"/>
    <p:sldId id="275" r:id="rId19"/>
    <p:sldId id="261" r:id="rId20"/>
    <p:sldId id="276" r:id="rId21"/>
    <p:sldId id="262" r:id="rId22"/>
    <p:sldId id="274" r:id="rId23"/>
    <p:sldId id="264" r:id="rId24"/>
    <p:sldId id="265" r:id="rId25"/>
    <p:sldId id="266" r:id="rId26"/>
    <p:sldId id="267" r:id="rId27"/>
    <p:sldId id="270" r:id="rId28"/>
    <p:sldId id="268" r:id="rId29"/>
    <p:sldId id="269" r:id="rId30"/>
    <p:sldId id="271" r:id="rId31"/>
    <p:sldId id="272" r:id="rId32"/>
    <p:sldId id="279" r:id="rId33"/>
    <p:sldId id="336" r:id="rId34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orient="horz" pos="191">
          <p15:clr>
            <a:srgbClr val="A4A3A4"/>
          </p15:clr>
        </p15:guide>
        <p15:guide id="3" orient="horz" pos="854">
          <p15:clr>
            <a:srgbClr val="A4A3A4"/>
          </p15:clr>
        </p15:guide>
        <p15:guide id="4" orient="horz" pos="821">
          <p15:clr>
            <a:srgbClr val="A4A3A4"/>
          </p15:clr>
        </p15:guide>
        <p15:guide id="5" orient="horz" pos="3049">
          <p15:clr>
            <a:srgbClr val="A4A3A4"/>
          </p15:clr>
        </p15:guide>
        <p15:guide id="6" orient="horz" pos="3151">
          <p15:clr>
            <a:srgbClr val="A4A3A4"/>
          </p15:clr>
        </p15:guide>
        <p15:guide id="7" pos="2880">
          <p15:clr>
            <a:srgbClr val="A4A3A4"/>
          </p15:clr>
        </p15:guide>
        <p15:guide id="8" pos="476">
          <p15:clr>
            <a:srgbClr val="A4A3A4"/>
          </p15:clr>
        </p15:guide>
        <p15:guide id="9" pos="5193">
          <p15:clr>
            <a:srgbClr val="A4A3A4"/>
          </p15:clr>
        </p15:guide>
        <p15:guide id="10" pos="5465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730"/>
    <p:restoredTop sz="94660"/>
  </p:normalViewPr>
  <p:slideViewPr>
    <p:cSldViewPr showGuides="1">
      <p:cViewPr varScale="1">
        <p:scale>
          <a:sx n="59" d="100"/>
          <a:sy n="59" d="100"/>
        </p:scale>
        <p:origin x="1068" y="60"/>
      </p:cViewPr>
      <p:guideLst>
        <p:guide orient="horz" pos="1620"/>
        <p:guide orient="horz" pos="191"/>
        <p:guide orient="horz" pos="854"/>
        <p:guide orient="horz" pos="821"/>
        <p:guide orient="horz" pos="3049"/>
        <p:guide orient="horz" pos="3151"/>
        <p:guide pos="2880"/>
        <p:guide pos="476"/>
        <p:guide pos="5193"/>
        <p:guide pos="5465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7" d="100"/>
          <a:sy n="97" d="100"/>
        </p:scale>
        <p:origin x="3688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'[Global_dossiers_experimentation-ide-certdc-_-suivi-du-deploiement_Concaténation_V0.08.xlsx]Synt &amp; Graph CVL + autres ARS'!$D$3</c:f>
              <c:strCache>
                <c:ptCount val="1"/>
                <c:pt idx="0">
                  <c:v>IDE Volontaires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'[Global_dossiers_experimentation-ide-certdc-_-suivi-du-deploiement_Concaténation_V0.08.xlsx]Synt &amp; Graph CVL + autres ARS'!$C$4:$C$17</c:f>
              <c:strCache>
                <c:ptCount val="14"/>
                <c:pt idx="0">
                  <c:v>ARA </c:v>
                </c:pt>
                <c:pt idx="1">
                  <c:v>BFC</c:v>
                </c:pt>
                <c:pt idx="2">
                  <c:v>CVL </c:v>
                </c:pt>
                <c:pt idx="3">
                  <c:v>GE</c:v>
                </c:pt>
                <c:pt idx="4">
                  <c:v>GUA</c:v>
                </c:pt>
                <c:pt idx="5">
                  <c:v>GUY</c:v>
                </c:pt>
                <c:pt idx="6">
                  <c:v>HDF </c:v>
                </c:pt>
                <c:pt idx="7">
                  <c:v>IDF</c:v>
                </c:pt>
                <c:pt idx="8">
                  <c:v>REU</c:v>
                </c:pt>
                <c:pt idx="9">
                  <c:v>NA </c:v>
                </c:pt>
                <c:pt idx="10">
                  <c:v>NOR</c:v>
                </c:pt>
                <c:pt idx="11">
                  <c:v>OCC</c:v>
                </c:pt>
                <c:pt idx="12">
                  <c:v>PACA </c:v>
                </c:pt>
                <c:pt idx="13">
                  <c:v>PDL </c:v>
                </c:pt>
              </c:strCache>
            </c:strRef>
          </c:cat>
          <c:val>
            <c:numRef>
              <c:f>'[Global_dossiers_experimentation-ide-certdc-_-suivi-du-deploiement_Concaténation_V0.08.xlsx]Synt &amp; Graph CVL + autres ARS'!$D$4:$D$17</c:f>
              <c:numCache>
                <c:formatCode>General</c:formatCode>
                <c:ptCount val="14"/>
                <c:pt idx="0">
                  <c:v>1207</c:v>
                </c:pt>
                <c:pt idx="1">
                  <c:v>542</c:v>
                </c:pt>
                <c:pt idx="2">
                  <c:v>593</c:v>
                </c:pt>
                <c:pt idx="3">
                  <c:v>700</c:v>
                </c:pt>
                <c:pt idx="4">
                  <c:v>52</c:v>
                </c:pt>
                <c:pt idx="5">
                  <c:v>47</c:v>
                </c:pt>
                <c:pt idx="6">
                  <c:v>692</c:v>
                </c:pt>
                <c:pt idx="7">
                  <c:v>992</c:v>
                </c:pt>
                <c:pt idx="8">
                  <c:v>310</c:v>
                </c:pt>
                <c:pt idx="9">
                  <c:v>647</c:v>
                </c:pt>
                <c:pt idx="10">
                  <c:v>752</c:v>
                </c:pt>
                <c:pt idx="11">
                  <c:v>1762</c:v>
                </c:pt>
                <c:pt idx="12">
                  <c:v>840</c:v>
                </c:pt>
                <c:pt idx="13">
                  <c:v>215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3C7-42DB-B9D9-D666B0762D6D}"/>
            </c:ext>
          </c:extLst>
        </c:ser>
        <c:ser>
          <c:idx val="1"/>
          <c:order val="1"/>
          <c:tx>
            <c:strRef>
              <c:f>'[Global_dossiers_experimentation-ide-certdc-_-suivi-du-deploiement_Concaténation_V0.08.xlsx]Synt &amp; Graph CVL + autres ARS'!$E$3</c:f>
              <c:strCache>
                <c:ptCount val="1"/>
                <c:pt idx="0">
                  <c:v>IDE Certifiés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'[Global_dossiers_experimentation-ide-certdc-_-suivi-du-deploiement_Concaténation_V0.08.xlsx]Synt &amp; Graph CVL + autres ARS'!$C$4:$C$17</c:f>
              <c:strCache>
                <c:ptCount val="14"/>
                <c:pt idx="0">
                  <c:v>ARA </c:v>
                </c:pt>
                <c:pt idx="1">
                  <c:v>BFC</c:v>
                </c:pt>
                <c:pt idx="2">
                  <c:v>CVL </c:v>
                </c:pt>
                <c:pt idx="3">
                  <c:v>GE</c:v>
                </c:pt>
                <c:pt idx="4">
                  <c:v>GUA</c:v>
                </c:pt>
                <c:pt idx="5">
                  <c:v>GUY</c:v>
                </c:pt>
                <c:pt idx="6">
                  <c:v>HDF </c:v>
                </c:pt>
                <c:pt idx="7">
                  <c:v>IDF</c:v>
                </c:pt>
                <c:pt idx="8">
                  <c:v>REU</c:v>
                </c:pt>
                <c:pt idx="9">
                  <c:v>NA </c:v>
                </c:pt>
                <c:pt idx="10">
                  <c:v>NOR</c:v>
                </c:pt>
                <c:pt idx="11">
                  <c:v>OCC</c:v>
                </c:pt>
                <c:pt idx="12">
                  <c:v>PACA </c:v>
                </c:pt>
                <c:pt idx="13">
                  <c:v>PDL </c:v>
                </c:pt>
              </c:strCache>
            </c:strRef>
          </c:cat>
          <c:val>
            <c:numRef>
              <c:f>'[Global_dossiers_experimentation-ide-certdc-_-suivi-du-deploiement_Concaténation_V0.08.xlsx]Synt &amp; Graph CVL + autres ARS'!$E$4:$E$17</c:f>
              <c:numCache>
                <c:formatCode>0</c:formatCode>
                <c:ptCount val="14"/>
                <c:pt idx="0">
                  <c:v>574</c:v>
                </c:pt>
                <c:pt idx="1">
                  <c:v>260</c:v>
                </c:pt>
                <c:pt idx="2">
                  <c:v>366</c:v>
                </c:pt>
                <c:pt idx="3">
                  <c:v>351</c:v>
                </c:pt>
                <c:pt idx="4">
                  <c:v>12</c:v>
                </c:pt>
                <c:pt idx="5">
                  <c:v>23</c:v>
                </c:pt>
                <c:pt idx="6">
                  <c:v>336</c:v>
                </c:pt>
                <c:pt idx="7">
                  <c:v>870</c:v>
                </c:pt>
                <c:pt idx="8">
                  <c:v>127</c:v>
                </c:pt>
                <c:pt idx="9">
                  <c:v>54</c:v>
                </c:pt>
                <c:pt idx="10">
                  <c:v>94</c:v>
                </c:pt>
                <c:pt idx="11">
                  <c:v>691</c:v>
                </c:pt>
                <c:pt idx="12">
                  <c:v>123</c:v>
                </c:pt>
                <c:pt idx="13">
                  <c:v>107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3C7-42DB-B9D9-D666B0762D6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32996064"/>
        <c:axId val="796425248"/>
      </c:barChart>
      <c:catAx>
        <c:axId val="832996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796425248"/>
        <c:crosses val="autoZero"/>
        <c:auto val="1"/>
        <c:lblAlgn val="ctr"/>
        <c:lblOffset val="100"/>
        <c:noMultiLvlLbl val="0"/>
      </c:catAx>
      <c:valAx>
        <c:axId val="7964252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8329960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3740863463239873"/>
          <c:y val="0.90735790592732801"/>
          <c:w val="0.33926292012916981"/>
          <c:h val="7.146687261653708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D680E798-53FF-4C51-A981-953463752515}" type="datetimeFigureOut">
              <a:rPr lang="fr-FR" smtClean="0"/>
              <a:pPr/>
              <a:t>08/07/2024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fld id="{1B06CD8F-B7ED-4A05-9FB1-A01CC0EF02CC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116626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/ sous-titre /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A4F0766-6309-644C-9BCE-2E607A270B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9" name="Espace réservé de la date 3">
            <a:extLst>
              <a:ext uri="{FF2B5EF4-FFF2-40B4-BE49-F238E27FC236}">
                <a16:creationId xmlns:a16="http://schemas.microsoft.com/office/drawing/2014/main" id="{E9918C01-3017-D749-B811-9FCBA8038409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170000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6A4A60EE-9D13-3442-9796-E718C6343EC1}" type="datetime1">
              <a:rPr lang="fr-FR" cap="all" smtClean="0"/>
              <a:pPr/>
              <a:t>08/07/2024</a:t>
            </a:fld>
            <a:endParaRPr lang="fr-FR" cap="all" dirty="0"/>
          </a:p>
        </p:txBody>
      </p:sp>
      <p:sp>
        <p:nvSpPr>
          <p:cNvPr id="16" name="Espace réservé du texte 7">
            <a:extLst>
              <a:ext uri="{FF2B5EF4-FFF2-40B4-BE49-F238E27FC236}">
                <a16:creationId xmlns:a16="http://schemas.microsoft.com/office/drawing/2014/main" id="{EB9C9A62-C54B-3841-9346-5A54D371580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1" y="1248679"/>
            <a:ext cx="8424614" cy="242951"/>
          </a:xfrm>
        </p:spPr>
        <p:txBody>
          <a:bodyPr/>
          <a:lstStyle>
            <a:lvl1pPr marL="9525" indent="85725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8B219A12-DAFE-504E-9ED9-CFD78BD6A7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99BFD6E0-B235-DA4F-9D70-E9444B53C4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8" name="Espace réservé du texte 11">
            <a:extLst>
              <a:ext uri="{FF2B5EF4-FFF2-40B4-BE49-F238E27FC236}">
                <a16:creationId xmlns:a16="http://schemas.microsoft.com/office/drawing/2014/main" id="{0AF74C14-DE22-FE4D-B865-03FBE975D57C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3850" y="1707654"/>
            <a:ext cx="8424334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2724193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B11C9F1-CAD9-B0E2-20DF-380ED397F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4F00E1-7C75-0DEC-9785-6D53F87D74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BC617E6-0E1A-8C65-991C-D46C643DF4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53A9F-789D-4674-A7B4-EE4743E05A61}" type="datetimeFigureOut">
              <a:rPr lang="fr-FR" smtClean="0"/>
              <a:t>08/07/2024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5CAED6-E0E2-F67F-0258-4A1DCE8564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92D9ACE-5E26-2580-D3E8-921EF33D9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32E5F-152F-4911-A5C9-32D8382180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12132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Espace réservé du texte 7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528" y="1563638"/>
            <a:ext cx="2520000" cy="2880320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9" name="Espace réservé du texte 7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312000" y="1563638"/>
            <a:ext cx="2520000" cy="2860762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10" name="Espace réservé du texte 7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6263999" y="1563638"/>
            <a:ext cx="2520000" cy="2860762"/>
          </a:xfrm>
        </p:spPr>
        <p:txBody>
          <a:bodyPr/>
          <a:lstStyle>
            <a:lvl1pPr marL="144000" indent="-144000">
              <a:spcBef>
                <a:spcPts val="400"/>
              </a:spcBef>
              <a:spcAft>
                <a:spcPts val="800"/>
              </a:spcAft>
              <a:buFont typeface="+mj-lt"/>
              <a:buAutoNum type="arabicPeriod"/>
              <a:defRPr b="1"/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Titre de la partie</a:t>
            </a:r>
          </a:p>
          <a:p>
            <a:pPr lvl="1"/>
            <a:r>
              <a:rPr lang="fr-FR" dirty="0"/>
              <a:t>Deuxième niveau</a:t>
            </a:r>
          </a:p>
        </p:txBody>
      </p:sp>
      <p:sp>
        <p:nvSpPr>
          <p:cNvPr id="23" name="Espace réservé de la date 3">
            <a:extLst>
              <a:ext uri="{FF2B5EF4-FFF2-40B4-BE49-F238E27FC236}">
                <a16:creationId xmlns:a16="http://schemas.microsoft.com/office/drawing/2014/main" id="{15CA4CAF-6729-AB4D-9354-99C08AEAB1B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251C71F6-E0A6-1740-B64F-38F332886BAF}" type="datetime1">
              <a:rPr lang="fr-FR" cap="all" smtClean="0"/>
              <a:pPr/>
              <a:t>08/07/2024</a:t>
            </a:fld>
            <a:endParaRPr lang="fr-FR" cap="all" dirty="0"/>
          </a:p>
        </p:txBody>
      </p:sp>
      <p:sp>
        <p:nvSpPr>
          <p:cNvPr id="25" name="Titre 18">
            <a:extLst>
              <a:ext uri="{FF2B5EF4-FFF2-40B4-BE49-F238E27FC236}">
                <a16:creationId xmlns:a16="http://schemas.microsoft.com/office/drawing/2014/main" id="{8909A550-9D66-7141-BF64-73CAD20968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682801"/>
            <a:ext cx="8424863" cy="539991"/>
          </a:xfrm>
        </p:spPr>
        <p:txBody>
          <a:bodyPr/>
          <a:lstStyle/>
          <a:p>
            <a:r>
              <a:rPr lang="fr-FR" dirty="0"/>
              <a:t>Sommaire</a:t>
            </a:r>
          </a:p>
        </p:txBody>
      </p:sp>
      <p:sp>
        <p:nvSpPr>
          <p:cNvPr id="26" name="Espace réservé du pied de page 4">
            <a:extLst>
              <a:ext uri="{FF2B5EF4-FFF2-40B4-BE49-F238E27FC236}">
                <a16:creationId xmlns:a16="http://schemas.microsoft.com/office/drawing/2014/main" id="{745ED2D7-3CC1-3B41-AA37-64BDE1CE24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</p:spTree>
    <p:extLst>
      <p:ext uri="{BB962C8B-B14F-4D97-AF65-F5344CB8AC3E}">
        <p14:creationId xmlns:p14="http://schemas.microsoft.com/office/powerpoint/2010/main" val="2888137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onnes de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3" name="Espace réservé de la date 3">
            <a:extLst>
              <a:ext uri="{FF2B5EF4-FFF2-40B4-BE49-F238E27FC236}">
                <a16:creationId xmlns:a16="http://schemas.microsoft.com/office/drawing/2014/main" id="{15CA4CAF-6729-AB4D-9354-99C08AEAB1B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5E6183FC-BA60-7C49-ABF3-B50982741576}" type="datetime1">
              <a:rPr lang="fr-FR" cap="all" smtClean="0"/>
              <a:pPr/>
              <a:t>08/07/2024</a:t>
            </a:fld>
            <a:endParaRPr lang="fr-FR" cap="all" dirty="0"/>
          </a:p>
        </p:txBody>
      </p:sp>
      <p:sp>
        <p:nvSpPr>
          <p:cNvPr id="26" name="Espace réservé du pied de page 4">
            <a:extLst>
              <a:ext uri="{FF2B5EF4-FFF2-40B4-BE49-F238E27FC236}">
                <a16:creationId xmlns:a16="http://schemas.microsoft.com/office/drawing/2014/main" id="{745ED2D7-3CC1-3B41-AA37-64BDE1CE24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11" name="Espace réservé du texte 7">
            <a:extLst>
              <a:ext uri="{FF2B5EF4-FFF2-40B4-BE49-F238E27FC236}">
                <a16:creationId xmlns:a16="http://schemas.microsoft.com/office/drawing/2014/main" id="{D4959A1A-C7DE-6748-A32B-7732F0ACFCF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323851" y="1248679"/>
            <a:ext cx="8424614" cy="242951"/>
          </a:xfrm>
        </p:spPr>
        <p:txBody>
          <a:bodyPr/>
          <a:lstStyle>
            <a:lvl1pPr marL="0" indent="95250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2" name="Titre 18">
            <a:extLst>
              <a:ext uri="{FF2B5EF4-FFF2-40B4-BE49-F238E27FC236}">
                <a16:creationId xmlns:a16="http://schemas.microsoft.com/office/drawing/2014/main" id="{5919F96B-C5FF-5146-9075-19E07CEBB7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682801"/>
            <a:ext cx="8424863" cy="539991"/>
          </a:xfrm>
        </p:spPr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13" name="Espace réservé du texte 11">
            <a:extLst>
              <a:ext uri="{FF2B5EF4-FFF2-40B4-BE49-F238E27FC236}">
                <a16:creationId xmlns:a16="http://schemas.microsoft.com/office/drawing/2014/main" id="{AC8956DD-B832-6147-8A66-A70995085BB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gray">
          <a:xfrm>
            <a:off x="323528" y="1707654"/>
            <a:ext cx="2556471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4" name="Espace réservé du texte 11">
            <a:extLst>
              <a:ext uri="{FF2B5EF4-FFF2-40B4-BE49-F238E27FC236}">
                <a16:creationId xmlns:a16="http://schemas.microsoft.com/office/drawing/2014/main" id="{DF66E72C-274C-AC4E-B20B-393EBD9A717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75856" y="1707654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5" name="Espace réservé du texte 11">
            <a:extLst>
              <a:ext uri="{FF2B5EF4-FFF2-40B4-BE49-F238E27FC236}">
                <a16:creationId xmlns:a16="http://schemas.microsoft.com/office/drawing/2014/main" id="{10D42E91-F78E-1D46-9374-4446D0F5796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 bwMode="gray">
          <a:xfrm>
            <a:off x="6228184" y="1707654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</p:spTree>
    <p:extLst>
      <p:ext uri="{BB962C8B-B14F-4D97-AF65-F5344CB8AC3E}">
        <p14:creationId xmlns:p14="http://schemas.microsoft.com/office/powerpoint/2010/main" val="6913468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, sous-titre, textes 3 et imag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323528" y="1707654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7" name="Espace réservé de la date 3">
            <a:extLst>
              <a:ext uri="{FF2B5EF4-FFF2-40B4-BE49-F238E27FC236}">
                <a16:creationId xmlns:a16="http://schemas.microsoft.com/office/drawing/2014/main" id="{CEFA8BB7-D3E4-254A-BB0E-3D1C8C64E19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0597CDB5-73DC-8641-8CC1-FAD9379FD627}" type="datetime1">
              <a:rPr lang="fr-FR" cap="all" smtClean="0"/>
              <a:pPr/>
              <a:t>08/07/2024</a:t>
            </a:fld>
            <a:endParaRPr lang="fr-FR" cap="all" dirty="0"/>
          </a:p>
        </p:txBody>
      </p:sp>
      <p:sp>
        <p:nvSpPr>
          <p:cNvPr id="18" name="Espace réservé du texte 7">
            <a:extLst>
              <a:ext uri="{FF2B5EF4-FFF2-40B4-BE49-F238E27FC236}">
                <a16:creationId xmlns:a16="http://schemas.microsoft.com/office/drawing/2014/main" id="{35840C24-F178-C44C-B5A1-3EB8F3EF4B9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1" y="1248679"/>
            <a:ext cx="8424614" cy="242951"/>
          </a:xfrm>
        </p:spPr>
        <p:txBody>
          <a:bodyPr/>
          <a:lstStyle>
            <a:lvl1pPr marL="0" indent="95250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0271A58A-1CC5-D145-89AA-12537E5CE3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682801"/>
            <a:ext cx="8424863" cy="539991"/>
          </a:xfrm>
        </p:spPr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D46074BB-6BF7-8249-9377-D0271B2AEC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8" name="Espace réservé pour une image  7">
            <a:extLst>
              <a:ext uri="{FF2B5EF4-FFF2-40B4-BE49-F238E27FC236}">
                <a16:creationId xmlns:a16="http://schemas.microsoft.com/office/drawing/2014/main" id="{7004A35F-FCE5-0248-9AD4-C4E7502EF16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3131840" y="1707654"/>
            <a:ext cx="5616624" cy="2880320"/>
          </a:xfrm>
        </p:spPr>
        <p:txBody>
          <a:bodyPr/>
          <a:lstStyle/>
          <a:p>
            <a:r>
              <a:rPr lang="fr-FR"/>
              <a:t>Cliquez sur l'icône pour ajouter une image</a:t>
            </a:r>
          </a:p>
        </p:txBody>
      </p:sp>
    </p:spTree>
    <p:extLst>
      <p:ext uri="{BB962C8B-B14F-4D97-AF65-F5344CB8AC3E}">
        <p14:creationId xmlns:p14="http://schemas.microsoft.com/office/powerpoint/2010/main" val="2077185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re, sous-titre, textes 3, et graphique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 bwMode="gray"/>
        <p:txBody>
          <a:bodyPr/>
          <a:lstStyle/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2" name="Espace réservé du texte 11"/>
          <p:cNvSpPr>
            <a:spLocks noGrp="1"/>
          </p:cNvSpPr>
          <p:nvPr>
            <p:ph type="body" sz="quarter" idx="14" hasCustomPrompt="1"/>
          </p:nvPr>
        </p:nvSpPr>
        <p:spPr bwMode="gray">
          <a:xfrm>
            <a:off x="6228184" y="1707654"/>
            <a:ext cx="2520000" cy="2880320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 baseline="0"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fr-FR" dirty="0"/>
              <a:t>Texte de niveau 1</a:t>
            </a:r>
          </a:p>
          <a:p>
            <a:pPr lvl="1"/>
            <a:r>
              <a:rPr lang="fr-FR" dirty="0"/>
              <a:t>Texte de niveau 2</a:t>
            </a:r>
          </a:p>
          <a:p>
            <a:pPr lvl="2"/>
            <a:r>
              <a:rPr lang="fr-FR" dirty="0"/>
              <a:t>Texte de niveau 3</a:t>
            </a:r>
          </a:p>
          <a:p>
            <a:pPr lvl="3"/>
            <a:r>
              <a:rPr lang="fr-FR" dirty="0"/>
              <a:t>Texte de niveau 4</a:t>
            </a:r>
          </a:p>
          <a:p>
            <a:pPr lvl="4"/>
            <a:r>
              <a:rPr lang="fr-FR" dirty="0"/>
              <a:t>Texte de niveau 5</a:t>
            </a:r>
          </a:p>
        </p:txBody>
      </p:sp>
      <p:sp>
        <p:nvSpPr>
          <p:cNvPr id="17" name="Espace réservé de la date 3">
            <a:extLst>
              <a:ext uri="{FF2B5EF4-FFF2-40B4-BE49-F238E27FC236}">
                <a16:creationId xmlns:a16="http://schemas.microsoft.com/office/drawing/2014/main" id="{CEFA8BB7-D3E4-254A-BB0E-3D1C8C64E198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8E1290DD-BE4D-794B-919C-D565D1B9C67D}" type="datetime1">
              <a:rPr lang="fr-FR" cap="all" smtClean="0"/>
              <a:pPr/>
              <a:t>08/07/2024</a:t>
            </a:fld>
            <a:endParaRPr lang="fr-FR" cap="all" dirty="0"/>
          </a:p>
        </p:txBody>
      </p:sp>
      <p:sp>
        <p:nvSpPr>
          <p:cNvPr id="18" name="Espace réservé du texte 7">
            <a:extLst>
              <a:ext uri="{FF2B5EF4-FFF2-40B4-BE49-F238E27FC236}">
                <a16:creationId xmlns:a16="http://schemas.microsoft.com/office/drawing/2014/main" id="{35840C24-F178-C44C-B5A1-3EB8F3EF4B9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1" y="1248679"/>
            <a:ext cx="8424614" cy="242951"/>
          </a:xfrm>
        </p:spPr>
        <p:txBody>
          <a:bodyPr/>
          <a:lstStyle>
            <a:lvl1pPr marL="0" indent="95250">
              <a:spcBef>
                <a:spcPts val="400"/>
              </a:spcBef>
              <a:spcAft>
                <a:spcPts val="800"/>
              </a:spcAft>
              <a:buFont typeface="+mj-lt"/>
              <a:buNone/>
              <a:tabLst/>
              <a:defRPr sz="1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324000" indent="-144000">
              <a:spcBef>
                <a:spcPts val="600"/>
              </a:spcBef>
              <a:spcAft>
                <a:spcPts val="800"/>
              </a:spcAft>
              <a:buFont typeface="+mj-lt"/>
              <a:buAutoNum type="alphaLcPeriod"/>
              <a:defRPr/>
            </a:lvl2pPr>
          </a:lstStyle>
          <a:p>
            <a:pPr lvl="0"/>
            <a:r>
              <a:rPr lang="fr-FR" dirty="0"/>
              <a:t>Sous-titre</a:t>
            </a:r>
          </a:p>
          <a:p>
            <a:pPr lvl="0"/>
            <a:endParaRPr lang="fr-FR" dirty="0"/>
          </a:p>
        </p:txBody>
      </p:sp>
      <p:sp>
        <p:nvSpPr>
          <p:cNvPr id="19" name="Titre 18">
            <a:extLst>
              <a:ext uri="{FF2B5EF4-FFF2-40B4-BE49-F238E27FC236}">
                <a16:creationId xmlns:a16="http://schemas.microsoft.com/office/drawing/2014/main" id="{0271A58A-1CC5-D145-89AA-12537E5CE3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23850" y="682801"/>
            <a:ext cx="8424863" cy="539991"/>
          </a:xfrm>
        </p:spPr>
        <p:txBody>
          <a:bodyPr/>
          <a:lstStyle/>
          <a:p>
            <a:r>
              <a:rPr lang="fr-FR" dirty="0"/>
              <a:t>Titre</a:t>
            </a:r>
          </a:p>
        </p:txBody>
      </p:sp>
      <p:sp>
        <p:nvSpPr>
          <p:cNvPr id="20" name="Espace réservé du pied de page 4">
            <a:extLst>
              <a:ext uri="{FF2B5EF4-FFF2-40B4-BE49-F238E27FC236}">
                <a16:creationId xmlns:a16="http://schemas.microsoft.com/office/drawing/2014/main" id="{D46074BB-6BF7-8249-9377-D0271B2AEC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3" name="Espace réservé du graphique 2">
            <a:extLst>
              <a:ext uri="{FF2B5EF4-FFF2-40B4-BE49-F238E27FC236}">
                <a16:creationId xmlns:a16="http://schemas.microsoft.com/office/drawing/2014/main" id="{66D3B633-BB7B-4941-BF9B-161C5342E3AA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323528" y="1707654"/>
            <a:ext cx="5761038" cy="2879725"/>
          </a:xfrm>
        </p:spPr>
        <p:txBody>
          <a:bodyPr/>
          <a:lstStyle/>
          <a:p>
            <a:r>
              <a:rPr lang="fr-FR"/>
              <a:t>Cliquez sur l'icône pour ajouter un graphique</a:t>
            </a:r>
          </a:p>
        </p:txBody>
      </p:sp>
    </p:spTree>
    <p:extLst>
      <p:ext uri="{BB962C8B-B14F-4D97-AF65-F5344CB8AC3E}">
        <p14:creationId xmlns:p14="http://schemas.microsoft.com/office/powerpoint/2010/main" val="2044116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sous-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829DF172-12F0-D244-8F51-E16DC05073B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52000" y="252000"/>
            <a:ext cx="1440000" cy="1440000"/>
          </a:xfrm>
          <a:prstGeom prst="rect">
            <a:avLst/>
          </a:prstGeom>
        </p:spPr>
      </p:pic>
      <p:sp>
        <p:nvSpPr>
          <p:cNvPr id="11" name="Espace réservé du texte 10"/>
          <p:cNvSpPr>
            <a:spLocks noGrp="1"/>
          </p:cNvSpPr>
          <p:nvPr>
            <p:ph type="body" sz="quarter" idx="13" hasCustomPrompt="1"/>
          </p:nvPr>
        </p:nvSpPr>
        <p:spPr bwMode="gray">
          <a:xfrm>
            <a:off x="323850" y="2139702"/>
            <a:ext cx="8424000" cy="2293224"/>
          </a:xfrm>
        </p:spPr>
        <p:txBody>
          <a:bodyPr/>
          <a:lstStyle>
            <a:lvl1pPr>
              <a:lnSpc>
                <a:spcPct val="90000"/>
              </a:lnSpc>
              <a:spcAft>
                <a:spcPts val="0"/>
              </a:spcAft>
              <a:defRPr sz="3250" b="1" cap="all" baseline="0"/>
            </a:lvl1pPr>
            <a:lvl2pPr marL="92075" indent="0">
              <a:spcBef>
                <a:spcPts val="500"/>
              </a:spcBef>
              <a:spcAft>
                <a:spcPts val="0"/>
              </a:spcAft>
              <a:buNone/>
              <a:tabLst/>
              <a:defRPr sz="1850"/>
            </a:lvl2pPr>
          </a:lstStyle>
          <a:p>
            <a:pPr lvl="0"/>
            <a:r>
              <a:rPr lang="fr-FR" dirty="0"/>
              <a:t>Titre</a:t>
            </a:r>
          </a:p>
          <a:p>
            <a:pPr lvl="1"/>
            <a:r>
              <a:rPr lang="fr-FR" dirty="0"/>
              <a:t>Sous-titre</a:t>
            </a:r>
          </a:p>
        </p:txBody>
      </p:sp>
      <p:cxnSp>
        <p:nvCxnSpPr>
          <p:cNvPr id="12" name="Connecteur droit 11"/>
          <p:cNvCxnSpPr>
            <a:cxnSpLocks/>
          </p:cNvCxnSpPr>
          <p:nvPr/>
        </p:nvCxnSpPr>
        <p:spPr bwMode="gray">
          <a:xfrm>
            <a:off x="323850" y="4784400"/>
            <a:ext cx="8424614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space réservé de la date 3">
            <a:extLst>
              <a:ext uri="{FF2B5EF4-FFF2-40B4-BE49-F238E27FC236}">
                <a16:creationId xmlns:a16="http://schemas.microsoft.com/office/drawing/2014/main" id="{C192E6B1-2CEB-FB47-B10B-D25D43DF8D96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23850" y="4797631"/>
            <a:ext cx="1210435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D7698221-35EF-134F-B87A-568DECC70F29}" type="datetime1">
              <a:rPr lang="fr-FR" cap="all" smtClean="0"/>
              <a:pPr/>
              <a:t>08/07/2024</a:t>
            </a:fld>
            <a:endParaRPr lang="fr-FR" cap="all" dirty="0"/>
          </a:p>
        </p:txBody>
      </p:sp>
      <p:sp>
        <p:nvSpPr>
          <p:cNvPr id="14" name="Espace réservé du numéro de diapositive 5">
            <a:extLst>
              <a:ext uri="{FF2B5EF4-FFF2-40B4-BE49-F238E27FC236}">
                <a16:creationId xmlns:a16="http://schemas.microsoft.com/office/drawing/2014/main" id="{0593ECE3-ACEF-7441-BABB-08F519CCE7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7398713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6" name="Espace réservé du pied de page 4">
            <a:extLst>
              <a:ext uri="{FF2B5EF4-FFF2-40B4-BE49-F238E27FC236}">
                <a16:creationId xmlns:a16="http://schemas.microsoft.com/office/drawing/2014/main" id="{4D728EC0-9FC5-AB4E-B907-86A468EF1E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4067944" y="195486"/>
            <a:ext cx="4680769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pic>
        <p:nvPicPr>
          <p:cNvPr id="15" name="Image 14">
            <a:extLst>
              <a:ext uri="{FF2B5EF4-FFF2-40B4-BE49-F238E27FC236}">
                <a16:creationId xmlns:a16="http://schemas.microsoft.com/office/drawing/2014/main" id="{0B5534E2-19C3-C848-AD92-C2BA62CED42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057384" y="345525"/>
            <a:ext cx="2010558" cy="11586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581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pour une image  7"/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0" y="738000"/>
            <a:ext cx="9144000" cy="4443958"/>
          </a:xfrm>
          <a:solidFill>
            <a:schemeClr val="tx2"/>
          </a:solidFill>
        </p:spPr>
        <p:txBody>
          <a:bodyPr tIns="1080000" anchor="ctr" anchorCtr="0"/>
          <a:lstStyle>
            <a:lvl1pPr algn="ctr"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Sélectionner l’icône pour insérer une image, </a:t>
            </a:r>
            <a:br>
              <a:rPr lang="fr-FR" dirty="0"/>
            </a:br>
            <a:r>
              <a:rPr lang="fr-FR" dirty="0"/>
              <a:t>puis disposer l’image en arrière plan </a:t>
            </a:r>
            <a:br>
              <a:rPr lang="fr-FR" dirty="0"/>
            </a:br>
            <a:r>
              <a:rPr lang="fr-FR" dirty="0"/>
              <a:t>(Sélectionner l’image avec le bouton droit de la souris / </a:t>
            </a:r>
            <a:br>
              <a:rPr lang="fr-FR" dirty="0"/>
            </a:br>
            <a:r>
              <a:rPr lang="fr-FR" dirty="0"/>
              <a:t>Mettre à l’arrière plan)</a:t>
            </a:r>
          </a:p>
        </p:txBody>
      </p:sp>
      <p:sp>
        <p:nvSpPr>
          <p:cNvPr id="7" name="Espace réservé de la date 3">
            <a:extLst>
              <a:ext uri="{FF2B5EF4-FFF2-40B4-BE49-F238E27FC236}">
                <a16:creationId xmlns:a16="http://schemas.microsoft.com/office/drawing/2014/main" id="{02A90153-98CB-E943-A611-AD9242F15601}"/>
              </a:ext>
            </a:extLst>
          </p:cNvPr>
          <p:cNvSpPr>
            <a:spLocks noGrp="1"/>
          </p:cNvSpPr>
          <p:nvPr>
            <p:ph type="dt" sz="half" idx="2"/>
          </p:nvPr>
        </p:nvSpPr>
        <p:spPr bwMode="gray">
          <a:xfrm>
            <a:off x="364285" y="4797631"/>
            <a:ext cx="1170000" cy="345869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750" b="1">
                <a:solidFill>
                  <a:schemeClr val="bg1"/>
                </a:solidFill>
              </a:defRPr>
            </a:lvl1pPr>
          </a:lstStyle>
          <a:p>
            <a:fld id="{5F7325A3-5315-1B4B-A0D9-112471EB5837}" type="datetime1">
              <a:rPr lang="fr-FR" cap="all" smtClean="0"/>
              <a:pPr/>
              <a:t>08/07/2024</a:t>
            </a:fld>
            <a:endParaRPr lang="fr-FR" cap="all" dirty="0"/>
          </a:p>
        </p:txBody>
      </p:sp>
      <p:sp>
        <p:nvSpPr>
          <p:cNvPr id="2" name="Titre 1"/>
          <p:cNvSpPr>
            <a:spLocks noGrp="1"/>
          </p:cNvSpPr>
          <p:nvPr>
            <p:ph type="title" hasCustomPrompt="1"/>
          </p:nvPr>
        </p:nvSpPr>
        <p:spPr bwMode="gray">
          <a:xfrm>
            <a:off x="359999" y="738000"/>
            <a:ext cx="8424000" cy="4046400"/>
          </a:xfrm>
          <a:custGeom>
            <a:avLst/>
            <a:gdLst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8424000 w 8424000"/>
              <a:gd name="connsiteY2" fmla="*/ 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  <a:gd name="connsiteX2" fmla="*/ 0 w 8424000"/>
              <a:gd name="connsiteY2" fmla="*/ 40 h 4046400"/>
              <a:gd name="connsiteX3" fmla="*/ 8424000 w 8424000"/>
              <a:gd name="connsiteY3" fmla="*/ 0 h 4046400"/>
              <a:gd name="connsiteX4" fmla="*/ 8424000 w 8424000"/>
              <a:gd name="connsiteY4" fmla="*/ 4046400 h 4046400"/>
              <a:gd name="connsiteX0" fmla="*/ 8424000 w 8424000"/>
              <a:gd name="connsiteY0" fmla="*/ 4046400 h 4046400"/>
              <a:gd name="connsiteX1" fmla="*/ 0 w 8424000"/>
              <a:gd name="connsiteY1" fmla="*/ 4046360 h 404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8424000" h="4046400" stroke="0" extrusionOk="0">
                <a:moveTo>
                  <a:pt x="8424000" y="4046400"/>
                </a:moveTo>
                <a:lnTo>
                  <a:pt x="0" y="4046360"/>
                </a:lnTo>
                <a:lnTo>
                  <a:pt x="0" y="40"/>
                </a:lnTo>
                <a:cubicBezTo>
                  <a:pt x="0" y="18"/>
                  <a:pt x="3771553" y="0"/>
                  <a:pt x="8424000" y="0"/>
                </a:cubicBezTo>
                <a:lnTo>
                  <a:pt x="8424000" y="4046400"/>
                </a:lnTo>
                <a:close/>
              </a:path>
              <a:path w="8424000" h="4046400" fill="none">
                <a:moveTo>
                  <a:pt x="8424000" y="4046400"/>
                </a:moveTo>
                <a:lnTo>
                  <a:pt x="0" y="4046360"/>
                </a:lnTo>
              </a:path>
            </a:pathLst>
          </a:custGeom>
          <a:ln w="10160">
            <a:solidFill>
              <a:schemeClr val="bg1"/>
            </a:solidFill>
          </a:ln>
        </p:spPr>
        <p:txBody>
          <a:bodyPr lIns="0" bIns="360000" anchor="ctr" anchorCtr="0"/>
          <a:lstStyle>
            <a:lvl1pPr marL="396000" indent="-396000">
              <a:buFont typeface="+mj-lt"/>
              <a:buAutoNum type="arabicPeriod"/>
              <a:defRPr sz="325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sp>
        <p:nvSpPr>
          <p:cNvPr id="10" name="Espace réservé du numéro de diapositive 5">
            <a:extLst>
              <a:ext uri="{FF2B5EF4-FFF2-40B4-BE49-F238E27FC236}">
                <a16:creationId xmlns:a16="http://schemas.microsoft.com/office/drawing/2014/main" id="{BE3965BE-3A81-1248-821F-39E8294A18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 bwMode="gray">
          <a:xfrm>
            <a:off x="7398713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bg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11" name="Espace réservé du pied de page 4">
            <a:extLst>
              <a:ext uri="{FF2B5EF4-FFF2-40B4-BE49-F238E27FC236}">
                <a16:creationId xmlns:a16="http://schemas.microsoft.com/office/drawing/2014/main" id="{DCBACC69-485F-9F49-A64D-9385F9776EB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</p:spTree>
    <p:extLst>
      <p:ext uri="{BB962C8B-B14F-4D97-AF65-F5344CB8AC3E}">
        <p14:creationId xmlns:p14="http://schemas.microsoft.com/office/powerpoint/2010/main" val="1076546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ouver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 bwMode="gray">
          <a:xfrm>
            <a:off x="0" y="4963500"/>
            <a:ext cx="180000" cy="18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4EA19884-7A29-DC4E-9311-A62E54788E52}" type="datetime1">
              <a:rPr lang="fr-FR" smtClean="0"/>
              <a:t>08/07/2024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 bwMode="gray">
          <a:xfrm>
            <a:off x="720000" y="4371949"/>
            <a:ext cx="3240000" cy="447947"/>
          </a:xfrm>
        </p:spPr>
        <p:txBody>
          <a:bodyPr anchor="ctr" anchorCtr="0"/>
          <a:lstStyle>
            <a:lvl1pPr algn="l">
              <a:defRPr sz="1150"/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 bwMode="gray">
          <a:xfrm>
            <a:off x="0" y="4963500"/>
            <a:ext cx="180000" cy="180000"/>
          </a:xfr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fld id="{10C140CD-8AED-46FF-A9A2-77308F3F39AE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7" name="Titre 6"/>
          <p:cNvSpPr>
            <a:spLocks noGrp="1"/>
          </p:cNvSpPr>
          <p:nvPr>
            <p:ph type="title" hasCustomPrompt="1"/>
          </p:nvPr>
        </p:nvSpPr>
        <p:spPr bwMode="gray">
          <a:xfrm>
            <a:off x="0" y="0"/>
            <a:ext cx="180000" cy="180000"/>
          </a:xfrm>
          <a:prstGeom prst="rect">
            <a:avLst/>
          </a:prstGeom>
          <a:ln>
            <a:solidFill>
              <a:schemeClr val="tx1">
                <a:alpha val="0"/>
              </a:schemeClr>
            </a:solidFill>
          </a:ln>
        </p:spPr>
        <p:txBody>
          <a:bodyPr/>
          <a:lstStyle>
            <a:lvl1pPr>
              <a:defRPr sz="100"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r>
              <a:rPr lang="fr-FR" dirty="0"/>
              <a:t>Titre</a:t>
            </a:r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753DF2B5-DDEC-9F4F-AC71-1D361A99EA7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6228184" y="535712"/>
            <a:ext cx="2195814" cy="1265384"/>
          </a:xfrm>
          <a:prstGeom prst="rect">
            <a:avLst/>
          </a:prstGeom>
        </p:spPr>
      </p:pic>
      <p:pic>
        <p:nvPicPr>
          <p:cNvPr id="11" name="Image 10">
            <a:extLst>
              <a:ext uri="{FF2B5EF4-FFF2-40B4-BE49-F238E27FC236}">
                <a16:creationId xmlns:a16="http://schemas.microsoft.com/office/drawing/2014/main" id="{AA456506-B875-0447-AE4C-DB900904651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540000" y="360000"/>
            <a:ext cx="2700000" cy="270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7407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875AB5B-618B-B20A-7B02-BD4FFD1AC0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21097D5-D642-FC6E-E7EC-A84A799B31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15FEC3B-D77B-DC12-D021-BD1213437A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453A9F-789D-4674-A7B4-EE4743E05A61}" type="datetimeFigureOut">
              <a:rPr lang="fr-FR" smtClean="0"/>
              <a:t>08/07/2024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91629C7-E43B-42A3-B898-E71B675FF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0985230-35A8-75A3-4B7D-5A20FEE34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C32E5F-152F-4911-A5C9-32D83821807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30692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 bwMode="gray">
          <a:xfrm>
            <a:off x="323850" y="1707654"/>
            <a:ext cx="8424863" cy="295232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r-FR" noProof="0" dirty="0"/>
              <a:t>Texte de niveau 1</a:t>
            </a:r>
          </a:p>
          <a:p>
            <a:pPr lvl="1"/>
            <a:r>
              <a:rPr lang="fr-FR" noProof="0" dirty="0"/>
              <a:t>Texte de niveau 2</a:t>
            </a:r>
          </a:p>
          <a:p>
            <a:pPr lvl="2"/>
            <a:r>
              <a:rPr lang="fr-FR" noProof="0" dirty="0"/>
              <a:t>Texte de niveau 3</a:t>
            </a:r>
          </a:p>
          <a:p>
            <a:pPr lvl="3"/>
            <a:r>
              <a:rPr lang="fr-FR" noProof="0" dirty="0"/>
              <a:t>Texte de niveau 4</a:t>
            </a:r>
          </a:p>
          <a:p>
            <a:pPr lvl="4"/>
            <a:r>
              <a:rPr lang="fr-FR" noProof="0" dirty="0"/>
              <a:t>Texte de niveau 5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 bwMode="gray">
          <a:xfrm>
            <a:off x="2868782" y="195486"/>
            <a:ext cx="5879931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r>
              <a:rPr lang="fr-FR" dirty="0"/>
              <a:t>Intitulé de la direction/service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 bwMode="gray">
          <a:xfrm>
            <a:off x="7398713" y="4783500"/>
            <a:ext cx="1350000" cy="36000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750" b="1">
                <a:solidFill>
                  <a:schemeClr val="tx1"/>
                </a:solidFill>
              </a:defRPr>
            </a:lvl1pPr>
          </a:lstStyle>
          <a:p>
            <a:fld id="{733122C9-A0B9-462F-8757-0847AD287B63}" type="slidenum">
              <a:rPr lang="fr-FR" smtClean="0"/>
              <a:pPr/>
              <a:t>‹N°›</a:t>
            </a:fld>
            <a:endParaRPr lang="fr-FR" dirty="0"/>
          </a:p>
        </p:txBody>
      </p:sp>
      <p:cxnSp>
        <p:nvCxnSpPr>
          <p:cNvPr id="10" name="Connecteur droit 9"/>
          <p:cNvCxnSpPr>
            <a:cxnSpLocks/>
          </p:cNvCxnSpPr>
          <p:nvPr/>
        </p:nvCxnSpPr>
        <p:spPr bwMode="gray">
          <a:xfrm>
            <a:off x="323850" y="4784400"/>
            <a:ext cx="8424614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itre 11">
            <a:extLst>
              <a:ext uri="{FF2B5EF4-FFF2-40B4-BE49-F238E27FC236}">
                <a16:creationId xmlns:a16="http://schemas.microsoft.com/office/drawing/2014/main" id="{59FB2B3E-557E-DB42-9DB7-D6A72FD3AB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682801"/>
            <a:ext cx="8424863" cy="53999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Titre </a:t>
            </a:r>
          </a:p>
        </p:txBody>
      </p:sp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8170561-5F7A-B046-81BE-E60E60355D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15703" y="4783500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fld id="{B858D49A-5A7A-574D-A0ED-52B5C1EFA876}" type="datetime1">
              <a:rPr lang="fr-FR" cap="all" smtClean="0"/>
              <a:pPr/>
              <a:t>08/07/2024</a:t>
            </a:fld>
            <a:endParaRPr lang="fr-FR" cap="all" dirty="0"/>
          </a:p>
        </p:txBody>
      </p:sp>
      <p:cxnSp>
        <p:nvCxnSpPr>
          <p:cNvPr id="9" name="Connecteur droit 8">
            <a:extLst>
              <a:ext uri="{FF2B5EF4-FFF2-40B4-BE49-F238E27FC236}">
                <a16:creationId xmlns:a16="http://schemas.microsoft.com/office/drawing/2014/main" id="{E071FEB6-0E77-DD46-9DA0-C52EF51FC7F3}"/>
              </a:ext>
            </a:extLst>
          </p:cNvPr>
          <p:cNvCxnSpPr/>
          <p:nvPr/>
        </p:nvCxnSpPr>
        <p:spPr bwMode="gray">
          <a:xfrm>
            <a:off x="360000" y="4784400"/>
            <a:ext cx="8424000" cy="0"/>
          </a:xfrm>
          <a:prstGeom prst="line">
            <a:avLst/>
          </a:prstGeom>
          <a:ln w="1016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>
            <a:extLst>
              <a:ext uri="{FF2B5EF4-FFF2-40B4-BE49-F238E27FC236}">
                <a16:creationId xmlns:a16="http://schemas.microsoft.com/office/drawing/2014/main" id="{5C7551C4-641A-D343-AA7E-79AE4711BFA8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1172876" y="185142"/>
            <a:ext cx="606856" cy="349713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4921EE98-A0EA-AE49-A902-478042AA6CF9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gray">
          <a:xfrm>
            <a:off x="288000" y="108000"/>
            <a:ext cx="540000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928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4" r:id="rId1"/>
    <p:sldLayoutId id="2147483815" r:id="rId2"/>
    <p:sldLayoutId id="2147483816" r:id="rId3"/>
    <p:sldLayoutId id="2147483817" r:id="rId4"/>
    <p:sldLayoutId id="2147483818" r:id="rId5"/>
    <p:sldLayoutId id="2147483819" r:id="rId6"/>
    <p:sldLayoutId id="2147483820" r:id="rId7"/>
    <p:sldLayoutId id="2147483821" r:id="rId8"/>
    <p:sldLayoutId id="2147483822" r:id="rId9"/>
    <p:sldLayoutId id="2147483823" r:id="rId10"/>
  </p:sldLayoutIdLst>
  <p:hf hdr="0"/>
  <p:txStyles>
    <p:titleStyle>
      <a:lvl1pPr marL="14288" indent="0" algn="l" defTabSz="914400" rtl="0" eaLnBrk="1" latinLnBrk="0" hangingPunct="1">
        <a:lnSpc>
          <a:spcPct val="90000"/>
        </a:lnSpc>
        <a:spcBef>
          <a:spcPct val="0"/>
        </a:spcBef>
        <a:buNone/>
        <a:tabLst/>
        <a:defRPr sz="25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2075" indent="0" algn="l" defTabSz="914400" rtl="0" eaLnBrk="1" latinLnBrk="0" hangingPunct="1">
        <a:lnSpc>
          <a:spcPct val="100000"/>
        </a:lnSpc>
        <a:spcBef>
          <a:spcPts val="0"/>
        </a:spcBef>
        <a:spcAft>
          <a:spcPts val="500"/>
        </a:spcAft>
        <a:buFont typeface="Arial" pitchFamily="34" charset="0"/>
        <a:buNone/>
        <a:tabLst/>
        <a:defRPr sz="14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351450" indent="-171450" algn="l" defTabSz="914400" rtl="0" eaLnBrk="1" latinLnBrk="0" hangingPunct="1">
        <a:lnSpc>
          <a:spcPct val="100000"/>
        </a:lnSpc>
        <a:spcBef>
          <a:spcPts val="600"/>
        </a:spcBef>
        <a:spcAft>
          <a:spcPts val="600"/>
        </a:spcAft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531450" indent="-17145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Wingdings" pitchFamily="2" charset="2"/>
        <a:buChar char="§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711450" indent="-17145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Arial" panose="020B0604020202020204" pitchFamily="34" charset="0"/>
        <a:buChar char="•"/>
        <a:defRPr sz="800" kern="1200">
          <a:solidFill>
            <a:schemeClr val="tx1"/>
          </a:solidFill>
          <a:latin typeface="+mn-lt"/>
          <a:ea typeface="+mn-ea"/>
          <a:cs typeface="+mn-cs"/>
        </a:defRPr>
      </a:lvl4pPr>
      <a:lvl5pPr marL="927450" indent="-171450" algn="l" defTabSz="914400" rtl="0" eaLnBrk="1" latinLnBrk="0" hangingPunct="1">
        <a:lnSpc>
          <a:spcPct val="100000"/>
        </a:lnSpc>
        <a:spcBef>
          <a:spcPts val="100"/>
        </a:spcBef>
        <a:spcAft>
          <a:spcPts val="100"/>
        </a:spcAft>
        <a:buSzPct val="100000"/>
        <a:buFont typeface="Wingdings" pitchFamily="2" charset="2"/>
        <a:buChar char="§"/>
        <a:defRPr sz="7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indent="0" algn="l" defTabSz="914400" rtl="0" eaLnBrk="1" latinLnBrk="0" hangingPunct="1">
        <a:spcBef>
          <a:spcPct val="20000"/>
        </a:spcBef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620">
          <p15:clr>
            <a:srgbClr val="F26B43"/>
          </p15:clr>
        </p15:guide>
        <p15:guide id="2" pos="20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certdc.inserm.fr/mobile" TargetMode="External"/><Relationship Id="rId2" Type="http://schemas.openxmlformats.org/officeDocument/2006/relationships/hyperlink" Target="https://certdc.inserm.fr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hyperlink" Target="https://demat.social.gouv.fr/commencer/signature-des-certificats-de-deces-par-les-idel-su" TargetMode="External"/><Relationship Id="rId4" Type="http://schemas.openxmlformats.org/officeDocument/2006/relationships/image" Target="../media/image10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0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0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0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0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0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0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0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0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0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0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0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0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0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signs-road-street-signpost-warning-38588/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pixabay.com/en/signs-road-street-signpost-warning-38588/" TargetMode="Externa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82136E-09ED-CA5E-D3C7-2E805F0874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2276061"/>
            <a:ext cx="6858000" cy="1958008"/>
          </a:xfrm>
        </p:spPr>
        <p:txBody>
          <a:bodyPr>
            <a:normAutofit/>
          </a:bodyPr>
          <a:lstStyle/>
          <a:p>
            <a:r>
              <a:rPr lang="fr-FR" sz="21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Expérimentation « Rédaction des certificats de décès par les IDE »</a:t>
            </a:r>
            <a:br>
              <a:rPr lang="fr-FR" sz="21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br>
              <a:rPr lang="fr-FR" sz="21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fr-FR" sz="21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Webinaire ARS Corse</a:t>
            </a:r>
            <a:br>
              <a:rPr lang="fr-FR" sz="21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fr-FR" sz="21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4 juillet 2024</a:t>
            </a:r>
            <a:br>
              <a:rPr lang="fr-FR" sz="21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endParaRPr lang="fr-FR" sz="21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50032F2-ABD4-2EC2-FE8F-352D6E116B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7566" y="4234069"/>
            <a:ext cx="8289235" cy="407505"/>
          </a:xfrm>
        </p:spPr>
        <p:txBody>
          <a:bodyPr>
            <a:noAutofit/>
          </a:bodyPr>
          <a:lstStyle/>
          <a:p>
            <a:r>
              <a:rPr lang="fr-FR" sz="1350" dirty="0"/>
              <a:t>Avec la participation de la Direction Générale (DGS) de la Santé, de l’Unité Médico-Judiciaire de Bastia (UMJ) et du Conseil </a:t>
            </a:r>
            <a:r>
              <a:rPr lang="fr-FR" sz="1350" dirty="0" err="1"/>
              <a:t>Inter-Départemental</a:t>
            </a:r>
            <a:r>
              <a:rPr lang="fr-FR" sz="1350" dirty="0"/>
              <a:t> de l’Ordre Infirmier (C.I.D.O.I)</a:t>
            </a:r>
          </a:p>
        </p:txBody>
      </p:sp>
      <p:pic>
        <p:nvPicPr>
          <p:cNvPr id="5" name="Image 4" descr="Une image contenant Police, Graphique, logo, texte&#10;&#10;Description générée automatiquement">
            <a:extLst>
              <a:ext uri="{FF2B5EF4-FFF2-40B4-BE49-F238E27FC236}">
                <a16:creationId xmlns:a16="http://schemas.microsoft.com/office/drawing/2014/main" id="{8E300D9C-DE0F-D912-9439-0BE8B1F671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330" y="179613"/>
            <a:ext cx="2394889" cy="1388188"/>
          </a:xfrm>
          <a:prstGeom prst="rect">
            <a:avLst/>
          </a:prstGeom>
        </p:spPr>
      </p:pic>
      <p:pic>
        <p:nvPicPr>
          <p:cNvPr id="7" name="Image 6" descr="Une image contenant texte, Police, blanc, logo&#10;&#10;Description générée automatiquement">
            <a:extLst>
              <a:ext uri="{FF2B5EF4-FFF2-40B4-BE49-F238E27FC236}">
                <a16:creationId xmlns:a16="http://schemas.microsoft.com/office/drawing/2014/main" id="{5C4E4E27-7AC5-AD4D-696D-26E6419A9D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79613"/>
            <a:ext cx="1635620" cy="1459635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9A1D9902-82EA-4852-6123-8520D01FE6D1}"/>
              </a:ext>
            </a:extLst>
          </p:cNvPr>
          <p:cNvSpPr txBox="1"/>
          <p:nvPr/>
        </p:nvSpPr>
        <p:spPr>
          <a:xfrm>
            <a:off x="251520" y="4870882"/>
            <a:ext cx="89148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BD43F710-A1AE-7747-9628-B3862EF0B7E9}" type="datetime1">
              <a:rPr lang="fr-FR" sz="800" cap="all" smtClean="0"/>
              <a:pPr/>
              <a:t>08/07/2024</a:t>
            </a:fld>
            <a:endParaRPr lang="fr-FR" sz="800" dirty="0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50F35858-C218-B4FC-3795-67921E9E85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92080" y="453376"/>
            <a:ext cx="1152525" cy="1114425"/>
          </a:xfrm>
          <a:prstGeom prst="rect">
            <a:avLst/>
          </a:prstGeom>
        </p:spPr>
      </p:pic>
      <p:pic>
        <p:nvPicPr>
          <p:cNvPr id="12" name="Image 11" descr="Une image contenant texte, Police, capture d’écran, conception&#10;&#10;Description générée automatiquement">
            <a:extLst>
              <a:ext uri="{FF2B5EF4-FFF2-40B4-BE49-F238E27FC236}">
                <a16:creationId xmlns:a16="http://schemas.microsoft.com/office/drawing/2014/main" id="{A7348CD4-B1B7-E859-C155-E8527AEA166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44605" y="453376"/>
            <a:ext cx="1184628" cy="1114425"/>
          </a:xfrm>
          <a:prstGeom prst="rect">
            <a:avLst/>
          </a:prstGeom>
        </p:spPr>
      </p:pic>
      <p:pic>
        <p:nvPicPr>
          <p:cNvPr id="13" name="Image 12" descr="Une image contenant texte, logo, Emblème, Marque&#10;&#10;Description générée automatiquement">
            <a:extLst>
              <a:ext uri="{FF2B5EF4-FFF2-40B4-BE49-F238E27FC236}">
                <a16:creationId xmlns:a16="http://schemas.microsoft.com/office/drawing/2014/main" id="{81A73DBE-3B73-56F5-7134-3FB57F36785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2983" y="504818"/>
            <a:ext cx="953818" cy="960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69640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r>
              <a:rPr lang="fr-FR" sz="3200" dirty="0">
                <a:latin typeface="Roboto"/>
              </a:rPr>
              <a:t>3. </a:t>
            </a:r>
            <a:r>
              <a:rPr lang="fr-FR" sz="3200" cap="small" dirty="0">
                <a:latin typeface="Roboto"/>
              </a:rPr>
              <a:t>Évaluation de l’expérimentation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D7698221-35EF-134F-B87A-568DECC70F29}" type="datetime1">
              <a:rPr lang="fr-FR" sz="800" b="0" cap="all" smtClean="0"/>
              <a:pPr/>
              <a:t>08/07/2024</a:t>
            </a:fld>
            <a:endParaRPr lang="fr-FR" sz="800" b="0" cap="all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10</a:t>
            </a:fld>
            <a:endParaRPr lang="fr-FR" dirty="0"/>
          </a:p>
        </p:txBody>
      </p:sp>
      <p:pic>
        <p:nvPicPr>
          <p:cNvPr id="6" name="Image 5" descr="Une image contenant texte, Police, capture d’écran, conception&#10;&#10;Description générée automatiquement">
            <a:extLst>
              <a:ext uri="{FF2B5EF4-FFF2-40B4-BE49-F238E27FC236}">
                <a16:creationId xmlns:a16="http://schemas.microsoft.com/office/drawing/2014/main" id="{B9442636-FB47-DFE3-824B-DE1B6217C8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1250" y="224357"/>
            <a:ext cx="1146600" cy="972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24748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space réservé du texte 19"/>
          <p:cNvSpPr>
            <a:spLocks noGrp="1"/>
          </p:cNvSpPr>
          <p:nvPr>
            <p:ph type="body" sz="quarter" idx="13"/>
          </p:nvPr>
        </p:nvSpPr>
        <p:spPr>
          <a:xfrm>
            <a:off x="396150" y="500648"/>
            <a:ext cx="7693260" cy="1615518"/>
          </a:xfrm>
        </p:spPr>
        <p:txBody>
          <a:bodyPr>
            <a:normAutofit fontScale="92500" lnSpcReduction="10000"/>
          </a:bodyPr>
          <a:lstStyle/>
          <a:p>
            <a:pPr algn="ctr"/>
            <a:endParaRPr lang="fr-FR" dirty="0">
              <a:solidFill>
                <a:srgbClr val="C00000"/>
              </a:solidFill>
            </a:endParaRPr>
          </a:p>
          <a:p>
            <a:pPr algn="ctr"/>
            <a:endParaRPr lang="fr-FR" dirty="0">
              <a:solidFill>
                <a:srgbClr val="C00000"/>
              </a:solidFill>
            </a:endParaRPr>
          </a:p>
          <a:p>
            <a:pPr algn="ctr"/>
            <a:endParaRPr lang="fr-FR" dirty="0">
              <a:solidFill>
                <a:srgbClr val="C00000"/>
              </a:solidFill>
            </a:endParaRPr>
          </a:p>
          <a:p>
            <a:pPr algn="ctr"/>
            <a:endParaRPr lang="fr-FR" dirty="0">
              <a:solidFill>
                <a:srgbClr val="C00000"/>
              </a:solidFill>
            </a:endParaRPr>
          </a:p>
          <a:p>
            <a:pPr algn="ctr"/>
            <a:r>
              <a:rPr lang="fr-FR" dirty="0">
                <a:solidFill>
                  <a:srgbClr val="C00000"/>
                </a:solidFill>
              </a:rPr>
              <a:t>Évaluation de l’expérimentation</a:t>
            </a:r>
          </a:p>
        </p:txBody>
      </p:sp>
      <p:sp>
        <p:nvSpPr>
          <p:cNvPr id="19" name="Titre 18"/>
          <p:cNvSpPr>
            <a:spLocks noGrp="1"/>
          </p:cNvSpPr>
          <p:nvPr>
            <p:ph type="title"/>
          </p:nvPr>
        </p:nvSpPr>
        <p:spPr>
          <a:xfrm>
            <a:off x="179512" y="109235"/>
            <a:ext cx="8257905" cy="1742435"/>
          </a:xfrm>
        </p:spPr>
        <p:txBody>
          <a:bodyPr>
            <a:normAutofit fontScale="90000"/>
          </a:bodyPr>
          <a:lstStyle/>
          <a:p>
            <a:pPr algn="ctr"/>
            <a:br>
              <a:rPr lang="fr-FR" dirty="0"/>
            </a:br>
            <a:br>
              <a:rPr lang="fr-FR" dirty="0"/>
            </a:br>
            <a:br>
              <a:rPr lang="fr-FR" dirty="0"/>
            </a:br>
            <a:br>
              <a:rPr lang="fr-FR" dirty="0"/>
            </a:br>
            <a:r>
              <a:rPr lang="fr-FR" dirty="0"/>
              <a:t>Expérimentation</a:t>
            </a:r>
            <a:endParaRPr lang="fr-FR" sz="2400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7"/>
          </p:nvPr>
        </p:nvSpPr>
        <p:spPr>
          <a:xfrm>
            <a:off x="11249890" y="6378000"/>
            <a:ext cx="415060" cy="4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3122C9-A0B9-462F-8757-0847AD287B63}" type="slidenum">
              <a:rPr lang="fr-FR" smtClean="0"/>
              <a:pPr/>
              <a:t>11</a:t>
            </a:fld>
            <a:endParaRPr lang="fr-FR"/>
          </a:p>
        </p:txBody>
      </p:sp>
      <p:pic>
        <p:nvPicPr>
          <p:cNvPr id="3" name="Image 2" descr="Une image contenant texte, Police, capture d’écran, conception&#10;&#10;Description générée automatiquement">
            <a:extLst>
              <a:ext uri="{FF2B5EF4-FFF2-40B4-BE49-F238E27FC236}">
                <a16:creationId xmlns:a16="http://schemas.microsoft.com/office/drawing/2014/main" id="{3DDA8C45-F99E-502A-15E7-1AFBF945E5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1250" y="261167"/>
            <a:ext cx="1146600" cy="972433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F3723E76-8D15-9FF5-4BC5-82588425462E}"/>
              </a:ext>
            </a:extLst>
          </p:cNvPr>
          <p:cNvSpPr txBox="1"/>
          <p:nvPr/>
        </p:nvSpPr>
        <p:spPr>
          <a:xfrm>
            <a:off x="251520" y="4818821"/>
            <a:ext cx="583306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BD43F710-A1AE-7747-9628-B3862EF0B7E9}" type="datetime1">
              <a:rPr lang="fr-FR" sz="800" cap="all" smtClean="0"/>
              <a:pPr/>
              <a:t>08/07/2024</a:t>
            </a:fld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33299331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space réservé du texte 19"/>
          <p:cNvSpPr>
            <a:spLocks noGrp="1"/>
          </p:cNvSpPr>
          <p:nvPr>
            <p:ph type="body" sz="quarter" idx="13"/>
          </p:nvPr>
        </p:nvSpPr>
        <p:spPr>
          <a:xfrm>
            <a:off x="2738307" y="662363"/>
            <a:ext cx="3134989" cy="769204"/>
          </a:xfrm>
        </p:spPr>
        <p:txBody>
          <a:bodyPr>
            <a:normAutofit/>
          </a:bodyPr>
          <a:lstStyle/>
          <a:p>
            <a:br>
              <a:rPr lang="fr-FR" dirty="0">
                <a:solidFill>
                  <a:srgbClr val="C00000"/>
                </a:solidFill>
              </a:rPr>
            </a:br>
            <a:r>
              <a:rPr lang="fr-FR" dirty="0">
                <a:solidFill>
                  <a:srgbClr val="C00000"/>
                </a:solidFill>
              </a:rPr>
              <a:t>Évaluation de l’expérimentation </a:t>
            </a:r>
          </a:p>
        </p:txBody>
      </p:sp>
      <p:sp>
        <p:nvSpPr>
          <p:cNvPr id="19" name="Titre 18"/>
          <p:cNvSpPr>
            <a:spLocks noGrp="1"/>
          </p:cNvSpPr>
          <p:nvPr>
            <p:ph type="title"/>
          </p:nvPr>
        </p:nvSpPr>
        <p:spPr>
          <a:xfrm>
            <a:off x="2915815" y="109235"/>
            <a:ext cx="5521601" cy="624016"/>
          </a:xfrm>
        </p:spPr>
        <p:txBody>
          <a:bodyPr>
            <a:normAutofit fontScale="90000"/>
          </a:bodyPr>
          <a:lstStyle/>
          <a:p>
            <a:br>
              <a:rPr lang="fr-FR" dirty="0"/>
            </a:br>
            <a:r>
              <a:rPr lang="fr-FR" dirty="0"/>
              <a:t>Expérimentation</a:t>
            </a:r>
            <a:endParaRPr lang="fr-FR" sz="2400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7"/>
          </p:nvPr>
        </p:nvSpPr>
        <p:spPr>
          <a:xfrm>
            <a:off x="11249890" y="6378000"/>
            <a:ext cx="415060" cy="4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3122C9-A0B9-462F-8757-0847AD287B63}" type="slidenum">
              <a:rPr lang="fr-FR" smtClean="0"/>
              <a:pPr/>
              <a:t>12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4282144" y="2051203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 </a:t>
            </a:r>
          </a:p>
        </p:txBody>
      </p:sp>
      <p:sp>
        <p:nvSpPr>
          <p:cNvPr id="6" name="Rectangle 5"/>
          <p:cNvSpPr/>
          <p:nvPr/>
        </p:nvSpPr>
        <p:spPr>
          <a:xfrm>
            <a:off x="4282144" y="2051203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 </a:t>
            </a:r>
          </a:p>
        </p:txBody>
      </p:sp>
      <p:sp>
        <p:nvSpPr>
          <p:cNvPr id="27" name="Google Shape;710;p32"/>
          <p:cNvSpPr txBox="1"/>
          <p:nvPr/>
        </p:nvSpPr>
        <p:spPr>
          <a:xfrm>
            <a:off x="57411" y="1341249"/>
            <a:ext cx="2569373" cy="8610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r"/>
            <a:r>
              <a:rPr lang="fr-FR" sz="16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Certification électronique</a:t>
            </a:r>
          </a:p>
          <a:p>
            <a:pPr lvl="0"/>
            <a: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DM Sans"/>
                <a:cs typeface="Calibri" panose="020F0502020204030204" pitchFamily="34" charset="0"/>
                <a:sym typeface="DM Sans"/>
              </a:rPr>
              <a:t>Version Web :  </a:t>
            </a:r>
          </a:p>
          <a:p>
            <a:pPr marL="265106" lvl="1"/>
            <a: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DM Sans"/>
                <a:cs typeface="Calibri" panose="020F0502020204030204" pitchFamily="34" charset="0"/>
                <a:sym typeface="DM Sans"/>
                <a:hlinkClick r:id="rId2"/>
              </a:rPr>
              <a:t>https://certdc.inserm.fr</a:t>
            </a:r>
            <a:endParaRPr lang="fr-FR" sz="1000" dirty="0">
              <a:solidFill>
                <a:srgbClr val="002060"/>
              </a:solidFill>
              <a:latin typeface="Calibri" panose="020F0502020204030204" pitchFamily="34" charset="0"/>
              <a:ea typeface="DM Sans"/>
              <a:cs typeface="Calibri" panose="020F0502020204030204" pitchFamily="34" charset="0"/>
              <a:sym typeface="DM Sans"/>
            </a:endParaRPr>
          </a:p>
          <a:p>
            <a: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DM Sans"/>
                <a:cs typeface="Calibri" panose="020F0502020204030204" pitchFamily="34" charset="0"/>
                <a:sym typeface="DM Sans"/>
              </a:rPr>
              <a:t>Version mobile : </a:t>
            </a:r>
          </a:p>
          <a:p>
            <a:pPr marL="265106" lvl="1"/>
            <a: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DM Sans"/>
                <a:cs typeface="Calibri" panose="020F0502020204030204" pitchFamily="34" charset="0"/>
                <a:sym typeface="DM Sans"/>
                <a:hlinkClick r:id="rId3"/>
              </a:rPr>
              <a:t>https://certdc.inserm.fr/mobile</a:t>
            </a:r>
            <a:r>
              <a:rPr lang="fr-FR" sz="1000" dirty="0">
                <a:solidFill>
                  <a:srgbClr val="002060"/>
                </a:solidFill>
                <a:latin typeface="Calibri" panose="020F0502020204030204" pitchFamily="34" charset="0"/>
                <a:ea typeface="DM Sans"/>
                <a:cs typeface="Calibri" panose="020F0502020204030204" pitchFamily="34" charset="0"/>
                <a:sym typeface="DM Sans"/>
              </a:rPr>
              <a:t> </a:t>
            </a:r>
          </a:p>
          <a:p>
            <a:pPr lvl="0" algn="r"/>
            <a:endParaRPr lang="fr-FR" sz="1100" dirty="0">
              <a:solidFill>
                <a:srgbClr val="002060"/>
              </a:solidFill>
              <a:latin typeface="Calibri" panose="020F0502020204030204" pitchFamily="34" charset="0"/>
              <a:ea typeface="DM Sans"/>
              <a:cs typeface="Calibri" panose="020F0502020204030204" pitchFamily="34" charset="0"/>
              <a:sym typeface="DM Sans"/>
            </a:endParaRPr>
          </a:p>
          <a:p>
            <a:pPr lvl="0" algn="r"/>
            <a:endParaRPr sz="1600" dirty="0">
              <a:solidFill>
                <a:schemeClr val="dk1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cxnSp>
        <p:nvCxnSpPr>
          <p:cNvPr id="32" name="Google Shape;715;p32"/>
          <p:cNvCxnSpPr/>
          <p:nvPr/>
        </p:nvCxnSpPr>
        <p:spPr>
          <a:xfrm>
            <a:off x="2334408" y="1654963"/>
            <a:ext cx="1255500" cy="793200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oval" w="med" len="med"/>
          </a:ln>
        </p:spPr>
      </p:cxnSp>
      <p:cxnSp>
        <p:nvCxnSpPr>
          <p:cNvPr id="33" name="Google Shape;716;p32"/>
          <p:cNvCxnSpPr>
            <a:stCxn id="24" idx="3"/>
          </p:cNvCxnSpPr>
          <p:nvPr/>
        </p:nvCxnSpPr>
        <p:spPr>
          <a:xfrm rot="10800000" flipH="1">
            <a:off x="2334464" y="2448053"/>
            <a:ext cx="1255500" cy="793200"/>
          </a:xfrm>
          <a:prstGeom prst="bentConnector3">
            <a:avLst>
              <a:gd name="adj1" fmla="val 49998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oval" w="med" len="med"/>
          </a:ln>
        </p:spPr>
      </p:cxnSp>
      <p:cxnSp>
        <p:nvCxnSpPr>
          <p:cNvPr id="34" name="Google Shape;717;p32"/>
          <p:cNvCxnSpPr>
            <a:stCxn id="29" idx="1"/>
          </p:cNvCxnSpPr>
          <p:nvPr/>
        </p:nvCxnSpPr>
        <p:spPr>
          <a:xfrm flipH="1">
            <a:off x="5226012" y="1655043"/>
            <a:ext cx="1255500" cy="793200"/>
          </a:xfrm>
          <a:prstGeom prst="bentConnector3">
            <a:avLst>
              <a:gd name="adj1" fmla="val 49996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oval" w="med" len="med"/>
          </a:ln>
        </p:spPr>
      </p:cxnSp>
      <p:cxnSp>
        <p:nvCxnSpPr>
          <p:cNvPr id="35" name="Google Shape;718;p32"/>
          <p:cNvCxnSpPr>
            <a:stCxn id="21" idx="1"/>
          </p:cNvCxnSpPr>
          <p:nvPr/>
        </p:nvCxnSpPr>
        <p:spPr>
          <a:xfrm rot="10800000">
            <a:off x="5226052" y="2448082"/>
            <a:ext cx="1255500" cy="793200"/>
          </a:xfrm>
          <a:prstGeom prst="bentConnector3">
            <a:avLst>
              <a:gd name="adj1" fmla="val 49998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oval" w="med" len="med"/>
          </a:ln>
        </p:spPr>
      </p:cxnSp>
      <p:pic>
        <p:nvPicPr>
          <p:cNvPr id="9" name="Imag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34716" y="1919078"/>
            <a:ext cx="1546884" cy="1038702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 rot="20924058">
            <a:off x="3898853" y="2267416"/>
            <a:ext cx="1018198" cy="257369"/>
          </a:xfrm>
          <a:prstGeom prst="rect">
            <a:avLst/>
          </a:prstGeom>
          <a:pattFill prst="lgGrid">
            <a:fgClr>
              <a:srgbClr val="DDE8FF"/>
            </a:fgClr>
            <a:bgClr>
              <a:schemeClr val="bg1">
                <a:lumMod val="85000"/>
              </a:schemeClr>
            </a:bgClr>
          </a:pattFill>
        </p:spPr>
        <p:txBody>
          <a:bodyPr wrap="square" lIns="0" tIns="0" rIns="0" bIns="72000" rtlCol="0">
            <a:spAutoFit/>
          </a:bodyPr>
          <a:lstStyle/>
          <a:p>
            <a:r>
              <a:rPr lang="fr-FR" sz="1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EVALUATION</a:t>
            </a:r>
          </a:p>
        </p:txBody>
      </p:sp>
      <p:sp>
        <p:nvSpPr>
          <p:cNvPr id="36" name="Google Shape;710;p32"/>
          <p:cNvSpPr txBox="1"/>
          <p:nvPr/>
        </p:nvSpPr>
        <p:spPr>
          <a:xfrm>
            <a:off x="22830" y="2810753"/>
            <a:ext cx="2254594" cy="8610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r"/>
            <a:r>
              <a:rPr lang="fr-FR" sz="16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Questionnaire trimestriel qualitatif</a:t>
            </a:r>
            <a:br>
              <a:rPr lang="fr-FR" sz="16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fr-FR" sz="11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lien adressé par votre ARS</a:t>
            </a:r>
            <a:endParaRPr sz="1600" dirty="0">
              <a:solidFill>
                <a:schemeClr val="dk1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38" name="Google Shape;710;p32"/>
          <p:cNvSpPr txBox="1"/>
          <p:nvPr/>
        </p:nvSpPr>
        <p:spPr>
          <a:xfrm>
            <a:off x="5836628" y="2143911"/>
            <a:ext cx="2095102" cy="5794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fr-FR" sz="1600" dirty="0">
                <a:solidFill>
                  <a:srgbClr val="002060"/>
                </a:solidFill>
                <a:latin typeface="Calibri" panose="020F0502020204030204" pitchFamily="34" charset="0"/>
                <a:ea typeface="DM Sans"/>
                <a:cs typeface="Calibri" panose="020F0502020204030204" pitchFamily="34" charset="0"/>
                <a:sym typeface="DM Sans"/>
              </a:rPr>
              <a:t>Déclaration du nombre de certificats rédigés</a:t>
            </a:r>
            <a:endParaRPr sz="1600" dirty="0">
              <a:solidFill>
                <a:schemeClr val="dk1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38312" y="3086945"/>
            <a:ext cx="273939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00" b="1" dirty="0">
                <a:solidFill>
                  <a:srgbClr val="4A5E81"/>
                </a:solidFill>
                <a:latin typeface="Marianne" panose="02000000000000000000" pitchFamily="2" charset="0"/>
              </a:rPr>
              <a:t>Les volontaires s’engagent à participer à l’évaluation de l’expérimentation</a:t>
            </a:r>
            <a:endParaRPr lang="fr-FR" sz="900" dirty="0">
              <a:solidFill>
                <a:srgbClr val="4A5E81"/>
              </a:solidFill>
              <a:latin typeface="Marianne" panose="02000000000000000000" pitchFamily="2" charset="0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2F71B395-F60A-279A-6B65-B5EBBD98D069}"/>
              </a:ext>
            </a:extLst>
          </p:cNvPr>
          <p:cNvSpPr txBox="1"/>
          <p:nvPr/>
        </p:nvSpPr>
        <p:spPr>
          <a:xfrm>
            <a:off x="6481512" y="1533526"/>
            <a:ext cx="22672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000" dirty="0">
                <a:solidFill>
                  <a:srgbClr val="002060"/>
                </a:solidFill>
                <a:latin typeface="Marianne" panose="02000000000000000000" pitchFamily="2" charset="0"/>
                <a:hlinkClick r:id="rId5"/>
              </a:rPr>
              <a:t>https://demat.social.gouv.fr/commencer/signature-des-certificats-de-deces-par-les-idel-su</a:t>
            </a:r>
            <a:r>
              <a:rPr lang="fr-FR" sz="1000" dirty="0">
                <a:solidFill>
                  <a:srgbClr val="002060"/>
                </a:solidFill>
                <a:latin typeface="Marianne" panose="02000000000000000000" pitchFamily="2" charset="0"/>
              </a:rPr>
              <a:t> 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A5F666BE-EBBB-A07E-A32B-FFA18D70BB4B}"/>
              </a:ext>
            </a:extLst>
          </p:cNvPr>
          <p:cNvSpPr txBox="1"/>
          <p:nvPr/>
        </p:nvSpPr>
        <p:spPr>
          <a:xfrm>
            <a:off x="6481512" y="2957780"/>
            <a:ext cx="2267200" cy="5539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000" dirty="0">
                <a:solidFill>
                  <a:srgbClr val="002060"/>
                </a:solidFill>
                <a:latin typeface="Marianne" panose="02000000000000000000" pitchFamily="2" charset="0"/>
                <a:hlinkClick r:id="rId5"/>
              </a:rPr>
              <a:t>https://demat.social.gouv.fr/commencer/signature-des-certificats-de-deces-par-les-idel-su</a:t>
            </a:r>
            <a:r>
              <a:rPr lang="fr-FR" sz="1000" dirty="0">
                <a:solidFill>
                  <a:srgbClr val="002060"/>
                </a:solidFill>
                <a:latin typeface="Marianne" panose="02000000000000000000" pitchFamily="2" charset="0"/>
              </a:rPr>
              <a:t> </a:t>
            </a:r>
          </a:p>
        </p:txBody>
      </p:sp>
      <p:sp>
        <p:nvSpPr>
          <p:cNvPr id="12" name="Google Shape;710;p32">
            <a:extLst>
              <a:ext uri="{FF2B5EF4-FFF2-40B4-BE49-F238E27FC236}">
                <a16:creationId xmlns:a16="http://schemas.microsoft.com/office/drawing/2014/main" id="{63441537-8DB2-2C42-E3AE-5DB747492C82}"/>
              </a:ext>
            </a:extLst>
          </p:cNvPr>
          <p:cNvSpPr txBox="1"/>
          <p:nvPr/>
        </p:nvSpPr>
        <p:spPr>
          <a:xfrm>
            <a:off x="5836628" y="1372033"/>
            <a:ext cx="987501" cy="393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fr-FR" sz="1100" dirty="0">
                <a:solidFill>
                  <a:srgbClr val="002060"/>
                </a:solidFill>
                <a:latin typeface="Calibri" panose="020F0502020204030204" pitchFamily="34" charset="0"/>
                <a:ea typeface="DM Sans"/>
                <a:cs typeface="Calibri" panose="020F0502020204030204" pitchFamily="34" charset="0"/>
                <a:sym typeface="DM Sans"/>
              </a:rPr>
              <a:t>Salariés</a:t>
            </a:r>
            <a:endParaRPr sz="1100" dirty="0">
              <a:solidFill>
                <a:schemeClr val="dk1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13" name="Google Shape;710;p32">
            <a:extLst>
              <a:ext uri="{FF2B5EF4-FFF2-40B4-BE49-F238E27FC236}">
                <a16:creationId xmlns:a16="http://schemas.microsoft.com/office/drawing/2014/main" id="{E8998FC9-EC14-6056-2827-B829E5A7D4CC}"/>
              </a:ext>
            </a:extLst>
          </p:cNvPr>
          <p:cNvSpPr txBox="1"/>
          <p:nvPr/>
        </p:nvSpPr>
        <p:spPr>
          <a:xfrm>
            <a:off x="5836628" y="2925123"/>
            <a:ext cx="987501" cy="3933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fr-FR" sz="1100" dirty="0">
                <a:solidFill>
                  <a:srgbClr val="002060"/>
                </a:solidFill>
                <a:latin typeface="Calibri" panose="020F0502020204030204" pitchFamily="34" charset="0"/>
                <a:ea typeface="DM Sans"/>
                <a:cs typeface="Calibri" panose="020F0502020204030204" pitchFamily="34" charset="0"/>
                <a:sym typeface="DM Sans"/>
              </a:rPr>
              <a:t>Libéraux</a:t>
            </a:r>
            <a:endParaRPr sz="1100" dirty="0">
              <a:solidFill>
                <a:schemeClr val="dk1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23FB0609-B52A-0C45-E963-70046E51417F}"/>
              </a:ext>
            </a:extLst>
          </p:cNvPr>
          <p:cNvSpPr txBox="1"/>
          <p:nvPr/>
        </p:nvSpPr>
        <p:spPr>
          <a:xfrm>
            <a:off x="929530" y="4229503"/>
            <a:ext cx="766353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1200">
                <a:solidFill>
                  <a:srgbClr val="00B0F0"/>
                </a:solidFill>
                <a:latin typeface="Marianne" panose="02000000000000000000" pitchFamily="2" charset="0"/>
              </a:rPr>
              <a:t>« L'infirmier </a:t>
            </a:r>
            <a:r>
              <a:rPr lang="fr-FR" sz="1200" dirty="0">
                <a:solidFill>
                  <a:srgbClr val="00B0F0"/>
                </a:solidFill>
                <a:latin typeface="Marianne" panose="02000000000000000000" pitchFamily="2" charset="0"/>
              </a:rPr>
              <a:t>informe chaque semaine l'agence régionale de santé territorialement compétente du nombre de certificats de décès qu'il </a:t>
            </a:r>
            <a:r>
              <a:rPr lang="fr-FR" sz="1200">
                <a:solidFill>
                  <a:srgbClr val="00B0F0"/>
                </a:solidFill>
                <a:latin typeface="Marianne" panose="02000000000000000000" pitchFamily="2" charset="0"/>
              </a:rPr>
              <a:t>a établis »</a:t>
            </a:r>
            <a:endParaRPr lang="fr-FR" sz="1200" dirty="0">
              <a:solidFill>
                <a:srgbClr val="00B0F0"/>
              </a:solidFill>
              <a:latin typeface="Marianne" panose="02000000000000000000" pitchFamily="2" charset="0"/>
            </a:endParaRPr>
          </a:p>
        </p:txBody>
      </p:sp>
      <p:pic>
        <p:nvPicPr>
          <p:cNvPr id="4" name="Image 3" descr="Une image contenant texte, Police, capture d’écran, conception&#10;&#10;Description générée automatiquement">
            <a:extLst>
              <a:ext uri="{FF2B5EF4-FFF2-40B4-BE49-F238E27FC236}">
                <a16:creationId xmlns:a16="http://schemas.microsoft.com/office/drawing/2014/main" id="{B4308276-3F49-EA8F-487A-46F9C65A9E2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601250" y="261167"/>
            <a:ext cx="1146600" cy="972433"/>
          </a:xfrm>
          <a:prstGeom prst="rect">
            <a:avLst/>
          </a:prstGeom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8EDF65C4-EBFD-4797-AAD7-42E5D8AE9A12}"/>
              </a:ext>
            </a:extLst>
          </p:cNvPr>
          <p:cNvSpPr txBox="1"/>
          <p:nvPr/>
        </p:nvSpPr>
        <p:spPr>
          <a:xfrm>
            <a:off x="251520" y="4820105"/>
            <a:ext cx="5843116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BD43F710-A1AE-7747-9628-B3862EF0B7E9}" type="datetime1">
              <a:rPr lang="fr-FR" sz="800" cap="all" smtClean="0"/>
              <a:pPr/>
              <a:t>08/07/2024</a:t>
            </a:fld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28242694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A55333-CE93-454F-AF63-9DD08DBBCE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2378050"/>
          </a:xfrm>
        </p:spPr>
        <p:txBody>
          <a:bodyPr>
            <a:normAutofit fontScale="90000"/>
          </a:bodyPr>
          <a:lstStyle/>
          <a:p>
            <a:br>
              <a:rPr lang="fr-FR" dirty="0"/>
            </a:br>
            <a:br>
              <a:rPr lang="fr-FR" dirty="0"/>
            </a:br>
            <a:r>
              <a:rPr lang="fr-FR" dirty="0"/>
              <a:t>Certificat de décès:</a:t>
            </a:r>
            <a:br>
              <a:rPr lang="fr-FR" dirty="0"/>
            </a:br>
            <a:r>
              <a:rPr lang="fr-FR" dirty="0"/>
              <a:t>recommandations pour sa rédaction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E93DD3AD-0FCD-42A7-9B8E-9888E282A8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219822"/>
            <a:ext cx="6858000" cy="1224136"/>
          </a:xfrm>
        </p:spPr>
        <p:txBody>
          <a:bodyPr/>
          <a:lstStyle/>
          <a:p>
            <a:endParaRPr lang="fr-FR" dirty="0"/>
          </a:p>
          <a:p>
            <a:r>
              <a:rPr lang="fr-FR" dirty="0"/>
              <a:t>Dr STEGARU</a:t>
            </a:r>
          </a:p>
          <a:p>
            <a:r>
              <a:rPr lang="fr-FR" dirty="0"/>
              <a:t>UMJ Bastia</a:t>
            </a:r>
          </a:p>
        </p:txBody>
      </p:sp>
      <p:pic>
        <p:nvPicPr>
          <p:cNvPr id="4" name="Image 3" descr="Une image contenant texte, logo, Emblème, Marque&#10;&#10;Description générée automatiquement">
            <a:extLst>
              <a:ext uri="{FF2B5EF4-FFF2-40B4-BE49-F238E27FC236}">
                <a16:creationId xmlns:a16="http://schemas.microsoft.com/office/drawing/2014/main" id="{3409C141-1165-BEF6-5760-4D83B740D0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68344" y="160700"/>
            <a:ext cx="1069789" cy="1077684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FF7A1AD1-9D01-943F-F7E8-9CB7D76645B0}"/>
              </a:ext>
            </a:extLst>
          </p:cNvPr>
          <p:cNvSpPr txBox="1"/>
          <p:nvPr/>
        </p:nvSpPr>
        <p:spPr>
          <a:xfrm>
            <a:off x="251520" y="4803998"/>
            <a:ext cx="457200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BD43F710-A1AE-7747-9628-B3862EF0B7E9}" type="datetime1">
              <a:rPr lang="fr-FR" sz="800" cap="all" smtClean="0"/>
              <a:pPr/>
              <a:t>08/07/2024</a:t>
            </a:fld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33337857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2CAC584-BFCA-47D4-9314-47CE83A53E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r-FR" dirty="0"/>
            </a:br>
            <a:br>
              <a:rPr lang="fr-FR" dirty="0"/>
            </a:br>
            <a:br>
              <a:rPr lang="fr-FR" dirty="0"/>
            </a:br>
            <a:r>
              <a:rPr lang="fr-FR" dirty="0"/>
              <a:t>Qui peut rédiger un certificat de décès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2075403-2129-46F1-A6E9-075DDE3EA6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1800" dirty="0"/>
              <a:t>Un médecin </a:t>
            </a:r>
            <a:r>
              <a:rPr lang="fr-FR" sz="1800" dirty="0" err="1"/>
              <a:t>thésé</a:t>
            </a:r>
            <a:r>
              <a:rPr lang="fr-FR" sz="1800" dirty="0"/>
              <a:t> ou son remplaçant non </a:t>
            </a:r>
            <a:r>
              <a:rPr lang="fr-FR" sz="1800" dirty="0" err="1"/>
              <a:t>thésé</a:t>
            </a:r>
            <a:r>
              <a:rPr lang="fr-FR" sz="1800" dirty="0"/>
              <a:t> (mais avec une licence de remplacement)</a:t>
            </a:r>
          </a:p>
          <a:p>
            <a:r>
              <a:rPr lang="fr-FR" sz="1800" dirty="0"/>
              <a:t> depuis le 25/04/2024 les IDE dans les conditions suivantes:</a:t>
            </a:r>
          </a:p>
          <a:p>
            <a:pPr lvl="1"/>
            <a:r>
              <a:rPr lang="fr-FR" sz="1800" dirty="0"/>
              <a:t>Personne majeure</a:t>
            </a:r>
          </a:p>
          <a:p>
            <a:pPr lvl="1"/>
            <a:r>
              <a:rPr lang="fr-FR" sz="1800" dirty="0"/>
              <a:t>Décès à domicile, en EHPAD ou en HAD,</a:t>
            </a:r>
          </a:p>
          <a:p>
            <a:pPr lvl="1"/>
            <a:r>
              <a:rPr lang="fr-FR" sz="1800" dirty="0"/>
              <a:t>Morts non violentes (pas d’obstacle médico-légal),</a:t>
            </a:r>
          </a:p>
          <a:p>
            <a:r>
              <a:rPr lang="fr-FR" sz="1800" dirty="0"/>
              <a:t>Les internes , les FFI et les résidents de médecine générale ne sont pas autorisés à signer des CD</a:t>
            </a:r>
          </a:p>
          <a:p>
            <a:endParaRPr lang="fr-FR" dirty="0"/>
          </a:p>
        </p:txBody>
      </p:sp>
      <p:pic>
        <p:nvPicPr>
          <p:cNvPr id="5" name="Image 4" descr="Une image contenant texte, logo, Emblème, Marque&#10;&#10;Description générée automatiquement">
            <a:extLst>
              <a:ext uri="{FF2B5EF4-FFF2-40B4-BE49-F238E27FC236}">
                <a16:creationId xmlns:a16="http://schemas.microsoft.com/office/drawing/2014/main" id="{1E1174E6-9ECC-5192-CB08-ECB692A00A6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3729" y="134573"/>
            <a:ext cx="1069789" cy="1077684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FE33DB87-DD2B-91A4-6141-3CA0593EBAA1}"/>
              </a:ext>
            </a:extLst>
          </p:cNvPr>
          <p:cNvSpPr txBox="1"/>
          <p:nvPr/>
        </p:nvSpPr>
        <p:spPr>
          <a:xfrm>
            <a:off x="251520" y="4776321"/>
            <a:ext cx="583306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BD43F710-A1AE-7747-9628-B3862EF0B7E9}" type="datetime1">
              <a:rPr lang="fr-FR" sz="800" cap="all" smtClean="0"/>
              <a:pPr/>
              <a:t>08/07/2024</a:t>
            </a:fld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5602056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ACAF636-233A-4C83-9FA6-FD23DC15B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r-FR" dirty="0"/>
            </a:br>
            <a:br>
              <a:rPr lang="fr-FR" dirty="0"/>
            </a:br>
            <a:r>
              <a:rPr lang="fr-FR" dirty="0"/>
              <a:t>Les fonctions d’un certificat de décès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7E1D5E5-7321-4933-88D5-9A312D4111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000" dirty="0"/>
              <a:t>De santé publique : les CD via l’ARS et l’Inserm sont censés fournir une base de données sur le nombre et les causes de décès (intérêt de santé publique)</a:t>
            </a:r>
          </a:p>
          <a:p>
            <a:r>
              <a:rPr lang="fr-FR" sz="2000" dirty="0"/>
              <a:t>Judiciaire : par la mise en évidence d’un obstacle médico-légal</a:t>
            </a:r>
          </a:p>
          <a:p>
            <a:r>
              <a:rPr lang="fr-FR" sz="2000" dirty="0"/>
              <a:t>Pour les familles et les ayant droits (ouverture des droits à la succession , ouverture des droits aux primes d’assurance, matérialisation du début du deuil, formalités à l’état civil)</a:t>
            </a:r>
          </a:p>
          <a:p>
            <a:endParaRPr lang="fr-FR" dirty="0"/>
          </a:p>
        </p:txBody>
      </p:sp>
      <p:pic>
        <p:nvPicPr>
          <p:cNvPr id="4" name="Image 3" descr="Une image contenant texte, logo, Emblème, Marque&#10;&#10;Description générée automatiquement">
            <a:extLst>
              <a:ext uri="{FF2B5EF4-FFF2-40B4-BE49-F238E27FC236}">
                <a16:creationId xmlns:a16="http://schemas.microsoft.com/office/drawing/2014/main" id="{644BADDB-3ECB-77E9-E84A-1F045CC5A90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8924" y="145108"/>
            <a:ext cx="1069789" cy="1077684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66A8F246-F4AB-2A88-B1DD-CA4483466F70}"/>
              </a:ext>
            </a:extLst>
          </p:cNvPr>
          <p:cNvSpPr txBox="1"/>
          <p:nvPr/>
        </p:nvSpPr>
        <p:spPr>
          <a:xfrm>
            <a:off x="251520" y="4776321"/>
            <a:ext cx="583306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BD43F710-A1AE-7747-9628-B3862EF0B7E9}" type="datetime1">
              <a:rPr lang="fr-FR" sz="800" cap="all" smtClean="0"/>
              <a:pPr/>
              <a:t>08/07/2024</a:t>
            </a:fld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6388328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A01D39-C9AF-4FD6-8771-36A5361E5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r-FR" dirty="0"/>
            </a:br>
            <a:br>
              <a:rPr lang="fr-FR" dirty="0"/>
            </a:br>
            <a:r>
              <a:rPr lang="fr-FR" dirty="0"/>
              <a:t>Pourquoi rédiger un certificat de décès?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AA6B08E-F3CE-4DA2-80CE-7A023190E6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000" dirty="0"/>
              <a:t>Document nécessaire à l’initiation des démarches funéraires</a:t>
            </a:r>
          </a:p>
          <a:p>
            <a:r>
              <a:rPr lang="fr-FR" sz="2000" dirty="0"/>
              <a:t>Si absence d’obstacle médico-légal :</a:t>
            </a:r>
          </a:p>
          <a:p>
            <a:pPr lvl="1"/>
            <a:r>
              <a:rPr lang="fr-FR" sz="2000" dirty="0"/>
              <a:t>Le CD est nécessaire à la déclaration de décès à l’état civil de la commune du décès et à la délivrance du permis de l’inhumation (par le maire)</a:t>
            </a:r>
          </a:p>
          <a:p>
            <a:pPr lvl="1"/>
            <a:r>
              <a:rPr lang="fr-FR" sz="2000" dirty="0"/>
              <a:t>Si obstacle médico-légal : le permis d’inhumer sera délivré par le magistrat chargé de l’enquête</a:t>
            </a:r>
          </a:p>
        </p:txBody>
      </p:sp>
      <p:pic>
        <p:nvPicPr>
          <p:cNvPr id="4" name="Image 3" descr="Une image contenant texte, logo, Emblème, Marque&#10;&#10;Description générée automatiquement">
            <a:extLst>
              <a:ext uri="{FF2B5EF4-FFF2-40B4-BE49-F238E27FC236}">
                <a16:creationId xmlns:a16="http://schemas.microsoft.com/office/drawing/2014/main" id="{6ADE37BA-2FE1-4CE3-435F-0E2171E50B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8924" y="145108"/>
            <a:ext cx="1069789" cy="1077684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4DBA4517-20F0-294B-4A49-6E9BA786CD5D}"/>
              </a:ext>
            </a:extLst>
          </p:cNvPr>
          <p:cNvSpPr txBox="1"/>
          <p:nvPr/>
        </p:nvSpPr>
        <p:spPr>
          <a:xfrm>
            <a:off x="251520" y="4776321"/>
            <a:ext cx="583306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BD43F710-A1AE-7747-9628-B3862EF0B7E9}" type="datetime1">
              <a:rPr lang="fr-FR" sz="800" cap="all" smtClean="0"/>
              <a:pPr/>
              <a:t>08/07/2024</a:t>
            </a:fld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35593055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29652B0-9F23-4E0A-B2D3-A3C1D6012D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r-FR" dirty="0"/>
            </a:br>
            <a:br>
              <a:rPr lang="fr-FR" dirty="0"/>
            </a:br>
            <a:r>
              <a:rPr lang="fr-FR" dirty="0"/>
              <a:t>Le certificat de décès comporte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F2E06DA-3E92-4AEA-B552-36A96B488F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000" dirty="0"/>
              <a:t>- Volet administratif (partie haute) comportant 3 feuillets </a:t>
            </a:r>
          </a:p>
          <a:p>
            <a:r>
              <a:rPr lang="fr-FR" sz="2000" dirty="0"/>
              <a:t>- Volet médical  (anonyme et confidentiel) pour l’Inserm (veille sanitaire)</a:t>
            </a:r>
          </a:p>
        </p:txBody>
      </p:sp>
      <p:pic>
        <p:nvPicPr>
          <p:cNvPr id="4" name="Image 3" descr="Une image contenant texte, logo, Emblème, Marque&#10;&#10;Description générée automatiquement">
            <a:extLst>
              <a:ext uri="{FF2B5EF4-FFF2-40B4-BE49-F238E27FC236}">
                <a16:creationId xmlns:a16="http://schemas.microsoft.com/office/drawing/2014/main" id="{62B5B373-8040-49A1-A138-469F47DD78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8924" y="145108"/>
            <a:ext cx="1069789" cy="1077684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89E9D734-E5A0-623E-98AC-FA4DFA43C391}"/>
              </a:ext>
            </a:extLst>
          </p:cNvPr>
          <p:cNvSpPr txBox="1"/>
          <p:nvPr/>
        </p:nvSpPr>
        <p:spPr>
          <a:xfrm>
            <a:off x="251520" y="4776321"/>
            <a:ext cx="583306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BD43F710-A1AE-7747-9628-B3862EF0B7E9}" type="datetime1">
              <a:rPr lang="fr-FR" sz="800" cap="all" smtClean="0"/>
              <a:pPr/>
              <a:t>08/07/2024</a:t>
            </a:fld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309690778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1ACE06-2FB5-4AC9-9C65-8588797769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682801"/>
            <a:ext cx="8424863" cy="539991"/>
          </a:xfrm>
        </p:spPr>
        <p:txBody>
          <a:bodyPr>
            <a:normAutofit fontScale="90000"/>
          </a:bodyPr>
          <a:lstStyle/>
          <a:p>
            <a:br>
              <a:rPr lang="fr-FR" dirty="0"/>
            </a:br>
            <a:br>
              <a:rPr lang="fr-FR" dirty="0"/>
            </a:br>
            <a:r>
              <a:rPr lang="fr-FR" dirty="0"/>
              <a:t>Sur les lieux de découverte du corps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488D7F06-02BD-44D0-A847-4E5F5B1053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1707654"/>
            <a:ext cx="8424863" cy="2952325"/>
          </a:xfrm>
        </p:spPr>
        <p:txBody>
          <a:bodyPr/>
          <a:lstStyle/>
          <a:p>
            <a:pPr marL="0"/>
            <a:r>
              <a:rPr lang="fr-FR" sz="2000" dirty="0"/>
              <a:t>Si l’IDE a un doute sur l’environnement du défunt (désordre non habituelle, meubles renversés, boites de médicaments, bouteilles d’alcool vides),  il /elle doit se désister au profit d’un médecin.</a:t>
            </a:r>
          </a:p>
          <a:p>
            <a:pPr marL="0"/>
            <a:r>
              <a:rPr lang="fr-FR" sz="2000" dirty="0"/>
              <a:t>La rédaction d’un CD engage la responsabilité du rédacteur , car il faut avoir un œil judiciaire attentif.</a:t>
            </a:r>
          </a:p>
          <a:p>
            <a:pPr marL="0"/>
            <a:br>
              <a:rPr lang="fr-FR" dirty="0"/>
            </a:br>
            <a:endParaRPr lang="fr-FR" dirty="0"/>
          </a:p>
        </p:txBody>
      </p:sp>
      <p:pic>
        <p:nvPicPr>
          <p:cNvPr id="4" name="Image 3" descr="Une image contenant texte, logo, Emblème, Marque&#10;&#10;Description générée automatiquement">
            <a:extLst>
              <a:ext uri="{FF2B5EF4-FFF2-40B4-BE49-F238E27FC236}">
                <a16:creationId xmlns:a16="http://schemas.microsoft.com/office/drawing/2014/main" id="{C56022B9-BBB9-B8CE-D26E-512A61A8E6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8924" y="145108"/>
            <a:ext cx="1069789" cy="1077684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697941F2-BACC-0B55-F4C4-5847EF96986E}"/>
              </a:ext>
            </a:extLst>
          </p:cNvPr>
          <p:cNvSpPr txBox="1"/>
          <p:nvPr/>
        </p:nvSpPr>
        <p:spPr>
          <a:xfrm>
            <a:off x="251520" y="4776321"/>
            <a:ext cx="583306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BD43F710-A1AE-7747-9628-B3862EF0B7E9}" type="datetime1">
              <a:rPr lang="fr-FR" sz="800" cap="all" smtClean="0"/>
              <a:pPr/>
              <a:t>08/07/2024</a:t>
            </a:fld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9565266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9C07E7-91EE-4236-A5D9-25240DEA5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r-FR" dirty="0"/>
            </a:br>
            <a:br>
              <a:rPr lang="fr-FR" dirty="0"/>
            </a:br>
            <a:r>
              <a:rPr lang="fr-FR" dirty="0"/>
              <a:t>Identification de la personne décédée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28FF38-A139-4ADD-9FD6-4BFE6CD85F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1851670"/>
            <a:ext cx="8424863" cy="2808309"/>
          </a:xfrm>
        </p:spPr>
        <p:txBody>
          <a:bodyPr/>
          <a:lstStyle/>
          <a:p>
            <a:r>
              <a:rPr lang="fr-FR" sz="2000" dirty="0"/>
              <a:t>Obligatoire</a:t>
            </a:r>
          </a:p>
          <a:p>
            <a:r>
              <a:rPr lang="fr-FR" sz="2000" dirty="0"/>
              <a:t>Devant un cadavre dégradé (par la putréfaction, la carbonisation, par un accident de transport) et impossible à reconnaitre visuellement : il faut se désister et contacter un médecin.</a:t>
            </a:r>
          </a:p>
          <a:p>
            <a:r>
              <a:rPr lang="fr-FR" sz="2000" dirty="0"/>
              <a:t>Tout corps non formellement identifié devrait être autopsié</a:t>
            </a:r>
          </a:p>
        </p:txBody>
      </p:sp>
      <p:pic>
        <p:nvPicPr>
          <p:cNvPr id="4" name="Image 3" descr="Une image contenant texte, logo, Emblème, Marque&#10;&#10;Description générée automatiquement">
            <a:extLst>
              <a:ext uri="{FF2B5EF4-FFF2-40B4-BE49-F238E27FC236}">
                <a16:creationId xmlns:a16="http://schemas.microsoft.com/office/drawing/2014/main" id="{D8B48A09-7FB1-DCFC-4FED-09F9682FD80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8924" y="145108"/>
            <a:ext cx="1069789" cy="1077684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1558293B-C83D-2E7B-5963-197FB1826BB9}"/>
              </a:ext>
            </a:extLst>
          </p:cNvPr>
          <p:cNvSpPr txBox="1"/>
          <p:nvPr/>
        </p:nvSpPr>
        <p:spPr>
          <a:xfrm>
            <a:off x="251520" y="4776321"/>
            <a:ext cx="583306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BD43F710-A1AE-7747-9628-B3862EF0B7E9}" type="datetime1">
              <a:rPr lang="fr-FR" sz="800" cap="all" smtClean="0"/>
              <a:pPr/>
              <a:t>08/07/2024</a:t>
            </a:fld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1080825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2</a:t>
            </a:fld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FF5838E-2EB6-D842-9098-9F664E4D4EE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23528" y="1563638"/>
            <a:ext cx="8424862" cy="2880320"/>
          </a:xfrm>
        </p:spPr>
        <p:txBody>
          <a:bodyPr/>
          <a:lstStyle/>
          <a:p>
            <a:pPr marL="457200"/>
            <a:endParaRPr lang="fr-FR" sz="2000" kern="1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/>
            <a:r>
              <a:rPr lang="fr-FR" sz="20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Première partie 13h00 – 13h30 : présentation du dispositif / réponses aux questions (Mme Carton, DGS)</a:t>
            </a:r>
          </a:p>
          <a:p>
            <a:pPr marL="457200"/>
            <a:endParaRPr lang="fr-FR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/>
            <a:r>
              <a:rPr lang="fr-FR" sz="20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Deuxième partie : enjeux et partage d’expérience (Dr </a:t>
            </a:r>
            <a:r>
              <a:rPr lang="fr-FR" sz="2000" kern="100" dirty="0" err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Stegaru</a:t>
            </a:r>
            <a:r>
              <a:rPr lang="fr-FR" sz="2000" kern="1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UMJ)</a:t>
            </a:r>
            <a:endParaRPr lang="fr-FR" sz="20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  <p:sp>
        <p:nvSpPr>
          <p:cNvPr id="11" name="Espace réservé de la date 1">
            <a:extLst>
              <a:ext uri="{FF2B5EF4-FFF2-40B4-BE49-F238E27FC236}">
                <a16:creationId xmlns:a16="http://schemas.microsoft.com/office/drawing/2014/main" id="{E45A732E-432A-CB4E-9BAD-E9025E01C9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23850" y="4797631"/>
            <a:ext cx="1170000" cy="345869"/>
          </a:xfrm>
        </p:spPr>
        <p:txBody>
          <a:bodyPr/>
          <a:lstStyle/>
          <a:p>
            <a:fld id="{BD43F710-A1AE-7747-9628-B3862EF0B7E9}" type="datetime1">
              <a:rPr lang="fr-FR" sz="800" b="0" cap="all" smtClean="0"/>
              <a:t>08/07/2024</a:t>
            </a:fld>
            <a:endParaRPr lang="fr-FR" sz="800" b="0" cap="all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F68F9E10-0847-C84E-A00D-4E630B5DE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1021178"/>
            <a:ext cx="8424863" cy="539992"/>
          </a:xfrm>
        </p:spPr>
        <p:txBody>
          <a:bodyPr/>
          <a:lstStyle/>
          <a:p>
            <a:endParaRPr lang="fr-FR" dirty="0"/>
          </a:p>
        </p:txBody>
      </p:sp>
      <p:pic>
        <p:nvPicPr>
          <p:cNvPr id="6" name="Image 5" descr="Une image contenant texte, logo, Emblème, Marque&#10;&#10;Description générée automatiquement">
            <a:extLst>
              <a:ext uri="{FF2B5EF4-FFF2-40B4-BE49-F238E27FC236}">
                <a16:creationId xmlns:a16="http://schemas.microsoft.com/office/drawing/2014/main" id="{84F146A1-C06A-F331-5E61-B47AC7F91E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8257" y="99774"/>
            <a:ext cx="536034" cy="539991"/>
          </a:xfrm>
          <a:prstGeom prst="rect">
            <a:avLst/>
          </a:prstGeom>
        </p:spPr>
      </p:pic>
      <p:pic>
        <p:nvPicPr>
          <p:cNvPr id="12" name="Image 11" descr="Une image contenant texte, Police, capture d’écran, conception&#10;&#10;Description générée automatiquement">
            <a:extLst>
              <a:ext uri="{FF2B5EF4-FFF2-40B4-BE49-F238E27FC236}">
                <a16:creationId xmlns:a16="http://schemas.microsoft.com/office/drawing/2014/main" id="{AA80A9D5-1A21-F8E1-DE1F-443E2627DF9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0232" y="14026"/>
            <a:ext cx="1184628" cy="1004684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1523D44C-2976-B51F-6BBA-5F6B4617641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74548" y="99774"/>
            <a:ext cx="792287" cy="766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15159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CAB13F5-CA8B-4E12-A889-A21B5300B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r-FR" dirty="0"/>
            </a:br>
            <a:br>
              <a:rPr lang="fr-FR" dirty="0"/>
            </a:br>
            <a:r>
              <a:rPr lang="fr-FR" dirty="0"/>
              <a:t>L’examen du défunt (tel que défini dans le domaine judiciaire)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46D7F21-09EA-46C1-9DE6-1C90FB401A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1851670"/>
            <a:ext cx="8424863" cy="2808309"/>
          </a:xfrm>
        </p:spPr>
        <p:txBody>
          <a:bodyPr>
            <a:noAutofit/>
          </a:bodyPr>
          <a:lstStyle/>
          <a:p>
            <a:r>
              <a:rPr lang="fr-FR" sz="2000" dirty="0"/>
              <a:t>Apres formation de medecine légale et évaluation des connaissances, l’IDE est autorisé(e) à réaliser l’examen du défunt.</a:t>
            </a:r>
          </a:p>
          <a:p>
            <a:r>
              <a:rPr lang="fr-FR" sz="2000" dirty="0"/>
              <a:t>Si aucun obstacle médico-légal n’est identifié , l’IDE pourrait rédiger le CD. Attention , une vigilance doit être apportée à la présence d’un pacemaker.</a:t>
            </a:r>
          </a:p>
          <a:p>
            <a:r>
              <a:rPr lang="fr-FR" sz="2000" dirty="0"/>
              <a:t>En cas de doute, ou d’indication claire d’obstacle ML, l’IDE se désiste et contacte un médecin.</a:t>
            </a:r>
          </a:p>
          <a:p>
            <a:pPr marL="0"/>
            <a:br>
              <a:rPr lang="fr-FR" sz="2000" dirty="0"/>
            </a:br>
            <a:endParaRPr lang="fr-FR" sz="2000" dirty="0"/>
          </a:p>
        </p:txBody>
      </p:sp>
      <p:pic>
        <p:nvPicPr>
          <p:cNvPr id="4" name="Image 3" descr="Une image contenant texte, logo, Emblème, Marque&#10;&#10;Description générée automatiquement">
            <a:extLst>
              <a:ext uri="{FF2B5EF4-FFF2-40B4-BE49-F238E27FC236}">
                <a16:creationId xmlns:a16="http://schemas.microsoft.com/office/drawing/2014/main" id="{7AD4DF87-0490-50A3-DFCB-4862789A79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13829" y="143959"/>
            <a:ext cx="1069789" cy="1077684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D3590C1C-BEF8-CE94-8DDE-4489796BB61C}"/>
              </a:ext>
            </a:extLst>
          </p:cNvPr>
          <p:cNvSpPr txBox="1"/>
          <p:nvPr/>
        </p:nvSpPr>
        <p:spPr>
          <a:xfrm>
            <a:off x="251520" y="4776321"/>
            <a:ext cx="583306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BD43F710-A1AE-7747-9628-B3862EF0B7E9}" type="datetime1">
              <a:rPr lang="fr-FR" sz="800" cap="all" smtClean="0"/>
              <a:pPr/>
              <a:t>08/07/2024</a:t>
            </a:fld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94407851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10A91D-3CCB-4CFE-8029-95D457D5B4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r-FR" dirty="0"/>
            </a:br>
            <a:br>
              <a:rPr lang="fr-FR" dirty="0"/>
            </a:br>
            <a:r>
              <a:rPr lang="fr-FR" dirty="0"/>
              <a:t>Diagnostic de la mort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D32C736-34D6-4D37-BADA-508234170B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1600" dirty="0"/>
              <a:t>Il faut être certain que la personne est vraiment morte.</a:t>
            </a:r>
          </a:p>
          <a:p>
            <a:r>
              <a:rPr lang="fr-FR" sz="1600" dirty="0"/>
              <a:t>La mort doit être « réelle et constante ».</a:t>
            </a:r>
          </a:p>
          <a:p>
            <a:r>
              <a:rPr lang="fr-FR" sz="1600" dirty="0"/>
              <a:t>Mort réelle: les signes négatifs de la vie : absence de pouls, de respiration, arrêt de toute sensibilité et mobilité.</a:t>
            </a:r>
          </a:p>
          <a:p>
            <a:r>
              <a:rPr lang="fr-FR" sz="1600" dirty="0"/>
              <a:t>Mort constante: les signes positifs de la mort (refroidissement, rigidités, lividités, putréfaction ) qui sont aussi utilisés pour déterminer le délai post-mortem</a:t>
            </a:r>
          </a:p>
          <a:p>
            <a:r>
              <a:rPr lang="fr-FR" sz="1600" dirty="0">
                <a:solidFill>
                  <a:srgbClr val="FF0000"/>
                </a:solidFill>
              </a:rPr>
              <a:t>Un cadavre doit être examiné pour porter le diagnostic de mort , rechercher sa cause et le mode de décès</a:t>
            </a:r>
          </a:p>
          <a:p>
            <a:r>
              <a:rPr lang="fr-FR" sz="1600" dirty="0"/>
              <a:t>Un cadavre s’examine nu  (quid de la formation des IDE et du module épidémiologique et d’examen clinique du processus mortel )</a:t>
            </a:r>
          </a:p>
          <a:p>
            <a:endParaRPr lang="fr-FR" dirty="0"/>
          </a:p>
          <a:p>
            <a:endParaRPr lang="fr-FR" dirty="0"/>
          </a:p>
        </p:txBody>
      </p:sp>
      <p:pic>
        <p:nvPicPr>
          <p:cNvPr id="4" name="Image 3" descr="Une image contenant texte, logo, Emblème, Marque&#10;&#10;Description générée automatiquement">
            <a:extLst>
              <a:ext uri="{FF2B5EF4-FFF2-40B4-BE49-F238E27FC236}">
                <a16:creationId xmlns:a16="http://schemas.microsoft.com/office/drawing/2014/main" id="{389C7F9E-7997-0778-C810-A2E5E9DEB7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8924" y="145108"/>
            <a:ext cx="1069789" cy="1077684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3986DF35-3EC1-4FF7-AF9B-18E98E1DBF0F}"/>
              </a:ext>
            </a:extLst>
          </p:cNvPr>
          <p:cNvSpPr txBox="1"/>
          <p:nvPr/>
        </p:nvSpPr>
        <p:spPr>
          <a:xfrm>
            <a:off x="251520" y="4776321"/>
            <a:ext cx="583306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BD43F710-A1AE-7747-9628-B3862EF0B7E9}" type="datetime1">
              <a:rPr lang="fr-FR" sz="800" cap="all" smtClean="0"/>
              <a:pPr/>
              <a:t>08/07/2024</a:t>
            </a:fld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5912151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0D3058C-5E97-4A1A-9FD8-65AEB10187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r-FR" dirty="0"/>
            </a:br>
            <a:br>
              <a:rPr lang="fr-FR" dirty="0"/>
            </a:br>
            <a:br>
              <a:rPr lang="fr-FR" dirty="0"/>
            </a:br>
            <a:r>
              <a:rPr lang="fr-FR" dirty="0"/>
              <a:t>Diagnostic différentiel :</a:t>
            </a: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7D20B4F-DCFB-4FB7-8F3E-BB9AB419CE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/>
            <a:r>
              <a:rPr lang="fr-FR" sz="1600" dirty="0"/>
              <a:t>Ne pas confondre un état de mort apparente avec une éventuelle pathologie pouvant « mimer » les signes positifs de la mort.</a:t>
            </a:r>
          </a:p>
          <a:p>
            <a:pPr marL="0"/>
            <a:endParaRPr lang="fr-FR" sz="1600" dirty="0"/>
          </a:p>
          <a:p>
            <a:pPr marL="0"/>
            <a:r>
              <a:rPr lang="fr-FR" sz="1600" dirty="0"/>
              <a:t>• Hypothermie; hypoglycémie profonde</a:t>
            </a:r>
            <a:br>
              <a:rPr lang="fr-FR" sz="1600" dirty="0"/>
            </a:br>
            <a:r>
              <a:rPr lang="fr-FR" sz="1600" dirty="0"/>
              <a:t>• Intoxications</a:t>
            </a:r>
            <a:br>
              <a:rPr lang="fr-FR" sz="1600" dirty="0"/>
            </a:br>
            <a:r>
              <a:rPr lang="fr-FR" sz="1600" dirty="0"/>
              <a:t>• Coma métabolique</a:t>
            </a:r>
            <a:br>
              <a:rPr lang="fr-FR" sz="1600" dirty="0"/>
            </a:br>
            <a:r>
              <a:rPr lang="fr-FR" sz="1600" dirty="0"/>
              <a:t>• </a:t>
            </a:r>
            <a:r>
              <a:rPr lang="fr-FR" sz="1600" dirty="0" err="1"/>
              <a:t>Locked</a:t>
            </a:r>
            <a:r>
              <a:rPr lang="fr-FR" sz="1600" dirty="0"/>
              <a:t>-in syndrome</a:t>
            </a:r>
            <a:br>
              <a:rPr lang="fr-FR" sz="1600" dirty="0"/>
            </a:br>
            <a:r>
              <a:rPr lang="fr-FR" sz="1600" dirty="0"/>
              <a:t>• Etat végétatif </a:t>
            </a:r>
          </a:p>
          <a:p>
            <a:pPr marL="0"/>
            <a:r>
              <a:rPr lang="fr-FR" sz="1600" dirty="0"/>
              <a:t>Intérêt de réaliser un examen clinique prolongé du défunt.</a:t>
            </a:r>
          </a:p>
          <a:p>
            <a:pPr marL="0"/>
            <a:r>
              <a:rPr lang="fr-FR" sz="1600" dirty="0"/>
              <a:t>Examen des segments des membres de façon bilatérale ( exclure un parkinsonien).</a:t>
            </a:r>
            <a:br>
              <a:rPr lang="fr-FR" dirty="0"/>
            </a:br>
            <a:endParaRPr lang="fr-FR" dirty="0"/>
          </a:p>
        </p:txBody>
      </p:sp>
      <p:pic>
        <p:nvPicPr>
          <p:cNvPr id="4" name="Image 3" descr="Une image contenant texte, logo, Emblème, Marque&#10;&#10;Description générée automatiquement">
            <a:extLst>
              <a:ext uri="{FF2B5EF4-FFF2-40B4-BE49-F238E27FC236}">
                <a16:creationId xmlns:a16="http://schemas.microsoft.com/office/drawing/2014/main" id="{6A59A287-F366-E399-0275-2E2CA1EE71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5305" y="145108"/>
            <a:ext cx="1069789" cy="1077684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4DE80300-B5C1-3EFE-E8A8-57C536E59DD3}"/>
              </a:ext>
            </a:extLst>
          </p:cNvPr>
          <p:cNvSpPr txBox="1"/>
          <p:nvPr/>
        </p:nvSpPr>
        <p:spPr>
          <a:xfrm>
            <a:off x="251520" y="4776321"/>
            <a:ext cx="583306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BD43F710-A1AE-7747-9628-B3862EF0B7E9}" type="datetime1">
              <a:rPr lang="fr-FR" sz="800" cap="all" smtClean="0"/>
              <a:pPr/>
              <a:t>08/07/2024</a:t>
            </a:fld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19484395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979D06-7F62-46A7-9250-F9FA7E29DB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r-FR" dirty="0"/>
            </a:br>
            <a:br>
              <a:rPr lang="fr-FR" dirty="0"/>
            </a:br>
            <a:r>
              <a:rPr lang="fr-FR" dirty="0"/>
              <a:t>Le délai port-mortem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D496963-0BC0-4950-B9AD-87BCC22B2E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000" dirty="0"/>
              <a:t>L’IDE dans ses fonctions ne doit pas dépasser ses prérogatives , des lors qu’il existe un doute sur le processus létal (tant pour le mécanisme que pour la temporalité).</a:t>
            </a:r>
          </a:p>
          <a:p>
            <a:r>
              <a:rPr lang="fr-FR" sz="2000" dirty="0"/>
              <a:t>L’heure estimée du décès est un problème de médecin légiste et d’enquêteur</a:t>
            </a:r>
          </a:p>
          <a:p>
            <a:r>
              <a:rPr lang="fr-FR" sz="2000" dirty="0"/>
              <a:t>Ne pas la noter sur le volet administratif du CD</a:t>
            </a:r>
          </a:p>
          <a:p>
            <a:pPr marL="0"/>
            <a:endParaRPr lang="fr-FR" dirty="0"/>
          </a:p>
        </p:txBody>
      </p:sp>
      <p:pic>
        <p:nvPicPr>
          <p:cNvPr id="4" name="Image 3" descr="Une image contenant texte, logo, Emblème, Marque&#10;&#10;Description générée automatiquement">
            <a:extLst>
              <a:ext uri="{FF2B5EF4-FFF2-40B4-BE49-F238E27FC236}">
                <a16:creationId xmlns:a16="http://schemas.microsoft.com/office/drawing/2014/main" id="{77F7CEE4-5798-214F-E10A-D8BC324B47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8924" y="145108"/>
            <a:ext cx="1069789" cy="1077684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D06C1CE8-9A86-CAA3-9953-CCD9205FCA62}"/>
              </a:ext>
            </a:extLst>
          </p:cNvPr>
          <p:cNvSpPr txBox="1"/>
          <p:nvPr/>
        </p:nvSpPr>
        <p:spPr>
          <a:xfrm>
            <a:off x="251520" y="4776321"/>
            <a:ext cx="583306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BD43F710-A1AE-7747-9628-B3862EF0B7E9}" type="datetime1">
              <a:rPr lang="fr-FR" sz="800" cap="all" smtClean="0"/>
              <a:pPr/>
              <a:t>08/07/2024</a:t>
            </a:fld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341185066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15D16DE-2C2B-470C-AF21-94EF3C3F4D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r-FR" dirty="0"/>
            </a:br>
            <a:br>
              <a:rPr lang="fr-FR" dirty="0"/>
            </a:br>
            <a:r>
              <a:rPr lang="fr-FR" dirty="0"/>
              <a:t>Obstacle médico-légal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A29D3E7-AF07-4AC4-B86F-A93A897531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000" dirty="0"/>
              <a:t>En cas de mort violente ou de soupçon de mort violente.</a:t>
            </a:r>
          </a:p>
          <a:p>
            <a:r>
              <a:rPr lang="fr-FR" sz="2000" dirty="0"/>
              <a:t>Définition de la mort violente : c'est une mort « non naturelle ».</a:t>
            </a:r>
          </a:p>
          <a:p>
            <a:r>
              <a:rPr lang="fr-FR" sz="2000" dirty="0"/>
              <a:t>Définition de la mort naturelle : elle résulte de l’évolution d’un état pathologique ou du vieillissement d’un individu.</a:t>
            </a:r>
          </a:p>
          <a:p>
            <a:r>
              <a:rPr lang="fr-FR" sz="2000" dirty="0"/>
              <a:t>L’identification d’une mort violente n’est pas toujours facile (par ex dissimulation d’un homicide par empoisonnement).</a:t>
            </a:r>
          </a:p>
          <a:p>
            <a:r>
              <a:rPr lang="fr-FR" sz="2000" dirty="0"/>
              <a:t>Si l’IDE ale moindre doute sur les causes du décès, il doit contacter un médecin.</a:t>
            </a:r>
          </a:p>
          <a:p>
            <a:endParaRPr lang="fr-FR" dirty="0"/>
          </a:p>
        </p:txBody>
      </p:sp>
      <p:pic>
        <p:nvPicPr>
          <p:cNvPr id="4" name="Image 3" descr="Une image contenant texte, logo, Emblème, Marque&#10;&#10;Description générée automatiquement">
            <a:extLst>
              <a:ext uri="{FF2B5EF4-FFF2-40B4-BE49-F238E27FC236}">
                <a16:creationId xmlns:a16="http://schemas.microsoft.com/office/drawing/2014/main" id="{EA296C70-930B-E7A2-3E10-FE2C8F1C47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8924" y="145108"/>
            <a:ext cx="1069789" cy="1077684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12AD5954-90AE-65E0-85DB-07898ACC0D97}"/>
              </a:ext>
            </a:extLst>
          </p:cNvPr>
          <p:cNvSpPr txBox="1"/>
          <p:nvPr/>
        </p:nvSpPr>
        <p:spPr>
          <a:xfrm>
            <a:off x="251520" y="4776321"/>
            <a:ext cx="583306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BD43F710-A1AE-7747-9628-B3862EF0B7E9}" type="datetime1">
              <a:rPr lang="fr-FR" sz="800" cap="all" smtClean="0"/>
              <a:pPr/>
              <a:t>08/07/2024</a:t>
            </a:fld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12049447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6A29676-7A55-420D-A1E9-F842354DA0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r-FR" dirty="0"/>
            </a:br>
            <a:br>
              <a:rPr lang="fr-FR" dirty="0"/>
            </a:br>
            <a:br>
              <a:rPr lang="fr-FR" dirty="0"/>
            </a:br>
            <a:r>
              <a:rPr lang="fr-FR" dirty="0"/>
              <a:t>Les cas d’obstacles médico-légaux </a:t>
            </a:r>
            <a:br>
              <a:rPr lang="fr-FR" dirty="0"/>
            </a:br>
            <a:r>
              <a:rPr lang="fr-FR" dirty="0"/>
              <a:t>(bulletin de l’ordre des médecins de janvier 1999)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ACEB063-FFF1-4AE7-8AC6-0AA5FF1904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2211710"/>
            <a:ext cx="8424863" cy="2448269"/>
          </a:xfrm>
        </p:spPr>
        <p:txBody>
          <a:bodyPr/>
          <a:lstStyle/>
          <a:p>
            <a:r>
              <a:rPr lang="fr-FR" sz="1800" dirty="0"/>
              <a:t>- </a:t>
            </a:r>
            <a:r>
              <a:rPr lang="fr-FR" sz="2000" dirty="0"/>
              <a:t>Mort violente criminelle ou suspecte (suicide)</a:t>
            </a:r>
          </a:p>
          <a:p>
            <a:r>
              <a:rPr lang="fr-FR" sz="2000" dirty="0"/>
              <a:t>- Mort inconnue </a:t>
            </a:r>
          </a:p>
          <a:p>
            <a:r>
              <a:rPr lang="fr-FR" sz="2000" dirty="0"/>
              <a:t>- Mort subite de l’adulte ou de l’enfant</a:t>
            </a:r>
          </a:p>
          <a:p>
            <a:r>
              <a:rPr lang="fr-FR" sz="2000" dirty="0"/>
              <a:t>- Mort engageant une responsabilité (accident de la circulation, exercice médical)</a:t>
            </a:r>
          </a:p>
          <a:p>
            <a:r>
              <a:rPr lang="fr-FR" sz="2000" dirty="0"/>
              <a:t>- Mort mettant en cause une législation particulière (accident de travail , maladie professionnelle, blessure ouvrant droit à une pension militaire)</a:t>
            </a:r>
          </a:p>
        </p:txBody>
      </p:sp>
      <p:pic>
        <p:nvPicPr>
          <p:cNvPr id="4" name="Image 3" descr="Une image contenant texte, logo, Emblème, Marque&#10;&#10;Description générée automatiquement">
            <a:extLst>
              <a:ext uri="{FF2B5EF4-FFF2-40B4-BE49-F238E27FC236}">
                <a16:creationId xmlns:a16="http://schemas.microsoft.com/office/drawing/2014/main" id="{15583B0C-349E-177A-FFD2-E985E7E242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8924" y="145108"/>
            <a:ext cx="1069789" cy="1077684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286CEBBF-1A82-86F0-5FBC-C786AE354835}"/>
              </a:ext>
            </a:extLst>
          </p:cNvPr>
          <p:cNvSpPr txBox="1"/>
          <p:nvPr/>
        </p:nvSpPr>
        <p:spPr>
          <a:xfrm>
            <a:off x="251520" y="4776321"/>
            <a:ext cx="583306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BD43F710-A1AE-7747-9628-B3862EF0B7E9}" type="datetime1">
              <a:rPr lang="fr-FR" sz="800" cap="all" smtClean="0"/>
              <a:pPr/>
              <a:t>08/07/2024</a:t>
            </a:fld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36610133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29F7BD-5C13-4D57-8903-AF47C8B07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r-FR" dirty="0"/>
            </a:br>
            <a:br>
              <a:rPr lang="fr-FR" dirty="0"/>
            </a:br>
            <a:r>
              <a:rPr lang="fr-FR" dirty="0"/>
              <a:t>Quand prévenir les autorités judiciaires?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85EDA30-DBAA-40B5-9CD4-6DB1A23651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000" dirty="0"/>
              <a:t>Dès que le mode de décès est douteux ou simplement inconnu</a:t>
            </a:r>
          </a:p>
        </p:txBody>
      </p:sp>
      <p:pic>
        <p:nvPicPr>
          <p:cNvPr id="4" name="Image 3" descr="Une image contenant texte, logo, Emblème, Marque&#10;&#10;Description générée automatiquement">
            <a:extLst>
              <a:ext uri="{FF2B5EF4-FFF2-40B4-BE49-F238E27FC236}">
                <a16:creationId xmlns:a16="http://schemas.microsoft.com/office/drawing/2014/main" id="{A1B1CF4A-3574-B512-3DD4-BB7098F458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8924" y="143959"/>
            <a:ext cx="1069789" cy="1077684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EC4663D7-6D23-4FB1-F34B-F1F0731E9E9C}"/>
              </a:ext>
            </a:extLst>
          </p:cNvPr>
          <p:cNvSpPr txBox="1"/>
          <p:nvPr/>
        </p:nvSpPr>
        <p:spPr>
          <a:xfrm>
            <a:off x="251520" y="4776321"/>
            <a:ext cx="583306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BD43F710-A1AE-7747-9628-B3862EF0B7E9}" type="datetime1">
              <a:rPr lang="fr-FR" sz="800" cap="all" smtClean="0"/>
              <a:pPr/>
              <a:t>08/07/2024</a:t>
            </a:fld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94893653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9C28160-BE41-400D-8806-04C645F4A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r-FR" dirty="0"/>
            </a:br>
            <a:br>
              <a:rPr lang="fr-FR" dirty="0"/>
            </a:br>
            <a:r>
              <a:rPr lang="fr-FR" dirty="0"/>
              <a:t>Modes de décès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8E73553-3545-45FC-B393-A596CEAF90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000" dirty="0"/>
              <a:t>- Suicide</a:t>
            </a:r>
          </a:p>
          <a:p>
            <a:r>
              <a:rPr lang="fr-FR" sz="2000" dirty="0"/>
              <a:t>- Homicide</a:t>
            </a:r>
          </a:p>
          <a:p>
            <a:r>
              <a:rPr lang="fr-FR" sz="2000" dirty="0"/>
              <a:t>- Accident</a:t>
            </a:r>
          </a:p>
          <a:p>
            <a:r>
              <a:rPr lang="fr-FR" sz="2000" dirty="0"/>
              <a:t>- Naturel</a:t>
            </a:r>
          </a:p>
          <a:p>
            <a:r>
              <a:rPr lang="fr-FR" sz="2000" dirty="0"/>
              <a:t>- Inconnu</a:t>
            </a:r>
          </a:p>
        </p:txBody>
      </p:sp>
      <p:pic>
        <p:nvPicPr>
          <p:cNvPr id="4" name="Image 3" descr="Une image contenant texte, logo, Emblème, Marque&#10;&#10;Description générée automatiquement">
            <a:extLst>
              <a:ext uri="{FF2B5EF4-FFF2-40B4-BE49-F238E27FC236}">
                <a16:creationId xmlns:a16="http://schemas.microsoft.com/office/drawing/2014/main" id="{90E75A14-C728-D984-450D-76ECF7965A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8924" y="143959"/>
            <a:ext cx="1069789" cy="1077684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2EB0B96D-BBAC-295C-4219-A01CC0536293}"/>
              </a:ext>
            </a:extLst>
          </p:cNvPr>
          <p:cNvSpPr txBox="1"/>
          <p:nvPr/>
        </p:nvSpPr>
        <p:spPr>
          <a:xfrm>
            <a:off x="251520" y="4776321"/>
            <a:ext cx="583306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BD43F710-A1AE-7747-9628-B3862EF0B7E9}" type="datetime1">
              <a:rPr lang="fr-FR" sz="800" cap="all" smtClean="0"/>
              <a:pPr/>
              <a:t>08/07/2024</a:t>
            </a:fld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287649811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B6667F-DB9C-4E51-84F3-8256FC3C65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r-FR" dirty="0"/>
            </a:br>
            <a:r>
              <a:rPr lang="fr-FR" dirty="0"/>
              <a:t>Recommandations européennes pour la réalisation d’autopsies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D007428-2653-44F8-8B46-D2B93821DB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sz="1700" dirty="0"/>
              <a:t>Homicide ou suspicion d’homicide</a:t>
            </a:r>
          </a:p>
          <a:p>
            <a:r>
              <a:rPr lang="fr-FR" sz="1700" dirty="0"/>
              <a:t>Suicide ou suspicion de suicide</a:t>
            </a:r>
          </a:p>
          <a:p>
            <a:r>
              <a:rPr lang="fr-FR" sz="1700" dirty="0"/>
              <a:t>Mort subite inattendue</a:t>
            </a:r>
          </a:p>
          <a:p>
            <a:r>
              <a:rPr lang="fr-FR" sz="1700" dirty="0"/>
              <a:t>Violation des droits de l’homme (suspicion de torture ou de mauvais traitement)</a:t>
            </a:r>
          </a:p>
          <a:p>
            <a:r>
              <a:rPr lang="fr-FR" sz="1700" dirty="0"/>
              <a:t>Suspicion de faute médicale</a:t>
            </a:r>
          </a:p>
          <a:p>
            <a:r>
              <a:rPr lang="fr-FR" sz="1700" dirty="0"/>
              <a:t>Accident de transport, de travail ou domestique</a:t>
            </a:r>
          </a:p>
          <a:p>
            <a:r>
              <a:rPr lang="fr-FR" sz="1700" dirty="0"/>
              <a:t>Maladie professionnelle</a:t>
            </a:r>
          </a:p>
          <a:p>
            <a:r>
              <a:rPr lang="fr-FR" sz="1700" dirty="0"/>
              <a:t>Catastrophe naturelle ou technologique</a:t>
            </a:r>
          </a:p>
          <a:p>
            <a:r>
              <a:rPr lang="fr-FR" sz="1700" dirty="0"/>
              <a:t>Décès en détention ou associé à des actions de police ou militaires</a:t>
            </a:r>
          </a:p>
          <a:p>
            <a:r>
              <a:rPr lang="fr-FR" sz="1700" dirty="0"/>
              <a:t>Corps non identifié ou restes squelettiques</a:t>
            </a:r>
          </a:p>
          <a:p>
            <a:r>
              <a:rPr lang="fr-FR" sz="1700" dirty="0"/>
              <a:t>Décès d’un personnage public « exposé » (magistrat, policier, expert, témoin)</a:t>
            </a:r>
          </a:p>
          <a:p>
            <a:endParaRPr lang="fr-FR" dirty="0"/>
          </a:p>
        </p:txBody>
      </p:sp>
      <p:pic>
        <p:nvPicPr>
          <p:cNvPr id="4" name="Image 3" descr="Une image contenant texte, logo, Emblème, Marque&#10;&#10;Description générée automatiquement">
            <a:extLst>
              <a:ext uri="{FF2B5EF4-FFF2-40B4-BE49-F238E27FC236}">
                <a16:creationId xmlns:a16="http://schemas.microsoft.com/office/drawing/2014/main" id="{9B5BAEA7-80E2-7C91-EE14-63C2B484E6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5305" y="145108"/>
            <a:ext cx="1069789" cy="1077684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71D1EFF0-DE79-D0E6-80C1-FFAD7B8C23AB}"/>
              </a:ext>
            </a:extLst>
          </p:cNvPr>
          <p:cNvSpPr txBox="1"/>
          <p:nvPr/>
        </p:nvSpPr>
        <p:spPr>
          <a:xfrm>
            <a:off x="251520" y="4776321"/>
            <a:ext cx="583306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BD43F710-A1AE-7747-9628-B3862EF0B7E9}" type="datetime1">
              <a:rPr lang="fr-FR" sz="800" cap="all" smtClean="0"/>
              <a:pPr/>
              <a:t>08/07/2024</a:t>
            </a:fld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135267045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83E2BA-C8FD-40F1-AB2F-FEF1655BD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r-FR" dirty="0"/>
            </a:br>
            <a:br>
              <a:rPr lang="fr-FR" dirty="0"/>
            </a:br>
            <a:r>
              <a:rPr lang="fr-FR" dirty="0"/>
              <a:t>Volet médical du certificat de décès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12E6392-1FCF-457D-8930-A04E0269D6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1707654"/>
            <a:ext cx="8712646" cy="3168352"/>
          </a:xfrm>
        </p:spPr>
        <p:txBody>
          <a:bodyPr>
            <a:noAutofit/>
          </a:bodyPr>
          <a:lstStyle/>
          <a:p>
            <a:r>
              <a:rPr lang="fr-FR" sz="1800" dirty="0"/>
              <a:t>Anonyme, clôturé après rédaction</a:t>
            </a:r>
          </a:p>
          <a:p>
            <a:r>
              <a:rPr lang="fr-FR" sz="1800" dirty="0"/>
              <a:t>Destiné à l’ARS qui le transmet à l’Inserm pour établir des statistiques de cause de décès</a:t>
            </a:r>
          </a:p>
          <a:p>
            <a:r>
              <a:rPr lang="fr-FR" sz="1800" dirty="0"/>
              <a:t>Ne pas mettre « arrêt cardio-respiratoire » pour cause de décès</a:t>
            </a:r>
          </a:p>
          <a:p>
            <a:r>
              <a:rPr lang="fr-FR" sz="1800" dirty="0"/>
              <a:t>Si la cause du décès est« inconnue » , ne pas remplir le CD et contacter un médecin.</a:t>
            </a:r>
          </a:p>
          <a:p>
            <a:r>
              <a:rPr lang="fr-FR" sz="1800" dirty="0"/>
              <a:t>Cause immédiate : la maladie, ou la complication ayant directement entraîné la mort. </a:t>
            </a:r>
          </a:p>
          <a:p>
            <a:r>
              <a:rPr lang="fr-FR" sz="1800" dirty="0"/>
              <a:t>Cause initiale : la maladie ou le traumatisme à l’origine de la séquence des événements morbides ayant entraîné la mort. </a:t>
            </a:r>
            <a:br>
              <a:rPr lang="fr-FR" sz="1800" dirty="0"/>
            </a:br>
            <a:br>
              <a:rPr lang="fr-FR" sz="1800" dirty="0"/>
            </a:br>
            <a:endParaRPr lang="fr-FR" sz="1800" dirty="0"/>
          </a:p>
        </p:txBody>
      </p:sp>
      <p:pic>
        <p:nvPicPr>
          <p:cNvPr id="4" name="Image 3" descr="Une image contenant texte, logo, Emblème, Marque&#10;&#10;Description générée automatiquement">
            <a:extLst>
              <a:ext uri="{FF2B5EF4-FFF2-40B4-BE49-F238E27FC236}">
                <a16:creationId xmlns:a16="http://schemas.microsoft.com/office/drawing/2014/main" id="{4174E7F4-005C-CDC1-ABAE-AF68D6C002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8924" y="143959"/>
            <a:ext cx="1069789" cy="1077684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809ACC9D-F65A-4FED-5AD2-590EEEB2399F}"/>
              </a:ext>
            </a:extLst>
          </p:cNvPr>
          <p:cNvSpPr txBox="1"/>
          <p:nvPr/>
        </p:nvSpPr>
        <p:spPr>
          <a:xfrm>
            <a:off x="251520" y="4776321"/>
            <a:ext cx="583306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BD43F710-A1AE-7747-9628-B3862EF0B7E9}" type="datetime1">
              <a:rPr lang="fr-FR" sz="800" cap="all" smtClean="0"/>
              <a:pPr/>
              <a:t>08/07/2024</a:t>
            </a:fld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1551568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r>
              <a:rPr lang="fr-FR" sz="3200" dirty="0">
                <a:latin typeface="Roboto"/>
              </a:rPr>
              <a:t>1. </a:t>
            </a:r>
            <a:r>
              <a:rPr lang="fr-FR" sz="3200" cap="small" dirty="0">
                <a:latin typeface="Roboto"/>
              </a:rPr>
              <a:t>Rappel du Cadre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D7698221-35EF-134F-B87A-568DECC70F29}" type="datetime1">
              <a:rPr lang="fr-FR" sz="800" b="0" cap="all" smtClean="0"/>
              <a:pPr/>
              <a:t>08/07/2024</a:t>
            </a:fld>
            <a:endParaRPr lang="fr-FR" sz="800" b="0" cap="all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3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fr-FR" dirty="0"/>
              <a:t>Direction générale de la santé</a:t>
            </a:r>
          </a:p>
        </p:txBody>
      </p:sp>
      <p:pic>
        <p:nvPicPr>
          <p:cNvPr id="6" name="Image 5" descr="Une image contenant texte, Police, capture d’écran, blanc&#10;&#10;Description générée automatiquement">
            <a:extLst>
              <a:ext uri="{FF2B5EF4-FFF2-40B4-BE49-F238E27FC236}">
                <a16:creationId xmlns:a16="http://schemas.microsoft.com/office/drawing/2014/main" id="{CE4C32FC-F031-A2EB-787C-C92FD3F5A1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8713" y="555486"/>
            <a:ext cx="1118919" cy="836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13288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8ED265F-7045-4568-A83C-F0FA03DDD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r-FR" dirty="0"/>
            </a:br>
            <a:br>
              <a:rPr lang="fr-FR" dirty="0"/>
            </a:br>
            <a:r>
              <a:rPr lang="fr-FR" dirty="0"/>
              <a:t>A retenir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B6C164C-D5C3-4257-9D2B-D455D32A81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000" dirty="0"/>
              <a:t>Il faut être stricte sur l’identification des cadavres</a:t>
            </a:r>
          </a:p>
          <a:p>
            <a:r>
              <a:rPr lang="fr-FR" sz="2000" dirty="0"/>
              <a:t>Rédiger un certificat de décès s’est engager sa responsabilité </a:t>
            </a:r>
          </a:p>
          <a:p>
            <a:r>
              <a:rPr lang="fr-FR" sz="2000" dirty="0"/>
              <a:t>L’IDE ne doit pas renseigner l’heure supposée du décès. Néanmoins , l’IDE doit renseigner l’heure du constat du décès.</a:t>
            </a:r>
          </a:p>
          <a:p>
            <a:r>
              <a:rPr lang="fr-FR" sz="2000" dirty="0"/>
              <a:t>Il vaut mieux s’abstenir plutôt qu’indiquer n’importe quelle cause de décès.</a:t>
            </a:r>
          </a:p>
          <a:p>
            <a:r>
              <a:rPr lang="fr-FR" sz="2000" dirty="0"/>
              <a:t>Attention à la présence de pacemaker</a:t>
            </a:r>
          </a:p>
          <a:p>
            <a:pPr marL="0"/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pic>
        <p:nvPicPr>
          <p:cNvPr id="4" name="Image 3" descr="Une image contenant texte, logo, Emblème, Marque&#10;&#10;Description générée automatiquement">
            <a:extLst>
              <a:ext uri="{FF2B5EF4-FFF2-40B4-BE49-F238E27FC236}">
                <a16:creationId xmlns:a16="http://schemas.microsoft.com/office/drawing/2014/main" id="{4952FEAA-BD3E-DD67-6E59-82A10C96DC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8675" y="145108"/>
            <a:ext cx="1069789" cy="1077684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E04C1810-622C-FF3E-84AA-AB7E0F59895A}"/>
              </a:ext>
            </a:extLst>
          </p:cNvPr>
          <p:cNvSpPr txBox="1"/>
          <p:nvPr/>
        </p:nvSpPr>
        <p:spPr>
          <a:xfrm>
            <a:off x="251520" y="4776321"/>
            <a:ext cx="583306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BD43F710-A1AE-7747-9628-B3862EF0B7E9}" type="datetime1">
              <a:rPr lang="fr-FR" sz="800" cap="all" smtClean="0"/>
              <a:pPr/>
              <a:t>08/07/2024</a:t>
            </a:fld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312434717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43A194-C4C0-4BC8-82CF-B8976C918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fr-FR" dirty="0"/>
            </a:br>
            <a:br>
              <a:rPr lang="fr-FR" dirty="0"/>
            </a:br>
            <a:r>
              <a:rPr lang="fr-FR" dirty="0"/>
              <a:t>Erreurs à ne pas commettre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D441AD7-3F4A-44BE-8EBF-024E785F51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000" dirty="0"/>
              <a:t>Ne pas cocher « obstacle médico-légal » si l’enquêteur dit que l’enquête ne montre rien de suspect. </a:t>
            </a:r>
            <a:r>
              <a:rPr lang="fr-FR" sz="2000" b="1" dirty="0"/>
              <a:t>Si doute cocher « obstacle médico-légal ».</a:t>
            </a:r>
          </a:p>
          <a:p>
            <a:r>
              <a:rPr lang="fr-FR" sz="2000" dirty="0"/>
              <a:t>Considérer qu’un corps retrouvé flottant dans l’eau est celui d’un noyé.</a:t>
            </a:r>
          </a:p>
          <a:p>
            <a:r>
              <a:rPr lang="fr-FR" sz="2000" dirty="0"/>
              <a:t>Considérer qu’une personne décédée dans la rue est morte d’un infarctus de myocarde.</a:t>
            </a:r>
          </a:p>
        </p:txBody>
      </p:sp>
      <p:pic>
        <p:nvPicPr>
          <p:cNvPr id="4" name="Image 3" descr="Une image contenant texte, logo, Emblème, Marque&#10;&#10;Description générée automatiquement">
            <a:extLst>
              <a:ext uri="{FF2B5EF4-FFF2-40B4-BE49-F238E27FC236}">
                <a16:creationId xmlns:a16="http://schemas.microsoft.com/office/drawing/2014/main" id="{1524DD2B-7934-353A-EFAB-4858B633D2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8675" y="143959"/>
            <a:ext cx="1069789" cy="1077684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3E51D0FB-B2BB-7962-674B-193C38F183BD}"/>
              </a:ext>
            </a:extLst>
          </p:cNvPr>
          <p:cNvSpPr txBox="1"/>
          <p:nvPr/>
        </p:nvSpPr>
        <p:spPr>
          <a:xfrm>
            <a:off x="251520" y="4776321"/>
            <a:ext cx="583306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BD43F710-A1AE-7747-9628-B3862EF0B7E9}" type="datetime1">
              <a:rPr lang="fr-FR" sz="800" cap="all" smtClean="0"/>
              <a:pPr/>
              <a:t>08/07/2024</a:t>
            </a:fld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175012957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53EA7B-EF93-435D-8BD1-D221F17FEA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3850" y="1131590"/>
            <a:ext cx="8424863" cy="360040"/>
          </a:xfrm>
        </p:spPr>
        <p:txBody>
          <a:bodyPr>
            <a:normAutofit fontScale="90000"/>
          </a:bodyPr>
          <a:lstStyle/>
          <a:p>
            <a:br>
              <a:rPr lang="fr-FR" dirty="0"/>
            </a:br>
            <a:br>
              <a:rPr lang="fr-FR" dirty="0"/>
            </a:br>
            <a:r>
              <a:rPr lang="fr-FR" dirty="0"/>
              <a:t>Cas de décès avec CD sans OML</a:t>
            </a:r>
            <a:br>
              <a:rPr lang="fr-FR" dirty="0"/>
            </a:br>
            <a:br>
              <a:rPr lang="fr-FR" dirty="0"/>
            </a:b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8228854-4028-4D4F-9F28-82D7AC243D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1707654"/>
            <a:ext cx="8424863" cy="2952325"/>
          </a:xfrm>
        </p:spPr>
        <p:txBody>
          <a:bodyPr>
            <a:noAutofit/>
          </a:bodyPr>
          <a:lstStyle/>
          <a:p>
            <a:r>
              <a:rPr lang="fr-FR" dirty="0"/>
              <a:t>Femme âgée de 70 ans , dialysée.</a:t>
            </a:r>
          </a:p>
          <a:p>
            <a:r>
              <a:rPr lang="fr-FR" dirty="0"/>
              <a:t>Hospitalisation de jour pour mise en place d’un cathéter veineux central  (FAV thrombosée).</a:t>
            </a:r>
          </a:p>
          <a:p>
            <a:r>
              <a:rPr lang="fr-FR" dirty="0"/>
              <a:t>La patiente passe la nuit seule à son domicile.</a:t>
            </a:r>
          </a:p>
          <a:p>
            <a:r>
              <a:rPr lang="fr-FR" dirty="0"/>
              <a:t>Découverte inanimée le lendemain matin à son domicile avec le cathéter coupé et une paire de ciseaux à proximité du corps; pas de sang sur les lieux.</a:t>
            </a:r>
          </a:p>
          <a:p>
            <a:r>
              <a:rPr lang="fr-FR" dirty="0"/>
              <a:t>Le médecin SAMU conclue à un suicide ; pas d’OML</a:t>
            </a:r>
          </a:p>
          <a:p>
            <a:r>
              <a:rPr lang="fr-FR" dirty="0"/>
              <a:t>Le procureur demande malgré tout une autopsie.</a:t>
            </a:r>
          </a:p>
          <a:p>
            <a:br>
              <a:rPr lang="fr-FR" dirty="0"/>
            </a:br>
            <a:r>
              <a:rPr lang="fr-FR" dirty="0"/>
              <a:t>Cause du décès : pneumothorax droit compressif , consécutif à plusieurs tentatives de pose de cathéter dans la veine jugulaire interne droite; plainte de la famille contre la structure hospitalière pour faute médicale.</a:t>
            </a:r>
          </a:p>
          <a:p>
            <a:endParaRPr lang="fr-FR" dirty="0"/>
          </a:p>
        </p:txBody>
      </p:sp>
      <p:pic>
        <p:nvPicPr>
          <p:cNvPr id="4" name="Image 3" descr="Une image contenant texte, logo, Emblème, Marque&#10;&#10;Description générée automatiquement">
            <a:extLst>
              <a:ext uri="{FF2B5EF4-FFF2-40B4-BE49-F238E27FC236}">
                <a16:creationId xmlns:a16="http://schemas.microsoft.com/office/drawing/2014/main" id="{B878FDF0-3868-5374-EDA9-825154689E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8924" y="53906"/>
            <a:ext cx="1069789" cy="1077684"/>
          </a:xfrm>
          <a:prstGeom prst="rect">
            <a:avLst/>
          </a:prstGeom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EDF05DA3-7633-C782-03D3-E5E59A4D7F25}"/>
              </a:ext>
            </a:extLst>
          </p:cNvPr>
          <p:cNvSpPr txBox="1"/>
          <p:nvPr/>
        </p:nvSpPr>
        <p:spPr>
          <a:xfrm>
            <a:off x="251520" y="4776321"/>
            <a:ext cx="583306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BD43F710-A1AE-7747-9628-B3862EF0B7E9}" type="datetime1">
              <a:rPr lang="fr-FR" sz="800" cap="all" smtClean="0"/>
              <a:pPr/>
              <a:t>08/07/2024</a:t>
            </a:fld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297727325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882136E-09ED-CA5E-D3C7-2E805F08743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2276061"/>
            <a:ext cx="6858000" cy="727737"/>
          </a:xfrm>
        </p:spPr>
        <p:txBody>
          <a:bodyPr>
            <a:normAutofit/>
          </a:bodyPr>
          <a:lstStyle/>
          <a:p>
            <a:r>
              <a:rPr lang="fr-FR" sz="2400" b="0" dirty="0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Merci à tous pour votre participation</a:t>
            </a:r>
            <a:endParaRPr lang="fr-FR" sz="2400" b="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Image 4" descr="Une image contenant Police, Graphique, logo, texte&#10;&#10;Description générée automatiquement">
            <a:extLst>
              <a:ext uri="{FF2B5EF4-FFF2-40B4-BE49-F238E27FC236}">
                <a16:creationId xmlns:a16="http://schemas.microsoft.com/office/drawing/2014/main" id="{8E300D9C-DE0F-D912-9439-0BE8B1F671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330" y="179613"/>
            <a:ext cx="2394889" cy="1388188"/>
          </a:xfrm>
          <a:prstGeom prst="rect">
            <a:avLst/>
          </a:prstGeom>
        </p:spPr>
      </p:pic>
      <p:pic>
        <p:nvPicPr>
          <p:cNvPr id="7" name="Image 6" descr="Une image contenant texte, Police, blanc, logo&#10;&#10;Description générée automatiquement">
            <a:extLst>
              <a:ext uri="{FF2B5EF4-FFF2-40B4-BE49-F238E27FC236}">
                <a16:creationId xmlns:a16="http://schemas.microsoft.com/office/drawing/2014/main" id="{5C4E4E27-7AC5-AD4D-696D-26E6419A9DA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79613"/>
            <a:ext cx="1635620" cy="1459635"/>
          </a:xfrm>
          <a:prstGeom prst="rect">
            <a:avLst/>
          </a:prstGeom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9A1D9902-82EA-4852-6123-8520D01FE6D1}"/>
              </a:ext>
            </a:extLst>
          </p:cNvPr>
          <p:cNvSpPr txBox="1"/>
          <p:nvPr/>
        </p:nvSpPr>
        <p:spPr>
          <a:xfrm>
            <a:off x="251520" y="4870882"/>
            <a:ext cx="89148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BD43F710-A1AE-7747-9628-B3862EF0B7E9}" type="datetime1">
              <a:rPr lang="fr-FR" sz="800" cap="all" smtClean="0"/>
              <a:pPr/>
              <a:t>08/07/2024</a:t>
            </a:fld>
            <a:endParaRPr lang="fr-FR" sz="800" dirty="0"/>
          </a:p>
        </p:txBody>
      </p:sp>
      <p:pic>
        <p:nvPicPr>
          <p:cNvPr id="11" name="Image 10">
            <a:extLst>
              <a:ext uri="{FF2B5EF4-FFF2-40B4-BE49-F238E27FC236}">
                <a16:creationId xmlns:a16="http://schemas.microsoft.com/office/drawing/2014/main" id="{50F35858-C218-B4FC-3795-67921E9E85A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292080" y="453376"/>
            <a:ext cx="1152525" cy="1114425"/>
          </a:xfrm>
          <a:prstGeom prst="rect">
            <a:avLst/>
          </a:prstGeom>
        </p:spPr>
      </p:pic>
      <p:pic>
        <p:nvPicPr>
          <p:cNvPr id="12" name="Image 11" descr="Une image contenant texte, Police, capture d’écran, conception&#10;&#10;Description générée automatiquement">
            <a:extLst>
              <a:ext uri="{FF2B5EF4-FFF2-40B4-BE49-F238E27FC236}">
                <a16:creationId xmlns:a16="http://schemas.microsoft.com/office/drawing/2014/main" id="{A7348CD4-B1B7-E859-C155-E8527AEA166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44605" y="453376"/>
            <a:ext cx="1184628" cy="1114425"/>
          </a:xfrm>
          <a:prstGeom prst="rect">
            <a:avLst/>
          </a:prstGeom>
        </p:spPr>
      </p:pic>
      <p:pic>
        <p:nvPicPr>
          <p:cNvPr id="13" name="Image 12" descr="Une image contenant texte, logo, Emblème, Marque&#10;&#10;Description générée automatiquement">
            <a:extLst>
              <a:ext uri="{FF2B5EF4-FFF2-40B4-BE49-F238E27FC236}">
                <a16:creationId xmlns:a16="http://schemas.microsoft.com/office/drawing/2014/main" id="{81A73DBE-3B73-56F5-7134-3FB57F36785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2983" y="504818"/>
            <a:ext cx="953818" cy="9608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3197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space réservé du texte 19"/>
          <p:cNvSpPr>
            <a:spLocks noGrp="1"/>
          </p:cNvSpPr>
          <p:nvPr>
            <p:ph type="body" sz="quarter" idx="13"/>
          </p:nvPr>
        </p:nvSpPr>
        <p:spPr>
          <a:xfrm>
            <a:off x="1342161" y="567156"/>
            <a:ext cx="6399244" cy="262450"/>
          </a:xfrm>
        </p:spPr>
        <p:txBody>
          <a:bodyPr>
            <a:normAutofit/>
          </a:bodyPr>
          <a:lstStyle/>
          <a:p>
            <a:pPr algn="ctr"/>
            <a:r>
              <a:rPr lang="fr-FR" dirty="0">
                <a:solidFill>
                  <a:srgbClr val="C00000"/>
                </a:solidFill>
              </a:rPr>
              <a:t>Rappel du cadre</a:t>
            </a:r>
          </a:p>
        </p:txBody>
      </p:sp>
      <p:sp>
        <p:nvSpPr>
          <p:cNvPr id="19" name="Titre 18"/>
          <p:cNvSpPr>
            <a:spLocks noGrp="1"/>
          </p:cNvSpPr>
          <p:nvPr>
            <p:ph type="title"/>
          </p:nvPr>
        </p:nvSpPr>
        <p:spPr>
          <a:xfrm>
            <a:off x="1342159" y="109235"/>
            <a:ext cx="7095258" cy="539991"/>
          </a:xfrm>
        </p:spPr>
        <p:txBody>
          <a:bodyPr>
            <a:normAutofit/>
          </a:bodyPr>
          <a:lstStyle/>
          <a:p>
            <a:pPr algn="ctr"/>
            <a:r>
              <a:rPr lang="fr-FR" dirty="0"/>
              <a:t>Expérimentation</a:t>
            </a:r>
            <a:endParaRPr lang="fr-FR" sz="2400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7"/>
          </p:nvPr>
        </p:nvSpPr>
        <p:spPr>
          <a:xfrm>
            <a:off x="11249890" y="6378000"/>
            <a:ext cx="415060" cy="4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3122C9-A0B9-462F-8757-0847AD287B63}" type="slidenum">
              <a:rPr lang="fr-FR" smtClean="0"/>
              <a:pPr/>
              <a:t>4</a:t>
            </a:fld>
            <a:endParaRPr lang="fr-FR"/>
          </a:p>
        </p:txBody>
      </p:sp>
      <p:sp>
        <p:nvSpPr>
          <p:cNvPr id="7" name="Arrondir un rectangle avec un coin diagonal 12">
            <a:extLst>
              <a:ext uri="{FF2B5EF4-FFF2-40B4-BE49-F238E27FC236}">
                <a16:creationId xmlns:a16="http://schemas.microsoft.com/office/drawing/2014/main" id="{7D6A9031-7D6E-4E97-B17C-8425B7E84477}"/>
              </a:ext>
            </a:extLst>
          </p:cNvPr>
          <p:cNvSpPr/>
          <p:nvPr/>
        </p:nvSpPr>
        <p:spPr>
          <a:xfrm>
            <a:off x="100712" y="944371"/>
            <a:ext cx="3116214" cy="1707638"/>
          </a:xfrm>
          <a:prstGeom prst="round2DiagRect">
            <a:avLst>
              <a:gd name="adj1" fmla="val 10361"/>
              <a:gd name="adj2" fmla="val 0"/>
            </a:avLst>
          </a:prstGeom>
          <a:solidFill>
            <a:sysClr val="window" lastClr="FFFFFF"/>
          </a:solidFill>
          <a:ln w="12700" cap="flat" cmpd="sng" algn="ctr">
            <a:solidFill>
              <a:srgbClr val="0070C0"/>
            </a:solidFill>
            <a:prstDash val="solid"/>
          </a:ln>
          <a:effectLst/>
        </p:spPr>
        <p:txBody>
          <a:bodyPr lIns="36000" tIns="36000" rIns="36000" bIns="36000" rtlCol="0" anchor="t"/>
          <a:lstStyle/>
          <a:p>
            <a:pPr defTabSz="914378">
              <a:spcAft>
                <a:spcPts val="600"/>
              </a:spcAft>
              <a:defRPr/>
            </a:pPr>
            <a:r>
              <a:rPr lang="fr-FR" sz="1600" b="1" kern="0" dirty="0">
                <a:solidFill>
                  <a:srgbClr val="0070C0"/>
                </a:solidFill>
                <a:latin typeface="Calibri" panose="020F0502020204030204" pitchFamily="34" charset="0"/>
                <a:ea typeface="MS PGothic" pitchFamily="34" charset="-128"/>
                <a:cs typeface="Calibri" panose="020F0502020204030204" pitchFamily="34" charset="0"/>
              </a:rPr>
              <a:t>Objectifs</a:t>
            </a:r>
          </a:p>
          <a:p>
            <a:pPr defTabSz="914378">
              <a:spcAft>
                <a:spcPts val="300"/>
              </a:spcAft>
              <a:defRPr/>
            </a:pP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Améliorer les délais : </a:t>
            </a:r>
          </a:p>
          <a:p>
            <a:pPr marL="179384" indent="-90486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rédaction des certificats de décès (CD) </a:t>
            </a:r>
          </a:p>
          <a:p>
            <a:pPr marL="179384" indent="-90486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prise en charge des défunts par les opérateurs funéraires</a:t>
            </a:r>
          </a:p>
          <a:p>
            <a:pPr>
              <a:spcAft>
                <a:spcPts val="300"/>
              </a:spcAft>
            </a:pP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Mesurer la faisabilité et l’acceptabilité d’établir des certificats par les IDE</a:t>
            </a:r>
          </a:p>
          <a:p>
            <a:pPr defTabSz="541325">
              <a:spcAft>
                <a:spcPts val="300"/>
              </a:spcAft>
              <a:tabLst>
                <a:tab pos="180971" algn="l"/>
              </a:tabLst>
            </a:pPr>
            <a:r>
              <a:rPr lang="fr-FR" altLang="fr-FR" sz="1100" b="1" kern="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11" name="Arrondir un rectangle avec un coin diagonal 12">
            <a:extLst>
              <a:ext uri="{FF2B5EF4-FFF2-40B4-BE49-F238E27FC236}">
                <a16:creationId xmlns:a16="http://schemas.microsoft.com/office/drawing/2014/main" id="{7D6A9031-7D6E-4E97-B17C-8425B7E84477}"/>
              </a:ext>
            </a:extLst>
          </p:cNvPr>
          <p:cNvSpPr/>
          <p:nvPr/>
        </p:nvSpPr>
        <p:spPr>
          <a:xfrm>
            <a:off x="3371165" y="944371"/>
            <a:ext cx="2280489" cy="1707638"/>
          </a:xfrm>
          <a:prstGeom prst="round2DiagRect">
            <a:avLst>
              <a:gd name="adj1" fmla="val 10361"/>
              <a:gd name="adj2" fmla="val 0"/>
            </a:avLst>
          </a:prstGeom>
          <a:solidFill>
            <a:sysClr val="window" lastClr="FFFFFF"/>
          </a:solidFill>
          <a:ln w="12700" cap="flat" cmpd="sng" algn="ctr">
            <a:solidFill>
              <a:srgbClr val="7030A0"/>
            </a:solidFill>
            <a:prstDash val="solid"/>
          </a:ln>
          <a:effectLst/>
        </p:spPr>
        <p:txBody>
          <a:bodyPr lIns="36000" tIns="36000" rIns="36000" bIns="36000" rtlCol="0" anchor="t"/>
          <a:lstStyle/>
          <a:p>
            <a:pPr>
              <a:spcAft>
                <a:spcPts val="600"/>
              </a:spcAft>
              <a:defRPr/>
            </a:pPr>
            <a:r>
              <a:rPr lang="fr-FR" sz="1600" b="1" kern="0" dirty="0">
                <a:solidFill>
                  <a:srgbClr val="7030A0"/>
                </a:solidFill>
                <a:latin typeface="Calibri" panose="020F0502020204030204" pitchFamily="34" charset="0"/>
                <a:ea typeface="MS PGothic" pitchFamily="34" charset="-128"/>
                <a:cs typeface="Calibri" panose="020F0502020204030204" pitchFamily="34" charset="0"/>
              </a:rPr>
              <a:t>Contexte</a:t>
            </a:r>
          </a:p>
          <a:p>
            <a:pPr marL="179384" indent="-179384">
              <a:spcAft>
                <a:spcPts val="600"/>
              </a:spcAft>
              <a:buFont typeface="Wingdings" panose="05000000000000000000" pitchFamily="2" charset="2"/>
              <a:buChar char="§"/>
              <a:defRPr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Personnes majeures </a:t>
            </a:r>
          </a:p>
          <a:p>
            <a:pPr marL="179384" indent="-179384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Décès en EHPAD et à domicile à toute heure (dont HAD, CDS, SSIAD)</a:t>
            </a:r>
          </a:p>
          <a:p>
            <a:pPr marL="179384" indent="-179384"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Morts non violentes (pas d’OML) </a:t>
            </a:r>
          </a:p>
        </p:txBody>
      </p:sp>
      <p:sp>
        <p:nvSpPr>
          <p:cNvPr id="13" name="Arrondir un rectangle avec un coin diagonal 12">
            <a:extLst>
              <a:ext uri="{FF2B5EF4-FFF2-40B4-BE49-F238E27FC236}">
                <a16:creationId xmlns:a16="http://schemas.microsoft.com/office/drawing/2014/main" id="{7D6A9031-7D6E-4E97-B17C-8425B7E84477}"/>
              </a:ext>
            </a:extLst>
          </p:cNvPr>
          <p:cNvSpPr/>
          <p:nvPr/>
        </p:nvSpPr>
        <p:spPr>
          <a:xfrm>
            <a:off x="77121" y="2880265"/>
            <a:ext cx="3297095" cy="1520666"/>
          </a:xfrm>
          <a:prstGeom prst="round2DiagRect">
            <a:avLst>
              <a:gd name="adj1" fmla="val 10361"/>
              <a:gd name="adj2" fmla="val 0"/>
            </a:avLst>
          </a:prstGeom>
          <a:noFill/>
          <a:ln w="12700" cap="flat" cmpd="sng" algn="ctr">
            <a:solidFill>
              <a:srgbClr val="00B050"/>
            </a:solidFill>
            <a:prstDash val="solid"/>
          </a:ln>
          <a:effectLst/>
        </p:spPr>
        <p:txBody>
          <a:bodyPr lIns="36000" tIns="36000" rIns="36000" bIns="36000" rtlCol="0" anchor="t"/>
          <a:lstStyle/>
          <a:p>
            <a:pPr>
              <a:spcAft>
                <a:spcPts val="600"/>
              </a:spcAft>
            </a:pPr>
            <a:r>
              <a:rPr lang="fr-FR" sz="1600" b="1" kern="0" dirty="0">
                <a:solidFill>
                  <a:srgbClr val="00B050"/>
                </a:solidFill>
                <a:latin typeface="Calibri" panose="020F0502020204030204" pitchFamily="34" charset="0"/>
                <a:ea typeface="MS PGothic" pitchFamily="34" charset="-128"/>
                <a:cs typeface="Calibri" panose="020F0502020204030204" pitchFamily="34" charset="0"/>
              </a:rPr>
              <a:t>Formations</a:t>
            </a:r>
          </a:p>
          <a:p>
            <a:pPr marL="179384" indent="-179384"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Support de formation commun à toutes les ARS</a:t>
            </a:r>
          </a:p>
          <a:p>
            <a:pPr marL="179384" indent="-179384"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Suivant le choix des ARS, les formations sont dispensées : </a:t>
            </a:r>
          </a:p>
          <a:p>
            <a:pPr marL="265106" lvl="2" indent="-179384">
              <a:buFont typeface="Tahoma" panose="020B0604030504040204" pitchFamily="34" charset="0"/>
              <a:buChar char="-"/>
            </a:pPr>
            <a:r>
              <a:rPr lang="fr-FR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présentiel </a:t>
            </a:r>
          </a:p>
          <a:p>
            <a:pPr marL="265106" lvl="2" indent="-179384">
              <a:buFont typeface="Tahoma" panose="020B0604030504040204" pitchFamily="34" charset="0"/>
              <a:buChar char="-"/>
            </a:pPr>
            <a:r>
              <a:rPr lang="fr-FR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 distanciel : module d’e-learning complété par des webinaires et/ou formations pratiques</a:t>
            </a:r>
            <a:endParaRPr lang="fr-FR" sz="1600" b="1" kern="0" dirty="0">
              <a:solidFill>
                <a:srgbClr val="00B050"/>
              </a:solidFill>
              <a:latin typeface="Calibri" panose="020F0502020204030204" pitchFamily="34" charset="0"/>
              <a:ea typeface="MS PGothic" pitchFamily="34" charset="-128"/>
              <a:cs typeface="Calibri" panose="020F0502020204030204" pitchFamily="34" charset="0"/>
            </a:endParaRPr>
          </a:p>
        </p:txBody>
      </p:sp>
      <p:sp>
        <p:nvSpPr>
          <p:cNvPr id="15" name="Arrondir un rectangle avec un coin diagonal 12">
            <a:extLst>
              <a:ext uri="{FF2B5EF4-FFF2-40B4-BE49-F238E27FC236}">
                <a16:creationId xmlns:a16="http://schemas.microsoft.com/office/drawing/2014/main" id="{7D6A9031-7D6E-4E97-B17C-8425B7E84477}"/>
              </a:ext>
            </a:extLst>
          </p:cNvPr>
          <p:cNvSpPr/>
          <p:nvPr/>
        </p:nvSpPr>
        <p:spPr>
          <a:xfrm>
            <a:off x="5772838" y="944371"/>
            <a:ext cx="3294043" cy="1707638"/>
          </a:xfrm>
          <a:prstGeom prst="round2DiagRect">
            <a:avLst>
              <a:gd name="adj1" fmla="val 10361"/>
              <a:gd name="adj2" fmla="val 0"/>
            </a:avLst>
          </a:prstGeom>
          <a:solidFill>
            <a:sysClr val="window" lastClr="FFFFFF"/>
          </a:solidFill>
          <a:ln w="12700" cap="flat" cmpd="sng" algn="ctr">
            <a:solidFill>
              <a:srgbClr val="00B0F0"/>
            </a:solidFill>
            <a:prstDash val="solid"/>
          </a:ln>
          <a:effectLst/>
        </p:spPr>
        <p:txBody>
          <a:bodyPr lIns="36000" tIns="36000" rIns="36000" bIns="36000" rtlCol="0" anchor="t"/>
          <a:lstStyle/>
          <a:p>
            <a:pPr>
              <a:spcAft>
                <a:spcPts val="600"/>
              </a:spcAft>
              <a:defRPr/>
            </a:pPr>
            <a:r>
              <a:rPr lang="fr-FR" sz="1600" b="1" kern="0" dirty="0">
                <a:solidFill>
                  <a:srgbClr val="00B0F0"/>
                </a:solidFill>
                <a:latin typeface="Calibri" panose="020F0502020204030204" pitchFamily="34" charset="0"/>
                <a:ea typeface="MS PGothic" pitchFamily="34" charset="-128"/>
                <a:cs typeface="Calibri" panose="020F0502020204030204" pitchFamily="34" charset="0"/>
              </a:rPr>
              <a:t>Conditions pour les infirmiers</a:t>
            </a:r>
          </a:p>
          <a:p>
            <a:pPr marL="177796" indent="-177796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Être volontaire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et</a:t>
            </a:r>
          </a:p>
          <a:p>
            <a:pPr marL="177796" indent="-177796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Être salarié ou libéral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et</a:t>
            </a: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177796" indent="-177796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Être diplômé depuis 3 ans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et</a:t>
            </a:r>
          </a:p>
          <a:p>
            <a:pPr marL="177796" indent="-177796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Être inscrit à l’ordre des infirmiers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et</a:t>
            </a:r>
          </a:p>
          <a:p>
            <a:pPr marL="177796" indent="-177796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Avoir été formé et avoir validé la formation </a:t>
            </a:r>
            <a:r>
              <a:rPr lang="fr-F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et</a:t>
            </a:r>
          </a:p>
          <a:p>
            <a:pPr marL="177796" indent="-177796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Disposer d’un tampon</a:t>
            </a:r>
          </a:p>
        </p:txBody>
      </p:sp>
      <p:sp>
        <p:nvSpPr>
          <p:cNvPr id="12" name="Arrondir un rectangle avec un coin diagonal 12">
            <a:extLst>
              <a:ext uri="{FF2B5EF4-FFF2-40B4-BE49-F238E27FC236}">
                <a16:creationId xmlns:a16="http://schemas.microsoft.com/office/drawing/2014/main" id="{7D6A9031-7D6E-4E97-B17C-8425B7E84477}"/>
              </a:ext>
            </a:extLst>
          </p:cNvPr>
          <p:cNvSpPr/>
          <p:nvPr/>
        </p:nvSpPr>
        <p:spPr>
          <a:xfrm>
            <a:off x="3624550" y="2880265"/>
            <a:ext cx="5442331" cy="1801905"/>
          </a:xfrm>
          <a:prstGeom prst="round2DiagRect">
            <a:avLst>
              <a:gd name="adj1" fmla="val 10361"/>
              <a:gd name="adj2" fmla="val 0"/>
            </a:avLst>
          </a:prstGeom>
          <a:solidFill>
            <a:sysClr val="window" lastClr="FFFFFF"/>
          </a:solidFill>
          <a:ln w="12700" cap="flat" cmpd="sng" algn="ctr">
            <a:solidFill>
              <a:schemeClr val="bg2">
                <a:lumMod val="40000"/>
                <a:lumOff val="60000"/>
              </a:schemeClr>
            </a:solidFill>
            <a:prstDash val="solid"/>
          </a:ln>
          <a:effectLst/>
        </p:spPr>
        <p:txBody>
          <a:bodyPr lIns="36000" tIns="36000" rIns="36000" bIns="36000" rtlCol="0" anchor="t"/>
          <a:lstStyle/>
          <a:p>
            <a:pPr>
              <a:spcAft>
                <a:spcPts val="600"/>
              </a:spcAft>
              <a:defRPr/>
            </a:pPr>
            <a:r>
              <a:rPr lang="fr-FR" sz="1600" b="1" kern="0" dirty="0">
                <a:solidFill>
                  <a:schemeClr val="bg2">
                    <a:lumMod val="60000"/>
                    <a:lumOff val="40000"/>
                  </a:schemeClr>
                </a:solidFill>
                <a:latin typeface="Calibri" panose="020F0502020204030204" pitchFamily="34" charset="0"/>
                <a:ea typeface="MS PGothic" pitchFamily="34" charset="-128"/>
                <a:cs typeface="Calibri" panose="020F0502020204030204" pitchFamily="34" charset="0"/>
              </a:rPr>
              <a:t>Rôle de l’ONI</a:t>
            </a:r>
          </a:p>
          <a:p>
            <a:pPr marL="177796" indent="-177796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Portail des IDE : </a:t>
            </a:r>
            <a:endParaRPr lang="fr-FR" sz="1200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65106" lvl="2" indent="-179384">
              <a:buFont typeface="Tahoma" panose="020B0604030504040204" pitchFamily="34" charset="0"/>
              <a:buChar char="-"/>
            </a:pPr>
            <a:r>
              <a:rPr lang="fr-FR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Notification du volontariat et de l’inscription aux formations ARS</a:t>
            </a:r>
          </a:p>
          <a:p>
            <a:pPr marL="265106" lvl="2" indent="-179384">
              <a:buFont typeface="Tahoma" panose="020B0604030504040204" pitchFamily="34" charset="0"/>
              <a:buChar char="-"/>
            </a:pPr>
            <a:r>
              <a:rPr lang="fr-FR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Réception des attestations de formation</a:t>
            </a:r>
          </a:p>
          <a:p>
            <a:pPr marL="265106" lvl="2" indent="-179384">
              <a:buFont typeface="Tahoma" panose="020B0604030504040204" pitchFamily="34" charset="0"/>
              <a:buChar char="-"/>
            </a:pPr>
            <a:r>
              <a:rPr lang="fr-FR" sz="10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Contrôle des diplômes et attestations</a:t>
            </a:r>
          </a:p>
          <a:p>
            <a:pPr marL="177796" indent="-177796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Mise à disposition des listes des IDE aux services d’urgences et OPJ</a:t>
            </a:r>
          </a:p>
          <a:p>
            <a:pPr marL="177796" indent="-177796">
              <a:spcAft>
                <a:spcPts val="300"/>
              </a:spcAft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Mise à disposition des ARS et de la DGS des listes IDE</a:t>
            </a:r>
          </a:p>
          <a:p>
            <a:pPr>
              <a:spcAft>
                <a:spcPts val="300"/>
              </a:spcAft>
            </a:pPr>
            <a:r>
              <a:rPr lang="fr-FR" sz="12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Sans inscription sur les listes pas de possibilité de rédiger un certificat de décès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8815F7B5-9B91-A3EC-77B4-36928A6C8071}"/>
              </a:ext>
            </a:extLst>
          </p:cNvPr>
          <p:cNvSpPr txBox="1"/>
          <p:nvPr/>
        </p:nvSpPr>
        <p:spPr>
          <a:xfrm>
            <a:off x="179512" y="4806551"/>
            <a:ext cx="583306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BD43F710-A1AE-7747-9628-B3862EF0B7E9}" type="datetime1">
              <a:rPr lang="fr-FR" sz="800" cap="all" smtClean="0"/>
              <a:pPr/>
              <a:t>08/07/2024</a:t>
            </a:fld>
            <a:endParaRPr lang="fr-FR" sz="800" dirty="0"/>
          </a:p>
        </p:txBody>
      </p:sp>
      <p:pic>
        <p:nvPicPr>
          <p:cNvPr id="5" name="Image 4" descr="Une image contenant texte, Police, capture d’écran, conception&#10;&#10;Description générée automatiquement">
            <a:extLst>
              <a:ext uri="{FF2B5EF4-FFF2-40B4-BE49-F238E27FC236}">
                <a16:creationId xmlns:a16="http://schemas.microsoft.com/office/drawing/2014/main" id="{F87BEFA7-B5CE-89B5-22CC-5E78D175E0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21327" y="87149"/>
            <a:ext cx="864096" cy="732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6906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Espace réservé du texte 19"/>
          <p:cNvSpPr>
            <a:spLocks noGrp="1"/>
          </p:cNvSpPr>
          <p:nvPr>
            <p:ph type="body" sz="quarter" idx="13"/>
          </p:nvPr>
        </p:nvSpPr>
        <p:spPr>
          <a:xfrm>
            <a:off x="1342160" y="592127"/>
            <a:ext cx="6399244" cy="262450"/>
          </a:xfrm>
        </p:spPr>
        <p:txBody>
          <a:bodyPr>
            <a:normAutofit/>
          </a:bodyPr>
          <a:lstStyle/>
          <a:p>
            <a:pPr algn="ctr"/>
            <a:r>
              <a:rPr lang="fr-FR" dirty="0">
                <a:solidFill>
                  <a:srgbClr val="C00000"/>
                </a:solidFill>
              </a:rPr>
              <a:t>Actualités : publication du décret</a:t>
            </a:r>
          </a:p>
        </p:txBody>
      </p:sp>
      <p:sp>
        <p:nvSpPr>
          <p:cNvPr id="19" name="Titre 18"/>
          <p:cNvSpPr>
            <a:spLocks noGrp="1"/>
          </p:cNvSpPr>
          <p:nvPr>
            <p:ph type="title"/>
          </p:nvPr>
        </p:nvSpPr>
        <p:spPr>
          <a:xfrm>
            <a:off x="1342159" y="109235"/>
            <a:ext cx="7095258" cy="539991"/>
          </a:xfrm>
        </p:spPr>
        <p:txBody>
          <a:bodyPr>
            <a:normAutofit/>
          </a:bodyPr>
          <a:lstStyle/>
          <a:p>
            <a:pPr algn="ctr"/>
            <a:r>
              <a:rPr lang="fr-FR" dirty="0"/>
              <a:t>Expérimentation</a:t>
            </a:r>
            <a:endParaRPr lang="fr-FR" sz="2400" dirty="0"/>
          </a:p>
        </p:txBody>
      </p:sp>
      <p:sp>
        <p:nvSpPr>
          <p:cNvPr id="2" name="Espace réservé du numéro de diapositive 1"/>
          <p:cNvSpPr>
            <a:spLocks noGrp="1"/>
          </p:cNvSpPr>
          <p:nvPr>
            <p:ph type="sldNum" sz="quarter" idx="17"/>
          </p:nvPr>
        </p:nvSpPr>
        <p:spPr>
          <a:xfrm>
            <a:off x="11249890" y="6378000"/>
            <a:ext cx="415060" cy="4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733122C9-A0B9-462F-8757-0847AD287B63}" type="slidenum">
              <a:rPr lang="fr-FR" smtClean="0"/>
              <a:pPr/>
              <a:t>5</a:t>
            </a:fld>
            <a:endParaRPr lang="fr-FR"/>
          </a:p>
        </p:txBody>
      </p:sp>
      <p:sp>
        <p:nvSpPr>
          <p:cNvPr id="5" name="Rectangle 4"/>
          <p:cNvSpPr/>
          <p:nvPr/>
        </p:nvSpPr>
        <p:spPr>
          <a:xfrm>
            <a:off x="4282144" y="2051203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 </a:t>
            </a:r>
          </a:p>
        </p:txBody>
      </p:sp>
      <p:sp>
        <p:nvSpPr>
          <p:cNvPr id="6" name="Rectangle 5"/>
          <p:cNvSpPr/>
          <p:nvPr/>
        </p:nvSpPr>
        <p:spPr>
          <a:xfrm>
            <a:off x="4282144" y="2051203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 </a:t>
            </a:r>
          </a:p>
        </p:txBody>
      </p:sp>
      <p:sp>
        <p:nvSpPr>
          <p:cNvPr id="27" name="Google Shape;710;p32"/>
          <p:cNvSpPr txBox="1"/>
          <p:nvPr/>
        </p:nvSpPr>
        <p:spPr>
          <a:xfrm>
            <a:off x="57411" y="1167896"/>
            <a:ext cx="2254594" cy="8610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r"/>
            <a:r>
              <a:rPr lang="fr-FR" sz="16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Extension de l’expérimentation à toutes les régions</a:t>
            </a:r>
            <a:endParaRPr sz="1600" dirty="0">
              <a:solidFill>
                <a:schemeClr val="dk1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cxnSp>
        <p:nvCxnSpPr>
          <p:cNvPr id="32" name="Google Shape;715;p32"/>
          <p:cNvCxnSpPr/>
          <p:nvPr/>
        </p:nvCxnSpPr>
        <p:spPr>
          <a:xfrm>
            <a:off x="2334408" y="1654963"/>
            <a:ext cx="1255500" cy="793200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oval" w="med" len="med"/>
          </a:ln>
        </p:spPr>
      </p:cxnSp>
      <p:cxnSp>
        <p:nvCxnSpPr>
          <p:cNvPr id="33" name="Google Shape;716;p32"/>
          <p:cNvCxnSpPr>
            <a:stCxn id="24" idx="3"/>
          </p:cNvCxnSpPr>
          <p:nvPr/>
        </p:nvCxnSpPr>
        <p:spPr>
          <a:xfrm rot="10800000" flipH="1">
            <a:off x="2334464" y="2448053"/>
            <a:ext cx="1255500" cy="793200"/>
          </a:xfrm>
          <a:prstGeom prst="bentConnector3">
            <a:avLst>
              <a:gd name="adj1" fmla="val 49998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oval" w="med" len="med"/>
          </a:ln>
        </p:spPr>
      </p:cxnSp>
      <p:cxnSp>
        <p:nvCxnSpPr>
          <p:cNvPr id="34" name="Google Shape;717;p32"/>
          <p:cNvCxnSpPr>
            <a:stCxn id="29" idx="1"/>
          </p:cNvCxnSpPr>
          <p:nvPr/>
        </p:nvCxnSpPr>
        <p:spPr>
          <a:xfrm flipH="1">
            <a:off x="5226012" y="1655043"/>
            <a:ext cx="1255500" cy="793200"/>
          </a:xfrm>
          <a:prstGeom prst="bentConnector3">
            <a:avLst>
              <a:gd name="adj1" fmla="val 49996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oval" w="med" len="med"/>
          </a:ln>
        </p:spPr>
      </p:cxnSp>
      <p:cxnSp>
        <p:nvCxnSpPr>
          <p:cNvPr id="35" name="Google Shape;718;p32"/>
          <p:cNvCxnSpPr>
            <a:stCxn id="21" idx="1"/>
          </p:cNvCxnSpPr>
          <p:nvPr/>
        </p:nvCxnSpPr>
        <p:spPr>
          <a:xfrm rot="10800000">
            <a:off x="5226052" y="2448082"/>
            <a:ext cx="1255500" cy="793200"/>
          </a:xfrm>
          <a:prstGeom prst="bentConnector3">
            <a:avLst>
              <a:gd name="adj1" fmla="val 49998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oval" w="med" len="med"/>
          </a:ln>
        </p:spPr>
      </p:cxnSp>
      <p:pic>
        <p:nvPicPr>
          <p:cNvPr id="9" name="Imag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4716" y="1919078"/>
            <a:ext cx="1546884" cy="1038702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 rot="20924058">
            <a:off x="4044641" y="2266691"/>
            <a:ext cx="672994" cy="257369"/>
          </a:xfrm>
          <a:prstGeom prst="rect">
            <a:avLst/>
          </a:prstGeom>
          <a:pattFill prst="lgGrid">
            <a:fgClr>
              <a:srgbClr val="DDE8FF"/>
            </a:fgClr>
            <a:bgClr>
              <a:schemeClr val="bg1">
                <a:lumMod val="85000"/>
              </a:schemeClr>
            </a:bgClr>
          </a:pattFill>
        </p:spPr>
        <p:txBody>
          <a:bodyPr wrap="square" lIns="0" tIns="0" rIns="0" bIns="72000" rtlCol="0">
            <a:spAutoFit/>
          </a:bodyPr>
          <a:lstStyle/>
          <a:p>
            <a:r>
              <a:rPr lang="fr-FR" sz="1200" b="1" dirty="0">
                <a:ln w="6600">
                  <a:solidFill>
                    <a:schemeClr val="accent2"/>
                  </a:solidFill>
                  <a:prstDash val="solid"/>
                </a:ln>
                <a:solidFill>
                  <a:srgbClr val="FFFFFF"/>
                </a:solidFill>
                <a:effectLst>
                  <a:outerShdw dist="38100" dir="2700000" algn="tl" rotWithShape="0">
                    <a:schemeClr val="accent2"/>
                  </a:outerShdw>
                </a:effectLst>
              </a:rPr>
              <a:t>DECRET</a:t>
            </a:r>
          </a:p>
        </p:txBody>
      </p:sp>
      <p:sp>
        <p:nvSpPr>
          <p:cNvPr id="36" name="Google Shape;710;p32"/>
          <p:cNvSpPr txBox="1"/>
          <p:nvPr/>
        </p:nvSpPr>
        <p:spPr>
          <a:xfrm>
            <a:off x="55503" y="2621762"/>
            <a:ext cx="2254594" cy="123898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algn="r"/>
            <a:r>
              <a:rPr lang="fr-FR" sz="16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Forfait de rédaction du certificat par les IDEL pris en charge par l’assurance maladie</a:t>
            </a:r>
            <a:endParaRPr sz="1600" dirty="0">
              <a:solidFill>
                <a:schemeClr val="dk1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37" name="Google Shape;710;p32"/>
          <p:cNvSpPr txBox="1"/>
          <p:nvPr/>
        </p:nvSpPr>
        <p:spPr>
          <a:xfrm>
            <a:off x="6464552" y="1119897"/>
            <a:ext cx="2254594" cy="109610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fr-FR" sz="16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Autorisation de la certification électronique par les IDE</a:t>
            </a:r>
            <a:endParaRPr sz="1600" dirty="0">
              <a:solidFill>
                <a:schemeClr val="dk1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38" name="Google Shape;710;p32"/>
          <p:cNvSpPr txBox="1"/>
          <p:nvPr/>
        </p:nvSpPr>
        <p:spPr>
          <a:xfrm>
            <a:off x="6464551" y="2935111"/>
            <a:ext cx="2459112" cy="5794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fr-FR" sz="16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Fin de l’expérimentation au </a:t>
            </a:r>
            <a:r>
              <a:rPr lang="fr-FR" sz="1600" b="1" dirty="0">
                <a:solidFill>
                  <a:srgbClr val="0070C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24 avril 2025 </a:t>
            </a:r>
            <a:r>
              <a:rPr lang="fr-FR" sz="1600" dirty="0">
                <a:solidFill>
                  <a:srgbClr val="00206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pour toutes les régions</a:t>
            </a:r>
            <a:endParaRPr sz="1600" dirty="0">
              <a:solidFill>
                <a:schemeClr val="dk1"/>
              </a:solidFill>
              <a:latin typeface="DM Sans"/>
              <a:ea typeface="DM Sans"/>
              <a:cs typeface="DM Sans"/>
              <a:sym typeface="DM Sans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038312" y="3086946"/>
            <a:ext cx="273939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000" b="1" dirty="0">
                <a:solidFill>
                  <a:srgbClr val="4A5E81"/>
                </a:solidFill>
                <a:latin typeface="Marianne" panose="02000000000000000000" pitchFamily="2" charset="0"/>
              </a:rPr>
              <a:t>Décret n° 2024-375 du 23 avril 2024 </a:t>
            </a:r>
            <a:r>
              <a:rPr lang="fr-FR" sz="900" dirty="0">
                <a:solidFill>
                  <a:srgbClr val="4A5E81"/>
                </a:solidFill>
                <a:latin typeface="Marianne" panose="02000000000000000000" pitchFamily="2" charset="0"/>
              </a:rPr>
              <a:t>modifiant le décret n° 2023-1146 du 6 décembre 2023 déterminant les modalités de mise en œuvre de l'expérimentation prévue par l'article 36 de la loi n° 2022-1616 du 23 décembre 2022 de financement de la sécurité sociale pour 2023</a:t>
            </a:r>
          </a:p>
        </p:txBody>
      </p:sp>
      <p:pic>
        <p:nvPicPr>
          <p:cNvPr id="4" name="Image 3" descr="Une image contenant texte, Police, capture d’écran, conception&#10;&#10;Description générée automatiquement">
            <a:extLst>
              <a:ext uri="{FF2B5EF4-FFF2-40B4-BE49-F238E27FC236}">
                <a16:creationId xmlns:a16="http://schemas.microsoft.com/office/drawing/2014/main" id="{F579F95E-3D77-9A14-9543-95F4BD2663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3116" y="135993"/>
            <a:ext cx="1075660" cy="912268"/>
          </a:xfrm>
          <a:prstGeom prst="rect">
            <a:avLst/>
          </a:prstGeom>
        </p:spPr>
      </p:pic>
      <p:sp>
        <p:nvSpPr>
          <p:cNvPr id="8" name="ZoneTexte 7">
            <a:extLst>
              <a:ext uri="{FF2B5EF4-FFF2-40B4-BE49-F238E27FC236}">
                <a16:creationId xmlns:a16="http://schemas.microsoft.com/office/drawing/2014/main" id="{FD1F762C-8B81-1D86-83AC-9F856CE7B7DC}"/>
              </a:ext>
            </a:extLst>
          </p:cNvPr>
          <p:cNvSpPr txBox="1"/>
          <p:nvPr/>
        </p:nvSpPr>
        <p:spPr>
          <a:xfrm>
            <a:off x="251520" y="4834730"/>
            <a:ext cx="583306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BD43F710-A1AE-7747-9628-B3862EF0B7E9}" type="datetime1">
              <a:rPr lang="fr-FR" sz="800" cap="all" smtClean="0"/>
              <a:pPr/>
              <a:t>08/07/2024</a:t>
            </a:fld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24712153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ctr"/>
            <a:r>
              <a:rPr lang="fr-FR" sz="3200" dirty="0">
                <a:latin typeface="Roboto"/>
              </a:rPr>
              <a:t>2. </a:t>
            </a:r>
            <a:r>
              <a:rPr lang="fr-FR" sz="3200" cap="small" dirty="0">
                <a:latin typeface="Roboto"/>
              </a:rPr>
              <a:t>Point de Situation au 1</a:t>
            </a:r>
            <a:r>
              <a:rPr lang="fr-FR" sz="3200" cap="small" baseline="30000" dirty="0">
                <a:latin typeface="Roboto"/>
              </a:rPr>
              <a:t>er</a:t>
            </a:r>
            <a:r>
              <a:rPr lang="fr-FR" sz="3200" cap="small" dirty="0">
                <a:latin typeface="Roboto"/>
              </a:rPr>
              <a:t> juillet 2024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2"/>
          </p:nvPr>
        </p:nvSpPr>
        <p:spPr/>
        <p:txBody>
          <a:bodyPr/>
          <a:lstStyle/>
          <a:p>
            <a:fld id="{D7698221-35EF-134F-B87A-568DECC70F29}" type="datetime1">
              <a:rPr lang="fr-FR" sz="800" b="0" cap="all" smtClean="0"/>
              <a:pPr/>
              <a:t>08/07/2024</a:t>
            </a:fld>
            <a:endParaRPr lang="fr-FR" sz="800" b="0" cap="all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33122C9-A0B9-462F-8757-0847AD287B63}" type="slidenum">
              <a:rPr lang="fr-FR" smtClean="0"/>
              <a:pPr/>
              <a:t>6</a:t>
            </a:fld>
            <a:endParaRPr lang="fr-FR" dirty="0"/>
          </a:p>
        </p:txBody>
      </p:sp>
      <p:pic>
        <p:nvPicPr>
          <p:cNvPr id="6" name="Image 5" descr="Une image contenant texte, Police, capture d’écran, conception&#10;&#10;Description générée automatiquement">
            <a:extLst>
              <a:ext uri="{FF2B5EF4-FFF2-40B4-BE49-F238E27FC236}">
                <a16:creationId xmlns:a16="http://schemas.microsoft.com/office/drawing/2014/main" id="{77D41981-629A-D408-6619-D8AF19B329F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1250" y="261167"/>
            <a:ext cx="1146600" cy="972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1269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fr-FR" dirty="0">
                <a:solidFill>
                  <a:srgbClr val="C00000"/>
                </a:solidFill>
              </a:rPr>
              <a:t>IDE Volontaires et formés </a:t>
            </a:r>
            <a:r>
              <a:rPr lang="fr-FR" sz="1100" b="0" dirty="0">
                <a:solidFill>
                  <a:srgbClr val="C00000"/>
                </a:solidFill>
              </a:rPr>
              <a:t>(ARS 1</a:t>
            </a:r>
            <a:r>
              <a:rPr lang="fr-FR" sz="1100" b="0" baseline="30000" dirty="0">
                <a:solidFill>
                  <a:srgbClr val="C00000"/>
                </a:solidFill>
              </a:rPr>
              <a:t>ère</a:t>
            </a:r>
            <a:r>
              <a:rPr lang="fr-FR" sz="1100" b="0" dirty="0">
                <a:solidFill>
                  <a:srgbClr val="C00000"/>
                </a:solidFill>
              </a:rPr>
              <a:t> et 2</a:t>
            </a:r>
            <a:r>
              <a:rPr lang="fr-FR" sz="1100" b="0" baseline="30000" dirty="0">
                <a:solidFill>
                  <a:srgbClr val="C00000"/>
                </a:solidFill>
              </a:rPr>
              <a:t>ème</a:t>
            </a:r>
            <a:r>
              <a:rPr lang="fr-FR" sz="1100" b="0" dirty="0">
                <a:solidFill>
                  <a:srgbClr val="C00000"/>
                </a:solidFill>
              </a:rPr>
              <a:t> vague)</a:t>
            </a:r>
            <a:endParaRPr lang="fr-FR" b="0" dirty="0">
              <a:solidFill>
                <a:srgbClr val="C00000"/>
              </a:solidFill>
            </a:endParaRP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dirty="0"/>
              <a:t>Point de situation au 1</a:t>
            </a:r>
            <a:r>
              <a:rPr lang="fr-FR" baseline="30000" dirty="0"/>
              <a:t>er</a:t>
            </a:r>
            <a:r>
              <a:rPr lang="fr-FR" dirty="0"/>
              <a:t> juillet 2024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5"/>
          </p:nvPr>
        </p:nvSpPr>
        <p:spPr>
          <a:xfrm>
            <a:off x="420937" y="6378001"/>
            <a:ext cx="1061499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78">
              <a:defRPr/>
            </a:pPr>
            <a:fld id="{B858D49A-5A7A-574D-A0ED-52B5C1EFA876}" type="datetime1">
              <a:rPr lang="fr-FR" cap="all" smtClean="0"/>
              <a:pPr defTabSz="914378">
                <a:defRPr/>
              </a:pPr>
              <a:t>08/07/2024</a:t>
            </a:fld>
            <a:endParaRPr lang="fr-FR" sz="750" b="1" cap="all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7"/>
          </p:nvPr>
        </p:nvSpPr>
        <p:spPr>
          <a:xfrm>
            <a:off x="11249890" y="6378000"/>
            <a:ext cx="415060" cy="4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78">
              <a:defRPr/>
            </a:pPr>
            <a:fld id="{733122C9-A0B9-462F-8757-0847AD287B63}" type="slidenum">
              <a:rPr lang="fr-FR" smtClean="0"/>
              <a:pPr defTabSz="914378">
                <a:defRPr/>
              </a:pPr>
              <a:t>7</a:t>
            </a:fld>
            <a:endParaRPr lang="fr-FR" sz="750" b="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6912633" y="2954418"/>
            <a:ext cx="205216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378">
              <a:defRPr/>
            </a:pPr>
            <a:r>
              <a:rPr lang="fr-FR" sz="1400" dirty="0">
                <a:solidFill>
                  <a:srgbClr val="000000">
                    <a:lumMod val="65000"/>
                    <a:lumOff val="35000"/>
                  </a:srgbClr>
                </a:solidFill>
                <a:latin typeface="Marianne" panose="02000000000000000000" pitchFamily="2" charset="0"/>
              </a:rPr>
              <a:t>+ 1543 vs 15 juin 2024</a:t>
            </a:r>
            <a:endParaRPr lang="fr-FR" sz="1600" dirty="0">
              <a:solidFill>
                <a:srgbClr val="000000">
                  <a:lumMod val="65000"/>
                  <a:lumOff val="35000"/>
                </a:srgbClr>
              </a:solidFill>
              <a:latin typeface="Marianne" panose="02000000000000000000" pitchFamily="2" charset="0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6399671" y="2617518"/>
            <a:ext cx="24913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378">
              <a:defRPr/>
            </a:pPr>
            <a:r>
              <a:rPr lang="fr-FR" sz="1600" dirty="0">
                <a:solidFill>
                  <a:srgbClr val="000000">
                    <a:lumMod val="65000"/>
                    <a:lumOff val="35000"/>
                  </a:srgbClr>
                </a:solidFill>
                <a:latin typeface="Marianne" panose="02000000000000000000" pitchFamily="2" charset="0"/>
              </a:rPr>
              <a:t>3988</a:t>
            </a:r>
            <a:r>
              <a:rPr lang="fr-FR" dirty="0">
                <a:solidFill>
                  <a:srgbClr val="000000">
                    <a:lumMod val="65000"/>
                    <a:lumOff val="35000"/>
                  </a:srgbClr>
                </a:solidFill>
                <a:latin typeface="Marianne" panose="02000000000000000000" pitchFamily="2" charset="0"/>
              </a:rPr>
              <a:t> IDE formés ARS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5923613" y="1404061"/>
            <a:ext cx="25138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8">
              <a:defRPr/>
            </a:pPr>
            <a:r>
              <a:rPr lang="fr-FR" sz="1600" dirty="0">
                <a:solidFill>
                  <a:srgbClr val="002060"/>
                </a:solidFill>
                <a:latin typeface="Marianne" panose="02000000000000000000" pitchFamily="2" charset="0"/>
              </a:rPr>
              <a:t>9 351</a:t>
            </a:r>
            <a:r>
              <a:rPr lang="fr-FR" dirty="0">
                <a:solidFill>
                  <a:srgbClr val="002060"/>
                </a:solidFill>
                <a:latin typeface="Marianne" panose="02000000000000000000" pitchFamily="2" charset="0"/>
              </a:rPr>
              <a:t> IDE volontaires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6274378" y="1786989"/>
            <a:ext cx="207620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378">
              <a:defRPr/>
            </a:pPr>
            <a:r>
              <a:rPr lang="fr-FR" sz="1400" dirty="0">
                <a:solidFill>
                  <a:srgbClr val="002060"/>
                </a:solidFill>
                <a:latin typeface="Marianne" panose="02000000000000000000" pitchFamily="2" charset="0"/>
              </a:rPr>
              <a:t>+ 4053 vs 15 juin 2024</a:t>
            </a:r>
            <a:endParaRPr lang="fr-FR" sz="1600" dirty="0">
              <a:solidFill>
                <a:srgbClr val="002060"/>
              </a:solidFill>
              <a:latin typeface="Marianne" panose="02000000000000000000" pitchFamily="2" charset="0"/>
            </a:endParaRPr>
          </a:p>
        </p:txBody>
      </p:sp>
      <p:graphicFrame>
        <p:nvGraphicFramePr>
          <p:cNvPr id="3" name="Graphique 2">
            <a:extLst>
              <a:ext uri="{FF2B5EF4-FFF2-40B4-BE49-F238E27FC236}">
                <a16:creationId xmlns:a16="http://schemas.microsoft.com/office/drawing/2014/main" id="{35651BD6-8EAB-77DF-0D39-C5F2A0E619FD}"/>
              </a:ext>
            </a:extLst>
          </p:cNvPr>
          <p:cNvGraphicFramePr>
            <a:graphicFrameLocks/>
          </p:cNvGraphicFramePr>
          <p:nvPr/>
        </p:nvGraphicFramePr>
        <p:xfrm>
          <a:off x="84210" y="1302789"/>
          <a:ext cx="5411788" cy="29987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8" name="Image 7" descr="Une image contenant texte, Police, capture d’écran, conception&#10;&#10;Description générée automatiquement">
            <a:extLst>
              <a:ext uri="{FF2B5EF4-FFF2-40B4-BE49-F238E27FC236}">
                <a16:creationId xmlns:a16="http://schemas.microsoft.com/office/drawing/2014/main" id="{0845A6BE-801E-3FB6-1DFF-1D565226F1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8714" y="57108"/>
            <a:ext cx="881435" cy="747546"/>
          </a:xfrm>
          <a:prstGeom prst="rect">
            <a:avLst/>
          </a:prstGeom>
        </p:spPr>
      </p:pic>
      <p:sp>
        <p:nvSpPr>
          <p:cNvPr id="10" name="ZoneTexte 9">
            <a:extLst>
              <a:ext uri="{FF2B5EF4-FFF2-40B4-BE49-F238E27FC236}">
                <a16:creationId xmlns:a16="http://schemas.microsoft.com/office/drawing/2014/main" id="{FEFFF038-31A6-A191-16F4-1D7735E6C58F}"/>
              </a:ext>
            </a:extLst>
          </p:cNvPr>
          <p:cNvSpPr txBox="1"/>
          <p:nvPr/>
        </p:nvSpPr>
        <p:spPr>
          <a:xfrm>
            <a:off x="251520" y="4803998"/>
            <a:ext cx="583306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BD43F710-A1AE-7747-9628-B3862EF0B7E9}" type="datetime1">
              <a:rPr lang="fr-FR" sz="800" cap="all" smtClean="0"/>
              <a:pPr/>
              <a:t>08/07/2024</a:t>
            </a:fld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4180893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3"/>
          </p:nvPr>
        </p:nvSpPr>
        <p:spPr>
          <a:xfrm>
            <a:off x="1342160" y="436895"/>
            <a:ext cx="7406025" cy="262450"/>
          </a:xfrm>
        </p:spPr>
        <p:txBody>
          <a:bodyPr/>
          <a:lstStyle/>
          <a:p>
            <a:pPr indent="-9525" algn="ctr"/>
            <a:r>
              <a:rPr lang="fr-FR" sz="1400" dirty="0">
                <a:solidFill>
                  <a:srgbClr val="C00000"/>
                </a:solidFill>
              </a:rPr>
              <a:t>IDE Libéraux _ Nombre de certificats rédigés</a:t>
            </a: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342160" y="7634"/>
            <a:ext cx="6629204" cy="539991"/>
          </a:xfrm>
        </p:spPr>
        <p:txBody>
          <a:bodyPr>
            <a:normAutofit/>
          </a:bodyPr>
          <a:lstStyle/>
          <a:p>
            <a:pPr algn="ctr"/>
            <a:r>
              <a:rPr lang="fr-FR" dirty="0"/>
              <a:t>        Point de situation au 1</a:t>
            </a:r>
            <a:r>
              <a:rPr lang="fr-FR" baseline="30000" dirty="0"/>
              <a:t>er</a:t>
            </a:r>
            <a:r>
              <a:rPr lang="fr-FR" dirty="0"/>
              <a:t> juillet 2024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5"/>
          </p:nvPr>
        </p:nvSpPr>
        <p:spPr>
          <a:xfrm>
            <a:off x="420937" y="6378001"/>
            <a:ext cx="1061499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78">
              <a:defRPr/>
            </a:pPr>
            <a:fld id="{B858D49A-5A7A-574D-A0ED-52B5C1EFA876}" type="datetime1">
              <a:rPr lang="fr-FR" cap="all" smtClean="0"/>
              <a:pPr defTabSz="914378">
                <a:defRPr/>
              </a:pPr>
              <a:t>08/07/2024</a:t>
            </a:fld>
            <a:endParaRPr lang="fr-FR" sz="750" b="1" cap="all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7"/>
          </p:nvPr>
        </p:nvSpPr>
        <p:spPr>
          <a:xfrm>
            <a:off x="11249890" y="6378000"/>
            <a:ext cx="415060" cy="4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78">
              <a:defRPr/>
            </a:pPr>
            <a:fld id="{733122C9-A0B9-462F-8757-0847AD287B63}" type="slidenum">
              <a:rPr lang="fr-FR" smtClean="0"/>
              <a:pPr defTabSz="914378">
                <a:defRPr/>
              </a:pPr>
              <a:t>8</a:t>
            </a:fld>
            <a:endParaRPr lang="fr-FR" sz="750" b="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751D9CCB-854B-69C9-543A-3301022AC69C}"/>
              </a:ext>
            </a:extLst>
          </p:cNvPr>
          <p:cNvSpPr txBox="1"/>
          <p:nvPr/>
        </p:nvSpPr>
        <p:spPr>
          <a:xfrm>
            <a:off x="1401066" y="4827305"/>
            <a:ext cx="634660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378">
              <a:defRPr/>
            </a:pPr>
            <a:r>
              <a:rPr lang="fr-FR" sz="900" dirty="0">
                <a:solidFill>
                  <a:srgbClr val="000000"/>
                </a:solidFill>
                <a:latin typeface="Arial"/>
              </a:rPr>
              <a:t>Point d’attention, ce </a:t>
            </a:r>
            <a:r>
              <a:rPr lang="fr-FR" sz="900" dirty="0" err="1">
                <a:solidFill>
                  <a:srgbClr val="000000"/>
                </a:solidFill>
                <a:latin typeface="Arial"/>
              </a:rPr>
              <a:t>reporting</a:t>
            </a:r>
            <a:r>
              <a:rPr lang="fr-FR" sz="900" dirty="0">
                <a:solidFill>
                  <a:srgbClr val="000000"/>
                </a:solidFill>
                <a:latin typeface="Arial"/>
              </a:rPr>
              <a:t> est basé sur les déclarations faites par les IDE et les structures, il peut donc être incomplet</a:t>
            </a:r>
          </a:p>
        </p:txBody>
      </p:sp>
      <p:pic>
        <p:nvPicPr>
          <p:cNvPr id="14" name="Image 13" descr="Une image contenant triangle, Panneau de signalisation&#10;&#10;Description générée automatiquement">
            <a:extLst>
              <a:ext uri="{FF2B5EF4-FFF2-40B4-BE49-F238E27FC236}">
                <a16:creationId xmlns:a16="http://schemas.microsoft.com/office/drawing/2014/main" id="{AA497EA7-3ECA-B0AB-BCD2-0C7BB91BFF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138174" y="4805402"/>
            <a:ext cx="262892" cy="230832"/>
          </a:xfrm>
          <a:prstGeom prst="rect">
            <a:avLst/>
          </a:prstGeom>
        </p:spPr>
      </p:pic>
      <p:sp>
        <p:nvSpPr>
          <p:cNvPr id="3" name="ZoneTexte 2">
            <a:extLst>
              <a:ext uri="{FF2B5EF4-FFF2-40B4-BE49-F238E27FC236}">
                <a16:creationId xmlns:a16="http://schemas.microsoft.com/office/drawing/2014/main" id="{D389B477-5771-071D-8D2C-DF25131F878C}"/>
              </a:ext>
            </a:extLst>
          </p:cNvPr>
          <p:cNvSpPr txBox="1"/>
          <p:nvPr/>
        </p:nvSpPr>
        <p:spPr>
          <a:xfrm>
            <a:off x="2943696" y="1938024"/>
            <a:ext cx="15000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8">
              <a:defRPr/>
            </a:pPr>
            <a:r>
              <a:rPr lang="fr-FR" sz="1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403</a:t>
            </a:r>
            <a:r>
              <a:rPr lang="fr-FR" sz="1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vs </a:t>
            </a:r>
          </a:p>
          <a:p>
            <a:pPr defTabSz="914378">
              <a:defRPr/>
            </a:pPr>
            <a:r>
              <a:rPr lang="fr-FR" sz="1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324 au 15 juin</a:t>
            </a:r>
          </a:p>
        </p:txBody>
      </p:sp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99F45881-8701-A804-73B1-63680196C2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574193"/>
              </p:ext>
            </p:extLst>
          </p:nvPr>
        </p:nvGraphicFramePr>
        <p:xfrm>
          <a:off x="128626" y="948349"/>
          <a:ext cx="2427067" cy="3600532"/>
        </p:xfrm>
        <a:graphic>
          <a:graphicData uri="http://schemas.openxmlformats.org/drawingml/2006/table">
            <a:tbl>
              <a:tblPr/>
              <a:tblGrid>
                <a:gridCol w="1450392">
                  <a:extLst>
                    <a:ext uri="{9D8B030D-6E8A-4147-A177-3AD203B41FA5}">
                      <a16:colId xmlns:a16="http://schemas.microsoft.com/office/drawing/2014/main" val="4256615982"/>
                    </a:ext>
                  </a:extLst>
                </a:gridCol>
                <a:gridCol w="976675">
                  <a:extLst>
                    <a:ext uri="{9D8B030D-6E8A-4147-A177-3AD203B41FA5}">
                      <a16:colId xmlns:a16="http://schemas.microsoft.com/office/drawing/2014/main" val="2459874709"/>
                    </a:ext>
                  </a:extLst>
                </a:gridCol>
              </a:tblGrid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Étiquettes de lignes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5613259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Auvergne-Rhône-Alpes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2302384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Loire</a:t>
                      </a:r>
                    </a:p>
                  </a:txBody>
                  <a:tcPr marL="19824" marR="1322" marT="132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30694161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Rhône</a:t>
                      </a:r>
                    </a:p>
                  </a:txBody>
                  <a:tcPr marL="19824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40316043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Puy-de-Dôme</a:t>
                      </a:r>
                    </a:p>
                  </a:txBody>
                  <a:tcPr marL="19824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9467960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Ain</a:t>
                      </a:r>
                    </a:p>
                  </a:txBody>
                  <a:tcPr marL="19824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1290325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Centre-Val de Loire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68039322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Cher</a:t>
                      </a:r>
                    </a:p>
                  </a:txBody>
                  <a:tcPr marL="19824" marR="1322" marT="132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8875197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Eure-et-Loir</a:t>
                      </a:r>
                    </a:p>
                  </a:txBody>
                  <a:tcPr marL="19824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6708945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Indre</a:t>
                      </a:r>
                    </a:p>
                  </a:txBody>
                  <a:tcPr marL="19824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47311603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Indre-et-Loire</a:t>
                      </a:r>
                    </a:p>
                  </a:txBody>
                  <a:tcPr marL="19824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46026061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Loiret</a:t>
                      </a:r>
                    </a:p>
                  </a:txBody>
                  <a:tcPr marL="19824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5259240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Loir-et-Cher</a:t>
                      </a:r>
                    </a:p>
                  </a:txBody>
                  <a:tcPr marL="19824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4465230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Réunion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2656855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Réunion</a:t>
                      </a:r>
                    </a:p>
                  </a:txBody>
                  <a:tcPr marL="19824" marR="1322" marT="132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813514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Occitanie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184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8563323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Hérault</a:t>
                      </a:r>
                    </a:p>
                  </a:txBody>
                  <a:tcPr marL="19824" marR="1322" marT="132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71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7778494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Tarn-et-Garonne</a:t>
                      </a:r>
                    </a:p>
                  </a:txBody>
                  <a:tcPr marL="19824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68876713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Gard</a:t>
                      </a:r>
                    </a:p>
                  </a:txBody>
                  <a:tcPr marL="19824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63428926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Haute-Garonne</a:t>
                      </a:r>
                    </a:p>
                  </a:txBody>
                  <a:tcPr marL="19824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24128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Aude</a:t>
                      </a:r>
                    </a:p>
                  </a:txBody>
                  <a:tcPr marL="19824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12678343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Tarn</a:t>
                      </a:r>
                    </a:p>
                  </a:txBody>
                  <a:tcPr marL="19824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458870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Hautes-Pyrénées</a:t>
                      </a:r>
                    </a:p>
                  </a:txBody>
                  <a:tcPr marL="19824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922023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Pyrénées-Orientales</a:t>
                      </a:r>
                    </a:p>
                  </a:txBody>
                  <a:tcPr marL="19824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1884626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Gers</a:t>
                      </a:r>
                    </a:p>
                  </a:txBody>
                  <a:tcPr marL="19824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5685963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Aveyron</a:t>
                      </a:r>
                    </a:p>
                  </a:txBody>
                  <a:tcPr marL="19824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0579309"/>
                  </a:ext>
                </a:extLst>
              </a:tr>
            </a:tbl>
          </a:graphicData>
        </a:graphic>
      </p:graphicFrame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6DB7DAE4-02CD-1F19-BFEA-77068AA6DE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77651392"/>
              </p:ext>
            </p:extLst>
          </p:nvPr>
        </p:nvGraphicFramePr>
        <p:xfrm>
          <a:off x="6146517" y="1438978"/>
          <a:ext cx="2767366" cy="2631158"/>
        </p:xfrm>
        <a:graphic>
          <a:graphicData uri="http://schemas.openxmlformats.org/drawingml/2006/table">
            <a:tbl>
              <a:tblPr/>
              <a:tblGrid>
                <a:gridCol w="1653751">
                  <a:extLst>
                    <a:ext uri="{9D8B030D-6E8A-4147-A177-3AD203B41FA5}">
                      <a16:colId xmlns:a16="http://schemas.microsoft.com/office/drawing/2014/main" val="4256615982"/>
                    </a:ext>
                  </a:extLst>
                </a:gridCol>
                <a:gridCol w="1113615">
                  <a:extLst>
                    <a:ext uri="{9D8B030D-6E8A-4147-A177-3AD203B41FA5}">
                      <a16:colId xmlns:a16="http://schemas.microsoft.com/office/drawing/2014/main" val="2459874709"/>
                    </a:ext>
                  </a:extLst>
                </a:gridCol>
              </a:tblGrid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Étiquettes de lignes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5613259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Guyane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7009773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Guyane</a:t>
                      </a:r>
                    </a:p>
                  </a:txBody>
                  <a:tcPr marL="19824" marR="1322" marT="132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5582460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Est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6080825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Bas-Rhin</a:t>
                      </a:r>
                    </a:p>
                  </a:txBody>
                  <a:tcPr marL="19824" marR="1322" marT="132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6819546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Moselle</a:t>
                      </a:r>
                    </a:p>
                  </a:txBody>
                  <a:tcPr marL="19824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6512011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Haut-Rhin</a:t>
                      </a:r>
                    </a:p>
                  </a:txBody>
                  <a:tcPr marL="19824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971579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Vosges</a:t>
                      </a:r>
                    </a:p>
                  </a:txBody>
                  <a:tcPr marL="19824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6888762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Bourgogne-Franche-Comté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9790759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Yonne</a:t>
                      </a:r>
                    </a:p>
                  </a:txBody>
                  <a:tcPr marL="19824" marR="1322" marT="132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550817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Côte-d’Or</a:t>
                      </a:r>
                    </a:p>
                  </a:txBody>
                  <a:tcPr marL="19824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9923574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Haute-Saône</a:t>
                      </a:r>
                    </a:p>
                  </a:txBody>
                  <a:tcPr marL="19824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38999197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Saône-et-Loire</a:t>
                      </a:r>
                    </a:p>
                  </a:txBody>
                  <a:tcPr marL="19824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6757110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Jura</a:t>
                      </a:r>
                    </a:p>
                  </a:txBody>
                  <a:tcPr marL="19824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61948053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Territoire de Belfort</a:t>
                      </a:r>
                    </a:p>
                  </a:txBody>
                  <a:tcPr marL="19824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62676702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Doubs</a:t>
                      </a:r>
                    </a:p>
                  </a:txBody>
                  <a:tcPr marL="19824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5563982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Normandie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1063656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Manche</a:t>
                      </a:r>
                    </a:p>
                  </a:txBody>
                  <a:tcPr marL="19824" marR="1322" marT="132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9945100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général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9377926"/>
                  </a:ext>
                </a:extLst>
              </a:tr>
            </a:tbl>
          </a:graphicData>
        </a:graphic>
      </p:graphicFrame>
      <p:graphicFrame>
        <p:nvGraphicFramePr>
          <p:cNvPr id="13" name="Tableau 12">
            <a:extLst>
              <a:ext uri="{FF2B5EF4-FFF2-40B4-BE49-F238E27FC236}">
                <a16:creationId xmlns:a16="http://schemas.microsoft.com/office/drawing/2014/main" id="{835719BB-F264-E373-1E65-F5A14F0805EC}"/>
              </a:ext>
            </a:extLst>
          </p:cNvPr>
          <p:cNvGraphicFramePr>
            <a:graphicFrameLocks noGrp="1"/>
          </p:cNvGraphicFramePr>
          <p:nvPr/>
        </p:nvGraphicFramePr>
        <p:xfrm>
          <a:off x="2737374" y="3303273"/>
          <a:ext cx="2427067" cy="1384820"/>
        </p:xfrm>
        <a:graphic>
          <a:graphicData uri="http://schemas.openxmlformats.org/drawingml/2006/table">
            <a:tbl>
              <a:tblPr/>
              <a:tblGrid>
                <a:gridCol w="1450392">
                  <a:extLst>
                    <a:ext uri="{9D8B030D-6E8A-4147-A177-3AD203B41FA5}">
                      <a16:colId xmlns:a16="http://schemas.microsoft.com/office/drawing/2014/main" val="4256615982"/>
                    </a:ext>
                  </a:extLst>
                </a:gridCol>
                <a:gridCol w="976675">
                  <a:extLst>
                    <a:ext uri="{9D8B030D-6E8A-4147-A177-3AD203B41FA5}">
                      <a16:colId xmlns:a16="http://schemas.microsoft.com/office/drawing/2014/main" val="2459874709"/>
                    </a:ext>
                  </a:extLst>
                </a:gridCol>
              </a:tblGrid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Étiquettes de lignes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5613259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Hauts-de-France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4305091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Pas-de-Calais</a:t>
                      </a:r>
                    </a:p>
                  </a:txBody>
                  <a:tcPr marL="19824" marR="1322" marT="132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2142964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</a:t>
                      </a:r>
                    </a:p>
                  </a:txBody>
                  <a:tcPr marL="19824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31330289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Oise</a:t>
                      </a:r>
                    </a:p>
                  </a:txBody>
                  <a:tcPr marL="19824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0717651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Île-de-France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9239797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Yvelines</a:t>
                      </a:r>
                    </a:p>
                  </a:txBody>
                  <a:tcPr marL="19824" marR="1322" marT="132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0880537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Val-d’Oise</a:t>
                      </a:r>
                    </a:p>
                  </a:txBody>
                  <a:tcPr marL="19824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6068777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Seine-Saint-Denis</a:t>
                      </a:r>
                    </a:p>
                  </a:txBody>
                  <a:tcPr marL="19824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22610779"/>
                  </a:ext>
                </a:extLst>
              </a:tr>
              <a:tr h="13848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général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403</a:t>
                      </a:r>
                    </a:p>
                  </a:txBody>
                  <a:tcPr marL="1322" marR="1322" marT="132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9377926"/>
                  </a:ext>
                </a:extLst>
              </a:tr>
            </a:tbl>
          </a:graphicData>
        </a:graphic>
      </p:graphicFrame>
      <p:sp>
        <p:nvSpPr>
          <p:cNvPr id="15" name="ZoneTexte 14">
            <a:extLst>
              <a:ext uri="{FF2B5EF4-FFF2-40B4-BE49-F238E27FC236}">
                <a16:creationId xmlns:a16="http://schemas.microsoft.com/office/drawing/2014/main" id="{A71F0F1A-464A-AA01-0C1B-F748A602FA0E}"/>
              </a:ext>
            </a:extLst>
          </p:cNvPr>
          <p:cNvSpPr txBox="1"/>
          <p:nvPr/>
        </p:nvSpPr>
        <p:spPr>
          <a:xfrm>
            <a:off x="519796" y="682857"/>
            <a:ext cx="10815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378">
              <a:defRPr/>
            </a:pPr>
            <a:r>
              <a:rPr lang="fr-FR" sz="12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ARS 1</a:t>
            </a:r>
            <a:r>
              <a:rPr lang="fr-FR" sz="1200" baseline="30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ère</a:t>
            </a:r>
            <a:r>
              <a:rPr lang="fr-FR" sz="12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vague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D2EFCB6E-030D-D39F-2B83-108BA2175DA8}"/>
              </a:ext>
            </a:extLst>
          </p:cNvPr>
          <p:cNvSpPr txBox="1"/>
          <p:nvPr/>
        </p:nvSpPr>
        <p:spPr>
          <a:xfrm>
            <a:off x="6749042" y="1104486"/>
            <a:ext cx="12223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378">
              <a:defRPr/>
            </a:pPr>
            <a:r>
              <a:rPr lang="fr-FR" sz="12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ARS 2ème vague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13CB1AB3-16B8-424B-EC59-6C784A074310}"/>
              </a:ext>
            </a:extLst>
          </p:cNvPr>
          <p:cNvSpPr txBox="1"/>
          <p:nvPr/>
        </p:nvSpPr>
        <p:spPr>
          <a:xfrm>
            <a:off x="7086600" y="4092040"/>
            <a:ext cx="15000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8">
              <a:defRPr/>
            </a:pPr>
            <a:r>
              <a:rPr lang="fr-FR" sz="1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</a:t>
            </a:r>
            <a:r>
              <a:rPr lang="fr-FR" sz="1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vs </a:t>
            </a:r>
          </a:p>
          <a:p>
            <a:pPr defTabSz="914378">
              <a:defRPr/>
            </a:pPr>
            <a:r>
              <a:rPr lang="fr-FR" sz="1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 au 15 juin</a:t>
            </a:r>
          </a:p>
        </p:txBody>
      </p:sp>
      <p:pic>
        <p:nvPicPr>
          <p:cNvPr id="8" name="Image 7" descr="Une image contenant texte, Police, capture d’écran, conception&#10;&#10;Description générée automatiquement">
            <a:extLst>
              <a:ext uri="{FF2B5EF4-FFF2-40B4-BE49-F238E27FC236}">
                <a16:creationId xmlns:a16="http://schemas.microsoft.com/office/drawing/2014/main" id="{52F5B513-516C-831A-3744-2CD8E1D8494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01324" y="67757"/>
            <a:ext cx="787174" cy="667603"/>
          </a:xfrm>
          <a:prstGeom prst="rect">
            <a:avLst/>
          </a:prstGeom>
        </p:spPr>
      </p:pic>
      <p:sp>
        <p:nvSpPr>
          <p:cNvPr id="18" name="ZoneTexte 17">
            <a:extLst>
              <a:ext uri="{FF2B5EF4-FFF2-40B4-BE49-F238E27FC236}">
                <a16:creationId xmlns:a16="http://schemas.microsoft.com/office/drawing/2014/main" id="{36A888E8-50B9-34C2-FC6B-A7514A41CF97}"/>
              </a:ext>
            </a:extLst>
          </p:cNvPr>
          <p:cNvSpPr txBox="1"/>
          <p:nvPr/>
        </p:nvSpPr>
        <p:spPr>
          <a:xfrm>
            <a:off x="313449" y="4773754"/>
            <a:ext cx="583306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BD43F710-A1AE-7747-9628-B3862EF0B7E9}" type="datetime1">
              <a:rPr lang="fr-FR" sz="800" cap="all" smtClean="0"/>
              <a:pPr/>
              <a:t>08/07/2024</a:t>
            </a:fld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4519841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/>
          <p:cNvSpPr>
            <a:spLocks noGrp="1"/>
          </p:cNvSpPr>
          <p:nvPr>
            <p:ph type="body" sz="quarter" idx="13"/>
          </p:nvPr>
        </p:nvSpPr>
        <p:spPr>
          <a:xfrm>
            <a:off x="1342160" y="557544"/>
            <a:ext cx="7406025" cy="262450"/>
          </a:xfrm>
        </p:spPr>
        <p:txBody>
          <a:bodyPr/>
          <a:lstStyle/>
          <a:p>
            <a:pPr indent="-9525" algn="ctr"/>
            <a:r>
              <a:rPr lang="fr-FR" sz="1400" dirty="0">
                <a:solidFill>
                  <a:srgbClr val="C00000"/>
                </a:solidFill>
              </a:rPr>
              <a:t>IDE Salariés _ Nombre de certificats rédigés</a:t>
            </a:r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1342160" y="7634"/>
            <a:ext cx="7253484" cy="539991"/>
          </a:xfrm>
        </p:spPr>
        <p:txBody>
          <a:bodyPr>
            <a:normAutofit/>
          </a:bodyPr>
          <a:lstStyle/>
          <a:p>
            <a:pPr algn="ctr"/>
            <a:r>
              <a:rPr lang="fr-FR" dirty="0"/>
              <a:t>Point de situation au 1</a:t>
            </a:r>
            <a:r>
              <a:rPr lang="fr-FR" baseline="30000" dirty="0"/>
              <a:t>er</a:t>
            </a:r>
            <a:r>
              <a:rPr lang="fr-FR" dirty="0"/>
              <a:t> juillet 2024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5"/>
          </p:nvPr>
        </p:nvSpPr>
        <p:spPr>
          <a:xfrm>
            <a:off x="420937" y="6378001"/>
            <a:ext cx="1061499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78">
              <a:defRPr/>
            </a:pPr>
            <a:fld id="{B858D49A-5A7A-574D-A0ED-52B5C1EFA876}" type="datetime1">
              <a:rPr lang="fr-FR" cap="all" smtClean="0"/>
              <a:pPr defTabSz="914378">
                <a:defRPr/>
              </a:pPr>
              <a:t>08/07/2024</a:t>
            </a:fld>
            <a:endParaRPr lang="fr-FR" sz="750" b="1" cap="all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7"/>
          </p:nvPr>
        </p:nvSpPr>
        <p:spPr>
          <a:xfrm>
            <a:off x="11249890" y="6378000"/>
            <a:ext cx="415060" cy="48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78">
              <a:defRPr/>
            </a:pPr>
            <a:fld id="{733122C9-A0B9-462F-8757-0847AD287B63}" type="slidenum">
              <a:rPr lang="fr-FR" smtClean="0"/>
              <a:pPr defTabSz="914378">
                <a:defRPr/>
              </a:pPr>
              <a:t>9</a:t>
            </a:fld>
            <a:endParaRPr lang="fr-FR" sz="750" b="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751D9CCB-854B-69C9-543A-3301022AC69C}"/>
              </a:ext>
            </a:extLst>
          </p:cNvPr>
          <p:cNvSpPr txBox="1"/>
          <p:nvPr/>
        </p:nvSpPr>
        <p:spPr>
          <a:xfrm>
            <a:off x="1401066" y="4827305"/>
            <a:ext cx="6346609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378">
              <a:defRPr/>
            </a:pPr>
            <a:r>
              <a:rPr lang="fr-FR" sz="900" dirty="0">
                <a:solidFill>
                  <a:srgbClr val="000000"/>
                </a:solidFill>
                <a:latin typeface="Arial"/>
              </a:rPr>
              <a:t>Point d’attention, ce </a:t>
            </a:r>
            <a:r>
              <a:rPr lang="fr-FR" sz="900" dirty="0" err="1">
                <a:solidFill>
                  <a:srgbClr val="000000"/>
                </a:solidFill>
                <a:latin typeface="Arial"/>
              </a:rPr>
              <a:t>reporting</a:t>
            </a:r>
            <a:r>
              <a:rPr lang="fr-FR" sz="900" dirty="0">
                <a:solidFill>
                  <a:srgbClr val="000000"/>
                </a:solidFill>
                <a:latin typeface="Arial"/>
              </a:rPr>
              <a:t> est basé sur les déclarations faites par les IDE et les structures, il peut donc être incomplet</a:t>
            </a:r>
          </a:p>
        </p:txBody>
      </p:sp>
      <p:pic>
        <p:nvPicPr>
          <p:cNvPr id="14" name="Image 13" descr="Une image contenant triangle, Panneau de signalisation&#10;&#10;Description générée automatiquement">
            <a:extLst>
              <a:ext uri="{FF2B5EF4-FFF2-40B4-BE49-F238E27FC236}">
                <a16:creationId xmlns:a16="http://schemas.microsoft.com/office/drawing/2014/main" id="{AA497EA7-3ECA-B0AB-BCD2-0C7BB91BFF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138174" y="4805402"/>
            <a:ext cx="262892" cy="230832"/>
          </a:xfrm>
          <a:prstGeom prst="rect">
            <a:avLst/>
          </a:prstGeom>
        </p:spPr>
      </p:pic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2E3EE8F0-BB41-7E2D-D21F-7EDE273BE5C3}"/>
              </a:ext>
            </a:extLst>
          </p:cNvPr>
          <p:cNvGraphicFramePr>
            <a:graphicFrameLocks noGrp="1"/>
          </p:cNvGraphicFramePr>
          <p:nvPr/>
        </p:nvGraphicFramePr>
        <p:xfrm>
          <a:off x="1401067" y="892665"/>
          <a:ext cx="2967921" cy="3883656"/>
        </p:xfrm>
        <a:graphic>
          <a:graphicData uri="http://schemas.openxmlformats.org/drawingml/2006/table">
            <a:tbl>
              <a:tblPr/>
              <a:tblGrid>
                <a:gridCol w="1297869">
                  <a:extLst>
                    <a:ext uri="{9D8B030D-6E8A-4147-A177-3AD203B41FA5}">
                      <a16:colId xmlns:a16="http://schemas.microsoft.com/office/drawing/2014/main" val="1683190216"/>
                    </a:ext>
                  </a:extLst>
                </a:gridCol>
                <a:gridCol w="436023">
                  <a:extLst>
                    <a:ext uri="{9D8B030D-6E8A-4147-A177-3AD203B41FA5}">
                      <a16:colId xmlns:a16="http://schemas.microsoft.com/office/drawing/2014/main" val="1803032018"/>
                    </a:ext>
                  </a:extLst>
                </a:gridCol>
                <a:gridCol w="473371">
                  <a:extLst>
                    <a:ext uri="{9D8B030D-6E8A-4147-A177-3AD203B41FA5}">
                      <a16:colId xmlns:a16="http://schemas.microsoft.com/office/drawing/2014/main" val="3474056128"/>
                    </a:ext>
                  </a:extLst>
                </a:gridCol>
                <a:gridCol w="319205">
                  <a:extLst>
                    <a:ext uri="{9D8B030D-6E8A-4147-A177-3AD203B41FA5}">
                      <a16:colId xmlns:a16="http://schemas.microsoft.com/office/drawing/2014/main" val="3109778727"/>
                    </a:ext>
                  </a:extLst>
                </a:gridCol>
                <a:gridCol w="441453">
                  <a:extLst>
                    <a:ext uri="{9D8B030D-6E8A-4147-A177-3AD203B41FA5}">
                      <a16:colId xmlns:a16="http://schemas.microsoft.com/office/drawing/2014/main" val="2585360261"/>
                    </a:ext>
                  </a:extLst>
                </a:gridCol>
              </a:tblGrid>
              <a:tr h="13870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Étiquettes de lignes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EHPAD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HAD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USLD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8733241"/>
                  </a:ext>
                </a:extLst>
              </a:tr>
              <a:tr h="13870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Île-de-France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155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0508757"/>
                  </a:ext>
                </a:extLst>
              </a:tr>
              <a:tr h="13870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Essonne</a:t>
                      </a:r>
                    </a:p>
                  </a:txBody>
                  <a:tcPr marL="23128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3492047"/>
                  </a:ext>
                </a:extLst>
              </a:tr>
              <a:tr h="13870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Val-d’Oise</a:t>
                      </a:r>
                    </a:p>
                  </a:txBody>
                  <a:tcPr marL="23128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1212276"/>
                  </a:ext>
                </a:extLst>
              </a:tr>
              <a:tr h="13870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Seine-et-Marne</a:t>
                      </a:r>
                    </a:p>
                  </a:txBody>
                  <a:tcPr marL="23128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7917709"/>
                  </a:ext>
                </a:extLst>
              </a:tr>
              <a:tr h="13870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Yvelines</a:t>
                      </a:r>
                    </a:p>
                  </a:txBody>
                  <a:tcPr marL="23128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5637978"/>
                  </a:ext>
                </a:extLst>
              </a:tr>
              <a:tr h="13870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Paris</a:t>
                      </a:r>
                    </a:p>
                  </a:txBody>
                  <a:tcPr marL="23128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08010267"/>
                  </a:ext>
                </a:extLst>
              </a:tr>
              <a:tr h="13870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Seine-Saint-Denis</a:t>
                      </a:r>
                    </a:p>
                  </a:txBody>
                  <a:tcPr marL="23128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86789048"/>
                  </a:ext>
                </a:extLst>
              </a:tr>
              <a:tr h="13870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Val-de-Marne</a:t>
                      </a:r>
                    </a:p>
                  </a:txBody>
                  <a:tcPr marL="23128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3128201"/>
                  </a:ext>
                </a:extLst>
              </a:tr>
              <a:tr h="13870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Hauts-de-Seine</a:t>
                      </a:r>
                    </a:p>
                  </a:txBody>
                  <a:tcPr marL="23128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83927805"/>
                  </a:ext>
                </a:extLst>
              </a:tr>
              <a:tr h="13870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Centre-Val de Loire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15386365"/>
                  </a:ext>
                </a:extLst>
              </a:tr>
              <a:tr h="13870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Cher</a:t>
                      </a:r>
                    </a:p>
                  </a:txBody>
                  <a:tcPr marL="23128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28110427"/>
                  </a:ext>
                </a:extLst>
              </a:tr>
              <a:tr h="13870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Eure-et-Loir</a:t>
                      </a:r>
                    </a:p>
                  </a:txBody>
                  <a:tcPr marL="23128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253986"/>
                  </a:ext>
                </a:extLst>
              </a:tr>
              <a:tr h="13870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Loiret</a:t>
                      </a:r>
                    </a:p>
                  </a:txBody>
                  <a:tcPr marL="23128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639987"/>
                  </a:ext>
                </a:extLst>
              </a:tr>
              <a:tr h="13870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Loir-et-Cher</a:t>
                      </a:r>
                    </a:p>
                  </a:txBody>
                  <a:tcPr marL="23128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59965689"/>
                  </a:ext>
                </a:extLst>
              </a:tr>
              <a:tr h="13870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Réunion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9409044"/>
                  </a:ext>
                </a:extLst>
              </a:tr>
              <a:tr h="13870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 Réunion</a:t>
                      </a:r>
                    </a:p>
                  </a:txBody>
                  <a:tcPr marL="23128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61785116"/>
                  </a:ext>
                </a:extLst>
              </a:tr>
              <a:tr h="13870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Auvergne-Rhône-Alpes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343215"/>
                  </a:ext>
                </a:extLst>
              </a:tr>
              <a:tr h="13870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Rhône</a:t>
                      </a:r>
                    </a:p>
                  </a:txBody>
                  <a:tcPr marL="23128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4187506"/>
                  </a:ext>
                </a:extLst>
              </a:tr>
              <a:tr h="13870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Puy-de-Dôme</a:t>
                      </a:r>
                    </a:p>
                  </a:txBody>
                  <a:tcPr marL="23128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26511036"/>
                  </a:ext>
                </a:extLst>
              </a:tr>
              <a:tr h="13870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Hauts-de-France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7807293"/>
                  </a:ext>
                </a:extLst>
              </a:tr>
              <a:tr h="13870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Nord</a:t>
                      </a:r>
                    </a:p>
                  </a:txBody>
                  <a:tcPr marL="23128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90310642"/>
                  </a:ext>
                </a:extLst>
              </a:tr>
              <a:tr h="13870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Occitanie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1919519"/>
                  </a:ext>
                </a:extLst>
              </a:tr>
              <a:tr h="13870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Haute-Garonne</a:t>
                      </a:r>
                    </a:p>
                  </a:txBody>
                  <a:tcPr marL="23128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55845236"/>
                  </a:ext>
                </a:extLst>
              </a:tr>
              <a:tr h="13870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Hérault</a:t>
                      </a:r>
                    </a:p>
                  </a:txBody>
                  <a:tcPr marL="23128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7755650"/>
                  </a:ext>
                </a:extLst>
              </a:tr>
              <a:tr h="13870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Tarn</a:t>
                      </a:r>
                    </a:p>
                  </a:txBody>
                  <a:tcPr marL="23128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5490725"/>
                  </a:ext>
                </a:extLst>
              </a:tr>
              <a:tr h="13870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Aude</a:t>
                      </a:r>
                    </a:p>
                  </a:txBody>
                  <a:tcPr marL="23128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5461773"/>
                  </a:ext>
                </a:extLst>
              </a:tr>
              <a:tr h="138702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général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217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0191117"/>
                  </a:ext>
                </a:extLst>
              </a:tr>
            </a:tbl>
          </a:graphicData>
        </a:graphic>
      </p:graphicFrame>
      <p:graphicFrame>
        <p:nvGraphicFramePr>
          <p:cNvPr id="10" name="Tableau 9">
            <a:extLst>
              <a:ext uri="{FF2B5EF4-FFF2-40B4-BE49-F238E27FC236}">
                <a16:creationId xmlns:a16="http://schemas.microsoft.com/office/drawing/2014/main" id="{BEB2018F-1DEB-18EC-699F-156346D5C276}"/>
              </a:ext>
            </a:extLst>
          </p:cNvPr>
          <p:cNvGraphicFramePr>
            <a:graphicFrameLocks noGrp="1"/>
          </p:cNvGraphicFramePr>
          <p:nvPr/>
        </p:nvGraphicFramePr>
        <p:xfrm>
          <a:off x="5627724" y="1784778"/>
          <a:ext cx="2967920" cy="1147958"/>
        </p:xfrm>
        <a:graphic>
          <a:graphicData uri="http://schemas.openxmlformats.org/drawingml/2006/table">
            <a:tbl>
              <a:tblPr/>
              <a:tblGrid>
                <a:gridCol w="1338327">
                  <a:extLst>
                    <a:ext uri="{9D8B030D-6E8A-4147-A177-3AD203B41FA5}">
                      <a16:colId xmlns:a16="http://schemas.microsoft.com/office/drawing/2014/main" val="1683190216"/>
                    </a:ext>
                  </a:extLst>
                </a:gridCol>
                <a:gridCol w="357096">
                  <a:extLst>
                    <a:ext uri="{9D8B030D-6E8A-4147-A177-3AD203B41FA5}">
                      <a16:colId xmlns:a16="http://schemas.microsoft.com/office/drawing/2014/main" val="1803032018"/>
                    </a:ext>
                  </a:extLst>
                </a:gridCol>
                <a:gridCol w="488127">
                  <a:extLst>
                    <a:ext uri="{9D8B030D-6E8A-4147-A177-3AD203B41FA5}">
                      <a16:colId xmlns:a16="http://schemas.microsoft.com/office/drawing/2014/main" val="3474056128"/>
                    </a:ext>
                  </a:extLst>
                </a:gridCol>
                <a:gridCol w="329155">
                  <a:extLst>
                    <a:ext uri="{9D8B030D-6E8A-4147-A177-3AD203B41FA5}">
                      <a16:colId xmlns:a16="http://schemas.microsoft.com/office/drawing/2014/main" val="3109778727"/>
                    </a:ext>
                  </a:extLst>
                </a:gridCol>
                <a:gridCol w="455215">
                  <a:extLst>
                    <a:ext uri="{9D8B030D-6E8A-4147-A177-3AD203B41FA5}">
                      <a16:colId xmlns:a16="http://schemas.microsoft.com/office/drawing/2014/main" val="2585360261"/>
                    </a:ext>
                  </a:extLst>
                </a:gridCol>
              </a:tblGrid>
              <a:tr h="16399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Étiquettes de lignes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EHPAD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HAD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USLD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8733241"/>
                  </a:ext>
                </a:extLst>
              </a:tr>
              <a:tr h="16399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Grand Est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5763731"/>
                  </a:ext>
                </a:extLst>
              </a:tr>
              <a:tr h="16399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Haut-Rhin</a:t>
                      </a:r>
                    </a:p>
                  </a:txBody>
                  <a:tcPr marL="23128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423643"/>
                  </a:ext>
                </a:extLst>
              </a:tr>
              <a:tr h="16399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Bourgogne-Franche-Comté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2192493"/>
                  </a:ext>
                </a:extLst>
              </a:tr>
              <a:tr h="16399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Territoire de Belfort</a:t>
                      </a:r>
                    </a:p>
                  </a:txBody>
                  <a:tcPr marL="23128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BC2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68432942"/>
                  </a:ext>
                </a:extLst>
              </a:tr>
              <a:tr h="16399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Jura</a:t>
                      </a:r>
                    </a:p>
                  </a:txBody>
                  <a:tcPr marL="23128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6692082"/>
                  </a:ext>
                </a:extLst>
              </a:tr>
              <a:tr h="163994">
                <a:tc>
                  <a:txBody>
                    <a:bodyPr/>
                    <a:lstStyle/>
                    <a:p>
                      <a:pPr algn="l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 général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fr-FR" sz="9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r-FR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1542" marR="1542" marT="1542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DEB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0191117"/>
                  </a:ext>
                </a:extLst>
              </a:tr>
            </a:tbl>
          </a:graphicData>
        </a:graphic>
      </p:graphicFrame>
      <p:sp>
        <p:nvSpPr>
          <p:cNvPr id="12" name="ZoneTexte 11">
            <a:extLst>
              <a:ext uri="{FF2B5EF4-FFF2-40B4-BE49-F238E27FC236}">
                <a16:creationId xmlns:a16="http://schemas.microsoft.com/office/drawing/2014/main" id="{1F3E5659-C59E-ABC4-9B04-01BCB113A0C1}"/>
              </a:ext>
            </a:extLst>
          </p:cNvPr>
          <p:cNvSpPr txBox="1"/>
          <p:nvPr/>
        </p:nvSpPr>
        <p:spPr>
          <a:xfrm>
            <a:off x="48503" y="1597173"/>
            <a:ext cx="14536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8">
              <a:defRPr/>
            </a:pPr>
            <a:r>
              <a:rPr lang="fr-FR" sz="1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217</a:t>
            </a:r>
            <a:r>
              <a:rPr lang="fr-FR" sz="1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vs </a:t>
            </a:r>
            <a:br>
              <a:rPr lang="fr-FR" sz="1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182 au 15 juin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4A9E543C-D268-91A5-DA1C-80519CD2E382}"/>
              </a:ext>
            </a:extLst>
          </p:cNvPr>
          <p:cNvSpPr txBox="1"/>
          <p:nvPr/>
        </p:nvSpPr>
        <p:spPr>
          <a:xfrm>
            <a:off x="6531713" y="3020365"/>
            <a:ext cx="14536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8">
              <a:defRPr/>
            </a:pPr>
            <a:r>
              <a:rPr lang="fr-FR" sz="14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  <a:r>
              <a:rPr lang="fr-FR" sz="1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vs </a:t>
            </a:r>
            <a:br>
              <a:rPr lang="fr-FR" sz="1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fr-FR" sz="14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 au 15 juin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411AE773-5096-B8EC-F20E-D9736EFE0BB5}"/>
              </a:ext>
            </a:extLst>
          </p:cNvPr>
          <p:cNvSpPr txBox="1"/>
          <p:nvPr/>
        </p:nvSpPr>
        <p:spPr>
          <a:xfrm>
            <a:off x="58708" y="1070085"/>
            <a:ext cx="10815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378">
              <a:defRPr/>
            </a:pPr>
            <a:r>
              <a:rPr lang="fr-FR" sz="12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ARS 1</a:t>
            </a:r>
            <a:r>
              <a:rPr lang="fr-FR" sz="1200" baseline="300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ère</a:t>
            </a:r>
            <a:r>
              <a:rPr lang="fr-FR" sz="12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vague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D5213BE2-AE72-1125-6737-50EC71EB02E5}"/>
              </a:ext>
            </a:extLst>
          </p:cNvPr>
          <p:cNvSpPr txBox="1"/>
          <p:nvPr/>
        </p:nvSpPr>
        <p:spPr>
          <a:xfrm>
            <a:off x="5519069" y="1279215"/>
            <a:ext cx="122232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914378">
              <a:defRPr/>
            </a:pPr>
            <a:r>
              <a:rPr lang="fr-FR" sz="120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ARS 2ème vague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E1698960-158A-E695-851B-D5FDAB8CEAB1}"/>
              </a:ext>
            </a:extLst>
          </p:cNvPr>
          <p:cNvSpPr txBox="1"/>
          <p:nvPr/>
        </p:nvSpPr>
        <p:spPr>
          <a:xfrm>
            <a:off x="5690905" y="4062568"/>
            <a:ext cx="23303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378">
              <a:defRPr/>
            </a:pPr>
            <a:r>
              <a:rPr lang="fr-FR" sz="1400" b="1" dirty="0">
                <a:solidFill>
                  <a:srgbClr val="005841">
                    <a:lumMod val="75000"/>
                    <a:lumOff val="25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TOTAL IDES &amp; IDEL = 645</a:t>
            </a:r>
            <a:endParaRPr lang="fr-FR" sz="1400" dirty="0">
              <a:solidFill>
                <a:srgbClr val="005841">
                  <a:lumMod val="75000"/>
                  <a:lumOff val="25000"/>
                </a:srgb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9" name="Image 8" descr="Une image contenant texte, Police, capture d’écran, conception&#10;&#10;Description générée automatiquement">
            <a:extLst>
              <a:ext uri="{FF2B5EF4-FFF2-40B4-BE49-F238E27FC236}">
                <a16:creationId xmlns:a16="http://schemas.microsoft.com/office/drawing/2014/main" id="{F20AB01A-4A63-6CBE-B4B4-BB158A1F43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85095" y="94250"/>
            <a:ext cx="911630" cy="773155"/>
          </a:xfrm>
          <a:prstGeom prst="rect">
            <a:avLst/>
          </a:prstGeom>
        </p:spPr>
      </p:pic>
      <p:sp>
        <p:nvSpPr>
          <p:cNvPr id="18" name="ZoneTexte 17">
            <a:extLst>
              <a:ext uri="{FF2B5EF4-FFF2-40B4-BE49-F238E27FC236}">
                <a16:creationId xmlns:a16="http://schemas.microsoft.com/office/drawing/2014/main" id="{7330F9B6-2D56-3983-07E9-7166DDFD3985}"/>
              </a:ext>
            </a:extLst>
          </p:cNvPr>
          <p:cNvSpPr txBox="1"/>
          <p:nvPr/>
        </p:nvSpPr>
        <p:spPr>
          <a:xfrm>
            <a:off x="251520" y="4776321"/>
            <a:ext cx="5833068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fld id="{BD43F710-A1AE-7747-9628-B3862EF0B7E9}" type="datetime1">
              <a:rPr lang="fr-FR" sz="800" cap="all" smtClean="0"/>
              <a:pPr/>
              <a:t>08/07/2024</a:t>
            </a:fld>
            <a:endParaRPr lang="fr-FR" sz="800" dirty="0"/>
          </a:p>
        </p:txBody>
      </p:sp>
    </p:spTree>
    <p:extLst>
      <p:ext uri="{BB962C8B-B14F-4D97-AF65-F5344CB8AC3E}">
        <p14:creationId xmlns:p14="http://schemas.microsoft.com/office/powerpoint/2010/main" val="62310142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_ARS_CORSE 16-9">
  <a:themeElements>
    <a:clrScheme name="GOUVERNEMENT PPT">
      <a:dk1>
        <a:srgbClr val="000000"/>
      </a:dk1>
      <a:lt1>
        <a:srgbClr val="FFFFFF"/>
      </a:lt1>
      <a:dk2>
        <a:srgbClr val="000091"/>
      </a:dk2>
      <a:lt2>
        <a:srgbClr val="E1000F"/>
      </a:lt2>
      <a:accent1>
        <a:srgbClr val="005841"/>
      </a:accent1>
      <a:accent2>
        <a:srgbClr val="21215A"/>
      </a:accent2>
      <a:accent3>
        <a:srgbClr val="FFD500"/>
      </a:accent3>
      <a:accent4>
        <a:srgbClr val="EA5433"/>
      </a:accent4>
      <a:accent5>
        <a:srgbClr val="8C2237"/>
      </a:accent5>
      <a:accent6>
        <a:srgbClr val="49311F"/>
      </a:accent6>
      <a:hlink>
        <a:srgbClr val="000000"/>
      </a:hlink>
      <a:folHlink>
        <a:srgbClr val="000000"/>
      </a:folHlink>
    </a:clrScheme>
    <a:fontScheme name="Personnalisé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ésentation25" id="{CCAA3B1F-37AD-D142-9B00-F2952BC71F32}" vid="{8780E14E-37A2-0148-9F40-6587BA01BE65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TEMPLATE_ARS_CORSE 16-9</Template>
  <TotalTime>72</TotalTime>
  <Words>2349</Words>
  <Application>Microsoft Office PowerPoint</Application>
  <PresentationFormat>Affichage à l'écran (16:9)</PresentationFormat>
  <Paragraphs>496</Paragraphs>
  <Slides>33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8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33</vt:i4>
      </vt:variant>
    </vt:vector>
  </HeadingPairs>
  <TitlesOfParts>
    <vt:vector size="42" baseType="lpstr">
      <vt:lpstr>Arial</vt:lpstr>
      <vt:lpstr>Calibri</vt:lpstr>
      <vt:lpstr>DM Sans</vt:lpstr>
      <vt:lpstr>Marianne</vt:lpstr>
      <vt:lpstr>Roboto</vt:lpstr>
      <vt:lpstr>Tahoma</vt:lpstr>
      <vt:lpstr>Verdana</vt:lpstr>
      <vt:lpstr>Wingdings</vt:lpstr>
      <vt:lpstr>TEMPLATE_ARS_CORSE 16-9</vt:lpstr>
      <vt:lpstr>Expérimentation « Rédaction des certificats de décès par les IDE »  Webinaire ARS Corse 4 juillet 2024 </vt:lpstr>
      <vt:lpstr>Présentation PowerPoint</vt:lpstr>
      <vt:lpstr>Présentation PowerPoint</vt:lpstr>
      <vt:lpstr>Expérimentation</vt:lpstr>
      <vt:lpstr>Expérimentation</vt:lpstr>
      <vt:lpstr>Présentation PowerPoint</vt:lpstr>
      <vt:lpstr>Point de situation au 1er juillet 2024</vt:lpstr>
      <vt:lpstr>        Point de situation au 1er juillet 2024</vt:lpstr>
      <vt:lpstr>Point de situation au 1er juillet 2024</vt:lpstr>
      <vt:lpstr>Présentation PowerPoint</vt:lpstr>
      <vt:lpstr>    Expérimentation</vt:lpstr>
      <vt:lpstr> Expérimentation</vt:lpstr>
      <vt:lpstr>  Certificat de décès: recommandations pour sa rédaction</vt:lpstr>
      <vt:lpstr>   Qui peut rédiger un certificat de décès </vt:lpstr>
      <vt:lpstr>  Les fonctions d’un certificat de décès</vt:lpstr>
      <vt:lpstr>  Pourquoi rédiger un certificat de décès?</vt:lpstr>
      <vt:lpstr>  Le certificat de décès comporte</vt:lpstr>
      <vt:lpstr>  Sur les lieux de découverte du corps</vt:lpstr>
      <vt:lpstr>  Identification de la personne décédée</vt:lpstr>
      <vt:lpstr>  L’examen du défunt (tel que défini dans le domaine judiciaire)</vt:lpstr>
      <vt:lpstr>  Diagnostic de la mort </vt:lpstr>
      <vt:lpstr>   Diagnostic différentiel : </vt:lpstr>
      <vt:lpstr>  Le délai port-mortem</vt:lpstr>
      <vt:lpstr>  Obstacle médico-légal</vt:lpstr>
      <vt:lpstr>   Les cas d’obstacles médico-légaux  (bulletin de l’ordre des médecins de janvier 1999)</vt:lpstr>
      <vt:lpstr>  Quand prévenir les autorités judiciaires?</vt:lpstr>
      <vt:lpstr>  Modes de décès</vt:lpstr>
      <vt:lpstr> Recommandations européennes pour la réalisation d’autopsies</vt:lpstr>
      <vt:lpstr>  Volet médical du certificat de décès</vt:lpstr>
      <vt:lpstr>  A retenir </vt:lpstr>
      <vt:lpstr>  Erreurs à ne pas commettre</vt:lpstr>
      <vt:lpstr>  Cas de décès avec CD sans OML  </vt:lpstr>
      <vt:lpstr>Merci à tous pour votre participation</vt:lpstr>
    </vt:vector>
  </TitlesOfParts>
  <Manager>Client</Manager>
  <Company>Agence Régionale de Santé de Corse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subject>Client</dc:subject>
  <dc:creator>cvachet</dc:creator>
  <cp:lastModifiedBy>DONAZ, Marie-Aurélie (ARS-CORSE)</cp:lastModifiedBy>
  <cp:revision>6</cp:revision>
  <dcterms:created xsi:type="dcterms:W3CDTF">2020-09-29T11:40:03Z</dcterms:created>
  <dcterms:modified xsi:type="dcterms:W3CDTF">2024-07-08T10:12:10Z</dcterms:modified>
</cp:coreProperties>
</file>