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35"/>
  </p:notesMasterIdLst>
  <p:sldIdLst>
    <p:sldId id="256" r:id="rId2"/>
    <p:sldId id="331" r:id="rId3"/>
    <p:sldId id="309" r:id="rId4"/>
    <p:sldId id="304" r:id="rId5"/>
    <p:sldId id="308" r:id="rId6"/>
    <p:sldId id="310" r:id="rId7"/>
    <p:sldId id="322" r:id="rId8"/>
    <p:sldId id="321" r:id="rId9"/>
    <p:sldId id="320" r:id="rId10"/>
    <p:sldId id="313" r:id="rId11"/>
    <p:sldId id="323" r:id="rId12"/>
    <p:sldId id="324" r:id="rId13"/>
    <p:sldId id="335" r:id="rId14"/>
    <p:sldId id="257" r:id="rId15"/>
    <p:sldId id="258" r:id="rId16"/>
    <p:sldId id="259" r:id="rId17"/>
    <p:sldId id="260" r:id="rId18"/>
    <p:sldId id="275" r:id="rId19"/>
    <p:sldId id="261" r:id="rId20"/>
    <p:sldId id="276" r:id="rId21"/>
    <p:sldId id="262" r:id="rId22"/>
    <p:sldId id="274" r:id="rId23"/>
    <p:sldId id="264" r:id="rId24"/>
    <p:sldId id="265" r:id="rId25"/>
    <p:sldId id="266" r:id="rId26"/>
    <p:sldId id="267" r:id="rId27"/>
    <p:sldId id="270" r:id="rId28"/>
    <p:sldId id="268" r:id="rId29"/>
    <p:sldId id="269" r:id="rId30"/>
    <p:sldId id="271" r:id="rId31"/>
    <p:sldId id="272" r:id="rId32"/>
    <p:sldId id="279" r:id="rId33"/>
    <p:sldId id="336" r:id="rId3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30"/>
    <p:restoredTop sz="94660"/>
  </p:normalViewPr>
  <p:slideViewPr>
    <p:cSldViewPr showGuides="1">
      <p:cViewPr varScale="1">
        <p:scale>
          <a:sx n="59" d="100"/>
          <a:sy n="59" d="100"/>
        </p:scale>
        <p:origin x="1068" y="6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'[Global_dossiers_experimentation-ide-certdc-_-suivi-du-deploiement_Concaténation_V0.08.xlsx]Synt &amp; Graph CVL + autres ARS'!$D$3</c:f>
              <c:strCache>
                <c:ptCount val="1"/>
                <c:pt idx="0">
                  <c:v>IDE Volontaires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'[Global_dossiers_experimentation-ide-certdc-_-suivi-du-deploiement_Concaténation_V0.08.xlsx]Synt &amp; Graph CVL + autres ARS'!$C$4:$C$17</c:f>
              <c:strCache>
                <c:ptCount val="14"/>
                <c:pt idx="0">
                  <c:v>ARA </c:v>
                </c:pt>
                <c:pt idx="1">
                  <c:v>BFC</c:v>
                </c:pt>
                <c:pt idx="2">
                  <c:v>CVL </c:v>
                </c:pt>
                <c:pt idx="3">
                  <c:v>GE</c:v>
                </c:pt>
                <c:pt idx="4">
                  <c:v>GUA</c:v>
                </c:pt>
                <c:pt idx="5">
                  <c:v>GUY</c:v>
                </c:pt>
                <c:pt idx="6">
                  <c:v>HDF </c:v>
                </c:pt>
                <c:pt idx="7">
                  <c:v>IDF</c:v>
                </c:pt>
                <c:pt idx="8">
                  <c:v>REU</c:v>
                </c:pt>
                <c:pt idx="9">
                  <c:v>NA </c:v>
                </c:pt>
                <c:pt idx="10">
                  <c:v>NOR</c:v>
                </c:pt>
                <c:pt idx="11">
                  <c:v>OCC</c:v>
                </c:pt>
                <c:pt idx="12">
                  <c:v>PACA </c:v>
                </c:pt>
                <c:pt idx="13">
                  <c:v>PDL </c:v>
                </c:pt>
              </c:strCache>
            </c:strRef>
          </c:cat>
          <c:val>
            <c:numRef>
              <c:f>'[Global_dossiers_experimentation-ide-certdc-_-suivi-du-deploiement_Concaténation_V0.08.xlsx]Synt &amp; Graph CVL + autres ARS'!$D$4:$D$17</c:f>
              <c:numCache>
                <c:formatCode>General</c:formatCode>
                <c:ptCount val="14"/>
                <c:pt idx="0">
                  <c:v>1207</c:v>
                </c:pt>
                <c:pt idx="1">
                  <c:v>542</c:v>
                </c:pt>
                <c:pt idx="2">
                  <c:v>593</c:v>
                </c:pt>
                <c:pt idx="3">
                  <c:v>700</c:v>
                </c:pt>
                <c:pt idx="4">
                  <c:v>52</c:v>
                </c:pt>
                <c:pt idx="5">
                  <c:v>47</c:v>
                </c:pt>
                <c:pt idx="6">
                  <c:v>692</c:v>
                </c:pt>
                <c:pt idx="7">
                  <c:v>992</c:v>
                </c:pt>
                <c:pt idx="8">
                  <c:v>310</c:v>
                </c:pt>
                <c:pt idx="9">
                  <c:v>647</c:v>
                </c:pt>
                <c:pt idx="10">
                  <c:v>752</c:v>
                </c:pt>
                <c:pt idx="11">
                  <c:v>1762</c:v>
                </c:pt>
                <c:pt idx="12">
                  <c:v>840</c:v>
                </c:pt>
                <c:pt idx="13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7-42DB-B9D9-D666B0762D6D}"/>
            </c:ext>
          </c:extLst>
        </c:ser>
        <c:ser>
          <c:idx val="1"/>
          <c:order val="1"/>
          <c:tx>
            <c:strRef>
              <c:f>'[Global_dossiers_experimentation-ide-certdc-_-suivi-du-deploiement_Concaténation_V0.08.xlsx]Synt &amp; Graph CVL + autres ARS'!$E$3</c:f>
              <c:strCache>
                <c:ptCount val="1"/>
                <c:pt idx="0">
                  <c:v>IDE Certifiés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'[Global_dossiers_experimentation-ide-certdc-_-suivi-du-deploiement_Concaténation_V0.08.xlsx]Synt &amp; Graph CVL + autres ARS'!$C$4:$C$17</c:f>
              <c:strCache>
                <c:ptCount val="14"/>
                <c:pt idx="0">
                  <c:v>ARA </c:v>
                </c:pt>
                <c:pt idx="1">
                  <c:v>BFC</c:v>
                </c:pt>
                <c:pt idx="2">
                  <c:v>CVL </c:v>
                </c:pt>
                <c:pt idx="3">
                  <c:v>GE</c:v>
                </c:pt>
                <c:pt idx="4">
                  <c:v>GUA</c:v>
                </c:pt>
                <c:pt idx="5">
                  <c:v>GUY</c:v>
                </c:pt>
                <c:pt idx="6">
                  <c:v>HDF </c:v>
                </c:pt>
                <c:pt idx="7">
                  <c:v>IDF</c:v>
                </c:pt>
                <c:pt idx="8">
                  <c:v>REU</c:v>
                </c:pt>
                <c:pt idx="9">
                  <c:v>NA </c:v>
                </c:pt>
                <c:pt idx="10">
                  <c:v>NOR</c:v>
                </c:pt>
                <c:pt idx="11">
                  <c:v>OCC</c:v>
                </c:pt>
                <c:pt idx="12">
                  <c:v>PACA </c:v>
                </c:pt>
                <c:pt idx="13">
                  <c:v>PDL </c:v>
                </c:pt>
              </c:strCache>
            </c:strRef>
          </c:cat>
          <c:val>
            <c:numRef>
              <c:f>'[Global_dossiers_experimentation-ide-certdc-_-suivi-du-deploiement_Concaténation_V0.08.xlsx]Synt &amp; Graph CVL + autres ARS'!$E$4:$E$17</c:f>
              <c:numCache>
                <c:formatCode>0</c:formatCode>
                <c:ptCount val="14"/>
                <c:pt idx="0">
                  <c:v>574</c:v>
                </c:pt>
                <c:pt idx="1">
                  <c:v>260</c:v>
                </c:pt>
                <c:pt idx="2">
                  <c:v>366</c:v>
                </c:pt>
                <c:pt idx="3">
                  <c:v>351</c:v>
                </c:pt>
                <c:pt idx="4">
                  <c:v>12</c:v>
                </c:pt>
                <c:pt idx="5">
                  <c:v>23</c:v>
                </c:pt>
                <c:pt idx="6">
                  <c:v>336</c:v>
                </c:pt>
                <c:pt idx="7">
                  <c:v>870</c:v>
                </c:pt>
                <c:pt idx="8">
                  <c:v>127</c:v>
                </c:pt>
                <c:pt idx="9">
                  <c:v>54</c:v>
                </c:pt>
                <c:pt idx="10">
                  <c:v>94</c:v>
                </c:pt>
                <c:pt idx="11">
                  <c:v>691</c:v>
                </c:pt>
                <c:pt idx="12">
                  <c:v>123</c:v>
                </c:pt>
                <c:pt idx="1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7-42DB-B9D9-D666B0762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996064"/>
        <c:axId val="796425248"/>
      </c:barChart>
      <c:catAx>
        <c:axId val="83299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96425248"/>
        <c:crosses val="autoZero"/>
        <c:auto val="1"/>
        <c:lblAlgn val="ctr"/>
        <c:lblOffset val="100"/>
        <c:noMultiLvlLbl val="0"/>
      </c:catAx>
      <c:valAx>
        <c:axId val="79642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299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40863463239873"/>
          <c:y val="0.90735790592732801"/>
          <c:w val="0.33926292012916981"/>
          <c:h val="7.1466872616537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08/07/2024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11C9F1-CAD9-B0E2-20DF-380ED397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4F00E1-7C75-0DEC-9785-6D53F87D7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C617E6-0E1A-8C65-991C-D46C643D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A9F-789D-4674-A7B4-EE4743E05A61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5CAED6-E0E2-F67F-0258-4A1DCE85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2D9ACE-5E26-2580-D3E8-921EF33D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2E5F-152F-4911-A5C9-32D838218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21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57384" y="345525"/>
            <a:ext cx="2010558" cy="115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08/07/2024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5712"/>
            <a:ext cx="2195814" cy="126538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5AB5B-618B-B20A-7B02-BD4FFD1AC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1097D5-D642-FC6E-E7EC-A84A799B3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FEC3B-D77B-DC12-D021-BD1213437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3A9F-789D-4674-A7B4-EE4743E05A61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1629C7-E43B-42A3-B898-E71B675F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85230-35A8-75A3-4B7D-5A20FEE3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2E5F-152F-4911-A5C9-32D838218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69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08/07/2024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72876" y="185142"/>
            <a:ext cx="606856" cy="3497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ertdc.inserm.fr/mobile" TargetMode="External"/><Relationship Id="rId2" Type="http://schemas.openxmlformats.org/officeDocument/2006/relationships/hyperlink" Target="https://certdc.inserm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demat.social.gouv.fr/commencer/signature-des-certificats-de-deces-par-les-idel-su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igns-road-street-signpost-warning-38588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igns-road-street-signpost-warning-38588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2136E-09ED-CA5E-D3C7-2E805F087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76061"/>
            <a:ext cx="6858000" cy="1958008"/>
          </a:xfrm>
        </p:spPr>
        <p:txBody>
          <a:bodyPr>
            <a:normAutofit/>
          </a:bodyPr>
          <a:lstStyle/>
          <a:p>
            <a: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Expérimentation « Rédaction des certificats de décès par les IDE »</a:t>
            </a:r>
            <a:b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Webinaire ARS Corse</a:t>
            </a:r>
            <a:b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juillet 2024</a:t>
            </a:r>
            <a:br>
              <a:rPr lang="fr-FR" sz="2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FR" sz="21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0032F2-ABD4-2EC2-FE8F-352D6E116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566" y="4234069"/>
            <a:ext cx="8289235" cy="407505"/>
          </a:xfrm>
        </p:spPr>
        <p:txBody>
          <a:bodyPr>
            <a:noAutofit/>
          </a:bodyPr>
          <a:lstStyle/>
          <a:p>
            <a:r>
              <a:rPr lang="fr-FR" sz="1350" dirty="0"/>
              <a:t>Avec la participation de la Direction Générale (DGS) de la Santé, de l’Unité Médico-Judiciaire de Bastia (UMJ) et du Conseil </a:t>
            </a:r>
            <a:r>
              <a:rPr lang="fr-FR" sz="1350" dirty="0" err="1"/>
              <a:t>Inter-Départemental</a:t>
            </a:r>
            <a:r>
              <a:rPr lang="fr-FR" sz="1350" dirty="0"/>
              <a:t> de l’Ordre Infirmier (C.I.D.O.I)</a:t>
            </a:r>
          </a:p>
        </p:txBody>
      </p:sp>
      <p:pic>
        <p:nvPicPr>
          <p:cNvPr id="5" name="Image 4" descr="Une image contenant Police, Graphique, logo, texte&#10;&#10;Description générée automatiquement">
            <a:extLst>
              <a:ext uri="{FF2B5EF4-FFF2-40B4-BE49-F238E27FC236}">
                <a16:creationId xmlns:a16="http://schemas.microsoft.com/office/drawing/2014/main" id="{8E300D9C-DE0F-D912-9439-0BE8B1F67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30" y="179613"/>
            <a:ext cx="2394889" cy="1388188"/>
          </a:xfrm>
          <a:prstGeom prst="rect">
            <a:avLst/>
          </a:prstGeom>
        </p:spPr>
      </p:pic>
      <p:pic>
        <p:nvPicPr>
          <p:cNvPr id="7" name="Image 6" descr="Une image contenant texte, Police, blanc, logo&#10;&#10;Description générée automatiquement">
            <a:extLst>
              <a:ext uri="{FF2B5EF4-FFF2-40B4-BE49-F238E27FC236}">
                <a16:creationId xmlns:a16="http://schemas.microsoft.com/office/drawing/2014/main" id="{5C4E4E27-7AC5-AD4D-696D-26E6419A9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9613"/>
            <a:ext cx="1635620" cy="14596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A1D9902-82EA-4852-6123-8520D01FE6D1}"/>
              </a:ext>
            </a:extLst>
          </p:cNvPr>
          <p:cNvSpPr txBox="1"/>
          <p:nvPr/>
        </p:nvSpPr>
        <p:spPr>
          <a:xfrm>
            <a:off x="251520" y="4870882"/>
            <a:ext cx="8914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0F35858-C218-B4FC-3795-67921E9E8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453376"/>
            <a:ext cx="1152525" cy="1114425"/>
          </a:xfrm>
          <a:prstGeom prst="rect">
            <a:avLst/>
          </a:prstGeom>
        </p:spPr>
      </p:pic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A7348CD4-B1B7-E859-C155-E8527AEA16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605" y="453376"/>
            <a:ext cx="1184628" cy="1114425"/>
          </a:xfrm>
          <a:prstGeom prst="rect">
            <a:avLst/>
          </a:prstGeom>
        </p:spPr>
      </p:pic>
      <p:pic>
        <p:nvPicPr>
          <p:cNvPr id="13" name="Image 12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81A73DBE-3B73-56F5-7134-3FB57F3678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83" y="504818"/>
            <a:ext cx="953818" cy="9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6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sz="3200" dirty="0">
                <a:latin typeface="Roboto"/>
              </a:rPr>
              <a:t>3. </a:t>
            </a:r>
            <a:r>
              <a:rPr lang="fr-FR" sz="3200" cap="small" dirty="0">
                <a:latin typeface="Roboto"/>
              </a:rPr>
              <a:t>Évaluation de l’expérimentation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sz="800" b="0" cap="all" smtClean="0"/>
              <a:pPr/>
              <a:t>08/07/2024</a:t>
            </a:fld>
            <a:endParaRPr lang="fr-FR" sz="800" b="0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6" name="Image 5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B9442636-FB47-DFE3-824B-DE1B6217C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250" y="224357"/>
            <a:ext cx="1146600" cy="9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7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3"/>
          </p:nvPr>
        </p:nvSpPr>
        <p:spPr>
          <a:xfrm>
            <a:off x="396150" y="500648"/>
            <a:ext cx="7693260" cy="1615518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FR" dirty="0">
              <a:solidFill>
                <a:srgbClr val="C00000"/>
              </a:solidFill>
            </a:endParaRPr>
          </a:p>
          <a:p>
            <a:pPr algn="ctr"/>
            <a:endParaRPr lang="fr-FR" dirty="0">
              <a:solidFill>
                <a:srgbClr val="C00000"/>
              </a:solidFill>
            </a:endParaRPr>
          </a:p>
          <a:p>
            <a:pPr algn="ctr"/>
            <a:endParaRPr lang="fr-FR" dirty="0">
              <a:solidFill>
                <a:srgbClr val="C00000"/>
              </a:solidFill>
            </a:endParaRPr>
          </a:p>
          <a:p>
            <a:pPr algn="ctr"/>
            <a:endParaRPr lang="fr-FR" dirty="0">
              <a:solidFill>
                <a:srgbClr val="C00000"/>
              </a:solidFill>
            </a:endParaRPr>
          </a:p>
          <a:p>
            <a:pPr algn="ctr"/>
            <a:r>
              <a:rPr lang="fr-FR" dirty="0">
                <a:solidFill>
                  <a:srgbClr val="C00000"/>
                </a:solidFill>
              </a:rPr>
              <a:t>Évaluation de l’expérimentation</a:t>
            </a:r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179512" y="109235"/>
            <a:ext cx="8257905" cy="1742435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Expérimentation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3" name="Image 2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3DDA8C45-F99E-502A-15E7-1AFBF945E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250" y="261167"/>
            <a:ext cx="1146600" cy="97243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3723E76-8D15-9FF5-4BC5-82588425462E}"/>
              </a:ext>
            </a:extLst>
          </p:cNvPr>
          <p:cNvSpPr txBox="1"/>
          <p:nvPr/>
        </p:nvSpPr>
        <p:spPr>
          <a:xfrm>
            <a:off x="251520" y="48188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2993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3"/>
          </p:nvPr>
        </p:nvSpPr>
        <p:spPr>
          <a:xfrm>
            <a:off x="2738307" y="662363"/>
            <a:ext cx="3134989" cy="769204"/>
          </a:xfrm>
        </p:spPr>
        <p:txBody>
          <a:bodyPr>
            <a:normAutofit/>
          </a:bodyPr>
          <a:lstStyle/>
          <a:p>
            <a:br>
              <a:rPr lang="fr-FR" dirty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C00000"/>
                </a:solidFill>
              </a:rPr>
              <a:t>Évaluation de l’expérimentation </a:t>
            </a:r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2915815" y="109235"/>
            <a:ext cx="5521601" cy="624016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Expérimentation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282144" y="205120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2144" y="205120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</a:t>
            </a:r>
          </a:p>
        </p:txBody>
      </p:sp>
      <p:sp>
        <p:nvSpPr>
          <p:cNvPr id="27" name="Google Shape;710;p32"/>
          <p:cNvSpPr txBox="1"/>
          <p:nvPr/>
        </p:nvSpPr>
        <p:spPr>
          <a:xfrm>
            <a:off x="57411" y="1341249"/>
            <a:ext cx="2569373" cy="86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Certification électronique</a:t>
            </a:r>
          </a:p>
          <a:p>
            <a:pPr lvl="0"/>
            <a:r>
              <a:rPr lang="fr-FR" sz="10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</a:rPr>
              <a:t>Version Web :  </a:t>
            </a:r>
          </a:p>
          <a:p>
            <a:pPr marL="265106" lvl="1"/>
            <a:r>
              <a:rPr lang="fr-FR" sz="10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  <a:hlinkClick r:id="rId2"/>
              </a:rPr>
              <a:t>https://certdc.inserm.fr</a:t>
            </a:r>
            <a:endParaRPr lang="fr-FR" sz="1000" dirty="0">
              <a:solidFill>
                <a:srgbClr val="002060"/>
              </a:solidFill>
              <a:latin typeface="Calibri" panose="020F0502020204030204" pitchFamily="34" charset="0"/>
              <a:ea typeface="DM Sans"/>
              <a:cs typeface="Calibri" panose="020F0502020204030204" pitchFamily="34" charset="0"/>
              <a:sym typeface="DM Sans"/>
            </a:endParaRPr>
          </a:p>
          <a:p>
            <a:r>
              <a:rPr lang="fr-FR" sz="10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</a:rPr>
              <a:t>Version mobile : </a:t>
            </a:r>
          </a:p>
          <a:p>
            <a:pPr marL="265106" lvl="1"/>
            <a:r>
              <a:rPr lang="fr-FR" sz="10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  <a:hlinkClick r:id="rId3"/>
              </a:rPr>
              <a:t>https://certdc.inserm.fr/mobile</a:t>
            </a:r>
            <a:r>
              <a:rPr lang="fr-FR" sz="10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</a:rPr>
              <a:t> </a:t>
            </a:r>
          </a:p>
          <a:p>
            <a:pPr lvl="0" algn="r"/>
            <a:endParaRPr lang="fr-FR" sz="1100" dirty="0">
              <a:solidFill>
                <a:srgbClr val="002060"/>
              </a:solidFill>
              <a:latin typeface="Calibri" panose="020F0502020204030204" pitchFamily="34" charset="0"/>
              <a:ea typeface="DM Sans"/>
              <a:cs typeface="Calibri" panose="020F0502020204030204" pitchFamily="34" charset="0"/>
              <a:sym typeface="DM Sans"/>
            </a:endParaRPr>
          </a:p>
          <a:p>
            <a:pPr lvl="0" algn="r"/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32" name="Google Shape;715;p32"/>
          <p:cNvCxnSpPr/>
          <p:nvPr/>
        </p:nvCxnSpPr>
        <p:spPr>
          <a:xfrm>
            <a:off x="2334408" y="1654963"/>
            <a:ext cx="1255500" cy="793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3" name="Google Shape;716;p32"/>
          <p:cNvCxnSpPr>
            <a:stCxn id="24" idx="3"/>
          </p:cNvCxnSpPr>
          <p:nvPr/>
        </p:nvCxnSpPr>
        <p:spPr>
          <a:xfrm rot="10800000" flipH="1">
            <a:off x="2334464" y="2448053"/>
            <a:ext cx="1255500" cy="7932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4" name="Google Shape;717;p32"/>
          <p:cNvCxnSpPr>
            <a:stCxn id="29" idx="1"/>
          </p:cNvCxnSpPr>
          <p:nvPr/>
        </p:nvCxnSpPr>
        <p:spPr>
          <a:xfrm flipH="1">
            <a:off x="5226012" y="1655043"/>
            <a:ext cx="1255500" cy="793200"/>
          </a:xfrm>
          <a:prstGeom prst="bentConnector3">
            <a:avLst>
              <a:gd name="adj1" fmla="val 4999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5" name="Google Shape;718;p32"/>
          <p:cNvCxnSpPr>
            <a:stCxn id="21" idx="1"/>
          </p:cNvCxnSpPr>
          <p:nvPr/>
        </p:nvCxnSpPr>
        <p:spPr>
          <a:xfrm rot="10800000">
            <a:off x="5226052" y="2448082"/>
            <a:ext cx="1255500" cy="7932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716" y="1919078"/>
            <a:ext cx="1546884" cy="103870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 rot="20924058">
            <a:off x="3898853" y="2267416"/>
            <a:ext cx="1018198" cy="257369"/>
          </a:xfrm>
          <a:prstGeom prst="rect">
            <a:avLst/>
          </a:prstGeom>
          <a:pattFill prst="lgGrid">
            <a:fgClr>
              <a:srgbClr val="DDE8FF"/>
            </a:fgClr>
            <a:bgClr>
              <a:schemeClr val="bg1">
                <a:lumMod val="85000"/>
              </a:schemeClr>
            </a:bgClr>
          </a:pattFill>
        </p:spPr>
        <p:txBody>
          <a:bodyPr wrap="square" lIns="0" tIns="0" rIns="0" bIns="72000" rtlCol="0">
            <a:spAutoFit/>
          </a:bodyPr>
          <a:lstStyle/>
          <a:p>
            <a:r>
              <a:rPr lang="fr-FR" sz="1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EVALUATION</a:t>
            </a:r>
          </a:p>
        </p:txBody>
      </p:sp>
      <p:sp>
        <p:nvSpPr>
          <p:cNvPr id="36" name="Google Shape;710;p32"/>
          <p:cNvSpPr txBox="1"/>
          <p:nvPr/>
        </p:nvSpPr>
        <p:spPr>
          <a:xfrm>
            <a:off x="22830" y="2810753"/>
            <a:ext cx="2254594" cy="86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Questionnaire trimestriel qualitatif</a:t>
            </a:r>
            <a:b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1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lien adressé par votre ARS</a:t>
            </a:r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8" name="Google Shape;710;p32"/>
          <p:cNvSpPr txBox="1"/>
          <p:nvPr/>
        </p:nvSpPr>
        <p:spPr>
          <a:xfrm>
            <a:off x="5836628" y="2143911"/>
            <a:ext cx="2095102" cy="579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</a:rPr>
              <a:t>Déclaration du nombre de certificats rédigés</a:t>
            </a:r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8312" y="3086945"/>
            <a:ext cx="27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solidFill>
                  <a:srgbClr val="4A5E81"/>
                </a:solidFill>
                <a:latin typeface="Marianne" panose="02000000000000000000" pitchFamily="2" charset="0"/>
              </a:rPr>
              <a:t>Les volontaires s’engagent à participer à l’évaluation de l’expérimentation</a:t>
            </a:r>
            <a:endParaRPr lang="fr-FR" sz="900" dirty="0">
              <a:solidFill>
                <a:srgbClr val="4A5E81"/>
              </a:solidFill>
              <a:latin typeface="Marianne" panose="02000000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F71B395-F60A-279A-6B65-B5EBBD98D069}"/>
              </a:ext>
            </a:extLst>
          </p:cNvPr>
          <p:cNvSpPr txBox="1"/>
          <p:nvPr/>
        </p:nvSpPr>
        <p:spPr>
          <a:xfrm>
            <a:off x="6481512" y="1533526"/>
            <a:ext cx="2267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rgbClr val="002060"/>
                </a:solidFill>
                <a:latin typeface="Marianne" panose="02000000000000000000" pitchFamily="2" charset="0"/>
                <a:hlinkClick r:id="rId5"/>
              </a:rPr>
              <a:t>https://demat.social.gouv.fr/commencer/signature-des-certificats-de-deces-par-les-idel-su</a:t>
            </a:r>
            <a:r>
              <a:rPr lang="fr-FR" sz="1000" dirty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5F666BE-EBBB-A07E-A32B-FFA18D70BB4B}"/>
              </a:ext>
            </a:extLst>
          </p:cNvPr>
          <p:cNvSpPr txBox="1"/>
          <p:nvPr/>
        </p:nvSpPr>
        <p:spPr>
          <a:xfrm>
            <a:off x="6481512" y="2957780"/>
            <a:ext cx="2267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rgbClr val="002060"/>
                </a:solidFill>
                <a:latin typeface="Marianne" panose="02000000000000000000" pitchFamily="2" charset="0"/>
                <a:hlinkClick r:id="rId5"/>
              </a:rPr>
              <a:t>https://demat.social.gouv.fr/commencer/signature-des-certificats-de-deces-par-les-idel-su</a:t>
            </a:r>
            <a:r>
              <a:rPr lang="fr-FR" sz="1000" dirty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</a:p>
        </p:txBody>
      </p:sp>
      <p:sp>
        <p:nvSpPr>
          <p:cNvPr id="12" name="Google Shape;710;p32">
            <a:extLst>
              <a:ext uri="{FF2B5EF4-FFF2-40B4-BE49-F238E27FC236}">
                <a16:creationId xmlns:a16="http://schemas.microsoft.com/office/drawing/2014/main" id="{63441537-8DB2-2C42-E3AE-5DB747492C82}"/>
              </a:ext>
            </a:extLst>
          </p:cNvPr>
          <p:cNvSpPr txBox="1"/>
          <p:nvPr/>
        </p:nvSpPr>
        <p:spPr>
          <a:xfrm>
            <a:off x="5836628" y="1372033"/>
            <a:ext cx="987501" cy="39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11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</a:rPr>
              <a:t>Salariés</a:t>
            </a:r>
            <a:endParaRPr sz="11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3" name="Google Shape;710;p32">
            <a:extLst>
              <a:ext uri="{FF2B5EF4-FFF2-40B4-BE49-F238E27FC236}">
                <a16:creationId xmlns:a16="http://schemas.microsoft.com/office/drawing/2014/main" id="{E8998FC9-EC14-6056-2827-B829E5A7D4CC}"/>
              </a:ext>
            </a:extLst>
          </p:cNvPr>
          <p:cNvSpPr txBox="1"/>
          <p:nvPr/>
        </p:nvSpPr>
        <p:spPr>
          <a:xfrm>
            <a:off x="5836628" y="2925123"/>
            <a:ext cx="987501" cy="39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1100" dirty="0">
                <a:solidFill>
                  <a:srgbClr val="002060"/>
                </a:solidFill>
                <a:latin typeface="Calibri" panose="020F0502020204030204" pitchFamily="34" charset="0"/>
                <a:ea typeface="DM Sans"/>
                <a:cs typeface="Calibri" panose="020F0502020204030204" pitchFamily="34" charset="0"/>
                <a:sym typeface="DM Sans"/>
              </a:rPr>
              <a:t>Libéraux</a:t>
            </a:r>
            <a:endParaRPr sz="11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3FB0609-B52A-0C45-E963-70046E51417F}"/>
              </a:ext>
            </a:extLst>
          </p:cNvPr>
          <p:cNvSpPr txBox="1"/>
          <p:nvPr/>
        </p:nvSpPr>
        <p:spPr>
          <a:xfrm>
            <a:off x="929530" y="4229503"/>
            <a:ext cx="76635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>
                <a:solidFill>
                  <a:srgbClr val="00B0F0"/>
                </a:solidFill>
                <a:latin typeface="Marianne" panose="02000000000000000000" pitchFamily="2" charset="0"/>
              </a:rPr>
              <a:t>« L'infirmier </a:t>
            </a:r>
            <a:r>
              <a:rPr lang="fr-FR" sz="1200" dirty="0">
                <a:solidFill>
                  <a:srgbClr val="00B0F0"/>
                </a:solidFill>
                <a:latin typeface="Marianne" panose="02000000000000000000" pitchFamily="2" charset="0"/>
              </a:rPr>
              <a:t>informe chaque semaine l'agence régionale de santé territorialement compétente du nombre de certificats de décès qu'il </a:t>
            </a:r>
            <a:r>
              <a:rPr lang="fr-FR" sz="1200">
                <a:solidFill>
                  <a:srgbClr val="00B0F0"/>
                </a:solidFill>
                <a:latin typeface="Marianne" panose="02000000000000000000" pitchFamily="2" charset="0"/>
              </a:rPr>
              <a:t>a établis »</a:t>
            </a:r>
            <a:endParaRPr lang="fr-FR" sz="1200" dirty="0">
              <a:solidFill>
                <a:srgbClr val="00B0F0"/>
              </a:solidFill>
              <a:latin typeface="Marianne" panose="02000000000000000000" pitchFamily="2" charset="0"/>
            </a:endParaRPr>
          </a:p>
        </p:txBody>
      </p:sp>
      <p:pic>
        <p:nvPicPr>
          <p:cNvPr id="4" name="Image 3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B4308276-3F49-EA8F-487A-46F9C65A9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1250" y="261167"/>
            <a:ext cx="1146600" cy="97243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EDF65C4-EBFD-4797-AAD7-42E5D8AE9A12}"/>
              </a:ext>
            </a:extLst>
          </p:cNvPr>
          <p:cNvSpPr txBox="1"/>
          <p:nvPr/>
        </p:nvSpPr>
        <p:spPr>
          <a:xfrm>
            <a:off x="251520" y="4820105"/>
            <a:ext cx="584311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824269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55333-CE93-454F-AF63-9DD08DBBC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2378050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Certificat de décès:</a:t>
            </a:r>
            <a:br>
              <a:rPr lang="fr-FR" dirty="0"/>
            </a:br>
            <a:r>
              <a:rPr lang="fr-FR" dirty="0"/>
              <a:t>recommandations pour sa rédaction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3DD3AD-0FCD-42A7-9B8E-9888E282A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19822"/>
            <a:ext cx="6858000" cy="1224136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Dr STEGARU</a:t>
            </a:r>
          </a:p>
          <a:p>
            <a:r>
              <a:rPr lang="fr-FR" dirty="0"/>
              <a:t>UMJ Bastia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3409C141-1165-BEF6-5760-4D83B740D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160700"/>
            <a:ext cx="1069789" cy="107768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F7A1AD1-9D01-943F-F7E8-9CB7D76645B0}"/>
              </a:ext>
            </a:extLst>
          </p:cNvPr>
          <p:cNvSpPr txBox="1"/>
          <p:nvPr/>
        </p:nvSpPr>
        <p:spPr>
          <a:xfrm>
            <a:off x="251520" y="4803998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3378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AC584-BFCA-47D4-9314-47CE83A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Qui peut rédiger un certificat de décès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075403-2129-46F1-A6E9-075DDE3EA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/>
              <a:t>Un médecin </a:t>
            </a:r>
            <a:r>
              <a:rPr lang="fr-FR" sz="1800" dirty="0" err="1"/>
              <a:t>thésé</a:t>
            </a:r>
            <a:r>
              <a:rPr lang="fr-FR" sz="1800" dirty="0"/>
              <a:t> ou son remplaçant non </a:t>
            </a:r>
            <a:r>
              <a:rPr lang="fr-FR" sz="1800" dirty="0" err="1"/>
              <a:t>thésé</a:t>
            </a:r>
            <a:r>
              <a:rPr lang="fr-FR" sz="1800" dirty="0"/>
              <a:t> (mais avec une licence de remplacement)</a:t>
            </a:r>
          </a:p>
          <a:p>
            <a:r>
              <a:rPr lang="fr-FR" sz="1800" dirty="0"/>
              <a:t> depuis le 25/04/2024 les IDE dans les conditions suivantes:</a:t>
            </a:r>
          </a:p>
          <a:p>
            <a:pPr lvl="1"/>
            <a:r>
              <a:rPr lang="fr-FR" sz="1800" dirty="0"/>
              <a:t>Personne majeure</a:t>
            </a:r>
          </a:p>
          <a:p>
            <a:pPr lvl="1"/>
            <a:r>
              <a:rPr lang="fr-FR" sz="1800" dirty="0"/>
              <a:t>Décès à domicile, en EHPAD ou en HAD,</a:t>
            </a:r>
          </a:p>
          <a:p>
            <a:pPr lvl="1"/>
            <a:r>
              <a:rPr lang="fr-FR" sz="1800" dirty="0"/>
              <a:t>Morts non violentes (pas d’obstacle médico-légal),</a:t>
            </a:r>
          </a:p>
          <a:p>
            <a:r>
              <a:rPr lang="fr-FR" sz="1800" dirty="0"/>
              <a:t>Les internes , les FFI et les résidents de médecine générale ne sont pas autorisés à signer des CD</a:t>
            </a:r>
          </a:p>
          <a:p>
            <a:endParaRPr lang="fr-FR" dirty="0"/>
          </a:p>
        </p:txBody>
      </p:sp>
      <p:pic>
        <p:nvPicPr>
          <p:cNvPr id="5" name="Image 4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1E1174E6-9ECC-5192-CB08-ECB692A00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729" y="134573"/>
            <a:ext cx="1069789" cy="107768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E33DB87-DD2B-91A4-6141-3CA0593EBAA1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560205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CAF636-233A-4C83-9FA6-FD23DC15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Les fonctions d’un certificat de décès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E1D5E5-7321-4933-88D5-9A312D411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De santé publique : les CD via l’ARS et l’Inserm sont censés fournir une base de données sur le nombre et les causes de décès (intérêt de santé publique)</a:t>
            </a:r>
          </a:p>
          <a:p>
            <a:r>
              <a:rPr lang="fr-FR" sz="2000" dirty="0"/>
              <a:t>Judiciaire : par la mise en évidence d’un obstacle médico-légal</a:t>
            </a:r>
          </a:p>
          <a:p>
            <a:r>
              <a:rPr lang="fr-FR" sz="2000" dirty="0"/>
              <a:t>Pour les familles et les ayant droits (ouverture des droits à la succession , ouverture des droits aux primes d’assurance, matérialisation du début du deuil, formalités à l’état civil)</a:t>
            </a:r>
          </a:p>
          <a:p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644BADDB-3ECB-77E9-E84A-1F045CC5A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6A8F246-F4AB-2A88-B1DD-CA4483466F70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638832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A01D39-C9AF-4FD6-8771-36A5361E5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Pourquoi rédiger un certificat de décès?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6B08E-F3CE-4DA2-80CE-7A023190E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Document nécessaire à l’initiation des démarches funéraires</a:t>
            </a:r>
          </a:p>
          <a:p>
            <a:r>
              <a:rPr lang="fr-FR" sz="2000" dirty="0"/>
              <a:t>Si absence d’obstacle médico-légal :</a:t>
            </a:r>
          </a:p>
          <a:p>
            <a:pPr lvl="1"/>
            <a:r>
              <a:rPr lang="fr-FR" sz="2000" dirty="0"/>
              <a:t>Le CD est nécessaire à la déclaration de décès à l’état civil de la commune du décès et à la délivrance du permis de l’inhumation (par le maire)</a:t>
            </a:r>
          </a:p>
          <a:p>
            <a:pPr lvl="1"/>
            <a:r>
              <a:rPr lang="fr-FR" sz="2000" dirty="0"/>
              <a:t>Si obstacle médico-légal : le permis d’inhumer sera délivré par le magistrat chargé de l’enquête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6ADE37BA-2FE1-4CE3-435F-0E2171E50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DBA4517-20F0-294B-4A49-6E9BA786CD5D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55930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652B0-9F23-4E0A-B2D3-A3C1D601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Le certificat de décès comporte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2E06DA-3E92-4AEA-B552-36A96B488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- Volet administratif (partie haute) comportant 3 feuillets </a:t>
            </a:r>
          </a:p>
          <a:p>
            <a:r>
              <a:rPr lang="fr-FR" sz="2000" dirty="0"/>
              <a:t>- Volet médical  (anonyme et confidentiel) pour l’Inserm (veille sanitaire)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62B5B373-8040-49A1-A138-469F47DD7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9E9D734-E5A0-623E-98AC-FA4DFA43C391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096907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ACE06-2FB5-4AC9-9C65-858879776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Sur les lieux de découverte du corps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D7F06-02BD-44D0-A847-4E5F5B10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7654"/>
            <a:ext cx="8424863" cy="2952325"/>
          </a:xfrm>
        </p:spPr>
        <p:txBody>
          <a:bodyPr/>
          <a:lstStyle/>
          <a:p>
            <a:pPr marL="0"/>
            <a:r>
              <a:rPr lang="fr-FR" sz="2000" dirty="0"/>
              <a:t>Si l’IDE a un doute sur l’environnement du défunt (désordre non habituelle, meubles renversés, boites de médicaments, bouteilles d’alcool vides),  il /elle doit se désister au profit d’un médecin.</a:t>
            </a:r>
          </a:p>
          <a:p>
            <a:pPr marL="0"/>
            <a:r>
              <a:rPr lang="fr-FR" sz="2000" dirty="0"/>
              <a:t>La rédaction d’un CD engage la responsabilité du rédacteur , car il faut avoir un œil judiciaire attentif.</a:t>
            </a:r>
          </a:p>
          <a:p>
            <a:pPr marL="0"/>
            <a:br>
              <a:rPr lang="fr-FR" dirty="0"/>
            </a:br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C56022B9-BBB9-B8CE-D26E-512A61A8E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97941F2-BACC-0B55-F4C4-5847EF96986E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956526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C07E7-91EE-4236-A5D9-25240DEA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Identification de la personne décédée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28FF38-A139-4ADD-9FD6-4BFE6CD85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51670"/>
            <a:ext cx="8424863" cy="2808309"/>
          </a:xfrm>
        </p:spPr>
        <p:txBody>
          <a:bodyPr/>
          <a:lstStyle/>
          <a:p>
            <a:r>
              <a:rPr lang="fr-FR" sz="2000" dirty="0"/>
              <a:t>Obligatoire</a:t>
            </a:r>
          </a:p>
          <a:p>
            <a:r>
              <a:rPr lang="fr-FR" sz="2000" dirty="0"/>
              <a:t>Devant un cadavre dégradé (par la putréfaction, la carbonisation, par un accident de transport) et impossible à reconnaitre visuellement : il faut se désister et contacter un médecin.</a:t>
            </a:r>
          </a:p>
          <a:p>
            <a:r>
              <a:rPr lang="fr-FR" sz="2000" dirty="0"/>
              <a:t>Tout corps non formellement identifié devrait être autopsié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D8B48A09-7FB1-DCFC-4FED-09F9682FD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558293B-C83D-2E7B-5963-197FB1826BB9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08082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F5838E-2EB6-D842-9098-9F664E4D4E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563638"/>
            <a:ext cx="8424862" cy="2880320"/>
          </a:xfrm>
        </p:spPr>
        <p:txBody>
          <a:bodyPr/>
          <a:lstStyle/>
          <a:p>
            <a:pPr marL="457200"/>
            <a:endParaRPr lang="fr-FR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fr-FR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Première partie 13h00 – 13h30 : présentation du dispositif / réponses aux questions (Mme Carton, DGS)</a:t>
            </a:r>
          </a:p>
          <a:p>
            <a:pPr marL="457200"/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fr-FR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Deuxième partie : enjeux et partage d’expérience (Dr </a:t>
            </a:r>
            <a:r>
              <a:rPr lang="fr-FR" sz="20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Stegaru</a:t>
            </a:r>
            <a:r>
              <a:rPr lang="fr-FR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UMJ)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fld id="{BD43F710-A1AE-7747-9628-B3862EF0B7E9}" type="datetime1">
              <a:rPr lang="fr-FR" sz="800" b="0" cap="all" smtClean="0"/>
              <a:t>08/07/2024</a:t>
            </a:fld>
            <a:endParaRPr lang="fr-FR" sz="800" b="0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021178"/>
            <a:ext cx="8424863" cy="53999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84F146A1-C06A-F331-5E61-B47AC7F91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257" y="99774"/>
            <a:ext cx="536034" cy="539991"/>
          </a:xfrm>
          <a:prstGeom prst="rect">
            <a:avLst/>
          </a:prstGeom>
        </p:spPr>
      </p:pic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AA80A9D5-1A21-F8E1-DE1F-443E2627D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14026"/>
            <a:ext cx="1184628" cy="100468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523D44C-2976-B51F-6BBA-5F6B461764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4548" y="99774"/>
            <a:ext cx="792287" cy="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B13F5-CA8B-4E12-A889-A21B5300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L’examen du défunt (tel que défini dans le domaine judiciaire)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6D7F21-09EA-46C1-9DE6-1C90FB401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51670"/>
            <a:ext cx="8424863" cy="2808309"/>
          </a:xfrm>
        </p:spPr>
        <p:txBody>
          <a:bodyPr>
            <a:noAutofit/>
          </a:bodyPr>
          <a:lstStyle/>
          <a:p>
            <a:r>
              <a:rPr lang="fr-FR" sz="2000" dirty="0"/>
              <a:t>Apres formation de medecine légale et évaluation des connaissances, l’IDE est autorisé(e) à réaliser l’examen du défunt.</a:t>
            </a:r>
          </a:p>
          <a:p>
            <a:r>
              <a:rPr lang="fr-FR" sz="2000" dirty="0"/>
              <a:t>Si aucun obstacle médico-légal n’est identifié , l’IDE pourrait rédiger le CD. Attention , une vigilance doit être apportée à la présence d’un pacemaker.</a:t>
            </a:r>
          </a:p>
          <a:p>
            <a:r>
              <a:rPr lang="fr-FR" sz="2000" dirty="0"/>
              <a:t>En cas de doute, ou d’indication claire d’obstacle ML, l’IDE se désiste et contacte un médecin.</a:t>
            </a:r>
          </a:p>
          <a:p>
            <a:pPr marL="0"/>
            <a:br>
              <a:rPr lang="fr-FR" sz="2000" dirty="0"/>
            </a:br>
            <a:endParaRPr lang="fr-FR" sz="2000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7AD4DF87-0490-50A3-DFCB-4862789A7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3829" y="143959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3590C1C-BEF8-CE94-8DDE-4489796BB61C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944078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0A91D-3CCB-4CFE-8029-95D457D5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Diagnostic de la mort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32C736-34D6-4D37-BADA-50823417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600" dirty="0"/>
              <a:t>Il faut être certain que la personne est vraiment morte.</a:t>
            </a:r>
          </a:p>
          <a:p>
            <a:r>
              <a:rPr lang="fr-FR" sz="1600" dirty="0"/>
              <a:t>La mort doit être « réelle et constante ».</a:t>
            </a:r>
          </a:p>
          <a:p>
            <a:r>
              <a:rPr lang="fr-FR" sz="1600" dirty="0"/>
              <a:t>Mort réelle: les signes négatifs de la vie : absence de pouls, de respiration, arrêt de toute sensibilité et mobilité.</a:t>
            </a:r>
          </a:p>
          <a:p>
            <a:r>
              <a:rPr lang="fr-FR" sz="1600" dirty="0"/>
              <a:t>Mort constante: les signes positifs de la mort (refroidissement, rigidités, lividités, putréfaction ) qui sont aussi utilisés pour déterminer le délai post-mortem</a:t>
            </a:r>
          </a:p>
          <a:p>
            <a:r>
              <a:rPr lang="fr-FR" sz="1600" dirty="0">
                <a:solidFill>
                  <a:srgbClr val="FF0000"/>
                </a:solidFill>
              </a:rPr>
              <a:t>Un cadavre doit être examiné pour porter le diagnostic de mort , rechercher sa cause et le mode de décès</a:t>
            </a:r>
          </a:p>
          <a:p>
            <a:r>
              <a:rPr lang="fr-FR" sz="1600" dirty="0"/>
              <a:t>Un cadavre s’examine nu  (quid de la formation des IDE et du module épidémiologique et d’examen clinique du processus mortel )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389C7F9E-7997-0778-C810-A2E5E9DEB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986DF35-3EC1-4FF7-AF9B-18E98E1DBF0F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591215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3058C-5E97-4A1A-9FD8-65AEB101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Diagnostic différentiel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D20B4F-DCFB-4FB7-8F3E-BB9AB419C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fr-FR" sz="1600" dirty="0"/>
              <a:t>Ne pas confondre un état de mort apparente avec une éventuelle pathologie pouvant « mimer » les signes positifs de la mort.</a:t>
            </a:r>
          </a:p>
          <a:p>
            <a:pPr marL="0"/>
            <a:endParaRPr lang="fr-FR" sz="1600" dirty="0"/>
          </a:p>
          <a:p>
            <a:pPr marL="0"/>
            <a:r>
              <a:rPr lang="fr-FR" sz="1600" dirty="0"/>
              <a:t>• Hypothermie; hypoglycémie profonde</a:t>
            </a:r>
            <a:br>
              <a:rPr lang="fr-FR" sz="1600" dirty="0"/>
            </a:br>
            <a:r>
              <a:rPr lang="fr-FR" sz="1600" dirty="0"/>
              <a:t>• Intoxications</a:t>
            </a:r>
            <a:br>
              <a:rPr lang="fr-FR" sz="1600" dirty="0"/>
            </a:br>
            <a:r>
              <a:rPr lang="fr-FR" sz="1600" dirty="0"/>
              <a:t>• Coma métabolique</a:t>
            </a:r>
            <a:br>
              <a:rPr lang="fr-FR" sz="1600" dirty="0"/>
            </a:br>
            <a:r>
              <a:rPr lang="fr-FR" sz="1600" dirty="0"/>
              <a:t>• </a:t>
            </a:r>
            <a:r>
              <a:rPr lang="fr-FR" sz="1600" dirty="0" err="1"/>
              <a:t>Locked</a:t>
            </a:r>
            <a:r>
              <a:rPr lang="fr-FR" sz="1600" dirty="0"/>
              <a:t>-in syndrome</a:t>
            </a:r>
            <a:br>
              <a:rPr lang="fr-FR" sz="1600" dirty="0"/>
            </a:br>
            <a:r>
              <a:rPr lang="fr-FR" sz="1600" dirty="0"/>
              <a:t>• Etat végétatif </a:t>
            </a:r>
          </a:p>
          <a:p>
            <a:pPr marL="0"/>
            <a:r>
              <a:rPr lang="fr-FR" sz="1600" dirty="0"/>
              <a:t>Intérêt de réaliser un examen clinique prolongé du défunt.</a:t>
            </a:r>
          </a:p>
          <a:p>
            <a:pPr marL="0"/>
            <a:r>
              <a:rPr lang="fr-FR" sz="1600" dirty="0"/>
              <a:t>Examen des segments des membres de façon bilatérale ( exclure un parkinsonien).</a:t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6A59A287-F366-E399-0275-2E2CA1EE7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305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DE80300-B5C1-3EFE-E8A8-57C536E59DD3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948439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79D06-7F62-46A7-9250-F9FA7E29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Le délai port-mortem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496963-0BC0-4950-B9AD-87BCC22B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L’IDE dans ses fonctions ne doit pas dépasser ses prérogatives , des lors qu’il existe un doute sur le processus létal (tant pour le mécanisme que pour la temporalité).</a:t>
            </a:r>
          </a:p>
          <a:p>
            <a:r>
              <a:rPr lang="fr-FR" sz="2000" dirty="0"/>
              <a:t>L’heure estimée du décès est un problème de médecin légiste et d’enquêteur</a:t>
            </a:r>
          </a:p>
          <a:p>
            <a:r>
              <a:rPr lang="fr-FR" sz="2000" dirty="0"/>
              <a:t>Ne pas la noter sur le volet administratif du CD</a:t>
            </a:r>
          </a:p>
          <a:p>
            <a:pPr marL="0"/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77F7CEE4-5798-214F-E10A-D8BC324B4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06C1CE8-9A86-CAA3-9953-CCD9205FCA62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411850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5D16DE-2C2B-470C-AF21-94EF3C3F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Obstacle médico-légal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9D3E7-AF07-4AC4-B86F-A93A89753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En cas de mort violente ou de soupçon de mort violente.</a:t>
            </a:r>
          </a:p>
          <a:p>
            <a:r>
              <a:rPr lang="fr-FR" sz="2000" dirty="0"/>
              <a:t>Définition de la mort violente : c'est une mort « non naturelle ».</a:t>
            </a:r>
          </a:p>
          <a:p>
            <a:r>
              <a:rPr lang="fr-FR" sz="2000" dirty="0"/>
              <a:t>Définition de la mort naturelle : elle résulte de l’évolution d’un état pathologique ou du vieillissement d’un individu.</a:t>
            </a:r>
          </a:p>
          <a:p>
            <a:r>
              <a:rPr lang="fr-FR" sz="2000" dirty="0"/>
              <a:t>L’identification d’une mort violente n’est pas toujours facile (par ex dissimulation d’un homicide par empoisonnement).</a:t>
            </a:r>
          </a:p>
          <a:p>
            <a:r>
              <a:rPr lang="fr-FR" sz="2000" dirty="0"/>
              <a:t>Si l’IDE ale moindre doute sur les causes du décès, il doit contacter un médecin.</a:t>
            </a:r>
          </a:p>
          <a:p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EA296C70-930B-E7A2-3E10-FE2C8F1C4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2AD5954-90AE-65E0-85DB-07898ACC0D97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204944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29676-7A55-420D-A1E9-F842354D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Les cas d’obstacles médico-légaux </a:t>
            </a:r>
            <a:br>
              <a:rPr lang="fr-FR" dirty="0"/>
            </a:br>
            <a:r>
              <a:rPr lang="fr-FR" dirty="0"/>
              <a:t>(bulletin de l’ordre des médecins de janvier 1999)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EB063-FFF1-4AE7-8AC6-0AA5FF19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211710"/>
            <a:ext cx="8424863" cy="2448269"/>
          </a:xfrm>
        </p:spPr>
        <p:txBody>
          <a:bodyPr/>
          <a:lstStyle/>
          <a:p>
            <a:r>
              <a:rPr lang="fr-FR" sz="1800" dirty="0"/>
              <a:t>- </a:t>
            </a:r>
            <a:r>
              <a:rPr lang="fr-FR" sz="2000" dirty="0"/>
              <a:t>Mort violente criminelle ou suspecte (suicide)</a:t>
            </a:r>
          </a:p>
          <a:p>
            <a:r>
              <a:rPr lang="fr-FR" sz="2000" dirty="0"/>
              <a:t>- Mort inconnue </a:t>
            </a:r>
          </a:p>
          <a:p>
            <a:r>
              <a:rPr lang="fr-FR" sz="2000" dirty="0"/>
              <a:t>- Mort subite de l’adulte ou de l’enfant</a:t>
            </a:r>
          </a:p>
          <a:p>
            <a:r>
              <a:rPr lang="fr-FR" sz="2000" dirty="0"/>
              <a:t>- Mort engageant une responsabilité (accident de la circulation, exercice médical)</a:t>
            </a:r>
          </a:p>
          <a:p>
            <a:r>
              <a:rPr lang="fr-FR" sz="2000" dirty="0"/>
              <a:t>- Mort mettant en cause une législation particulière (accident de travail , maladie professionnelle, blessure ouvrant droit à une pension militaire)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15583B0C-349E-177A-FFD2-E985E7E24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86CEBBF-1A82-86F0-5FBC-C786AE354835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661013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29F7BD-5C13-4D57-8903-AF47C8B0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Quand prévenir les autorités judiciaires?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5EDA30-DBAA-40B5-9CD4-6DB1A236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Dès que le mode de décès est douteux ou simplement inconnu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A1B1CF4A-3574-B512-3DD4-BB7098F45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3959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C4663D7-6D23-4FB1-F34B-F1F0731E9E9C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948936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28160-BE41-400D-8806-04C645F4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Modes de décès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E73553-3545-45FC-B393-A596CEAF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- Suicide</a:t>
            </a:r>
          </a:p>
          <a:p>
            <a:r>
              <a:rPr lang="fr-FR" sz="2000" dirty="0"/>
              <a:t>- Homicide</a:t>
            </a:r>
          </a:p>
          <a:p>
            <a:r>
              <a:rPr lang="fr-FR" sz="2000" dirty="0"/>
              <a:t>- Accident</a:t>
            </a:r>
          </a:p>
          <a:p>
            <a:r>
              <a:rPr lang="fr-FR" sz="2000" dirty="0"/>
              <a:t>- Naturel</a:t>
            </a:r>
          </a:p>
          <a:p>
            <a:r>
              <a:rPr lang="fr-FR" sz="2000" dirty="0"/>
              <a:t>- Inconnu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90E75A14-C728-D984-450D-76ECF7965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3959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EB0B96D-BBAC-295C-4219-A01CC0536293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876498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B6667F-DB9C-4E51-84F3-8256FC3C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Recommandations européennes pour la réalisation d’autopsies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07428-2653-44F8-8B46-D2B9382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1700" dirty="0"/>
              <a:t>Homicide ou suspicion d’homicide</a:t>
            </a:r>
          </a:p>
          <a:p>
            <a:r>
              <a:rPr lang="fr-FR" sz="1700" dirty="0"/>
              <a:t>Suicide ou suspicion de suicide</a:t>
            </a:r>
          </a:p>
          <a:p>
            <a:r>
              <a:rPr lang="fr-FR" sz="1700" dirty="0"/>
              <a:t>Mort subite inattendue</a:t>
            </a:r>
          </a:p>
          <a:p>
            <a:r>
              <a:rPr lang="fr-FR" sz="1700" dirty="0"/>
              <a:t>Violation des droits de l’homme (suspicion de torture ou de mauvais traitement)</a:t>
            </a:r>
          </a:p>
          <a:p>
            <a:r>
              <a:rPr lang="fr-FR" sz="1700" dirty="0"/>
              <a:t>Suspicion de faute médicale</a:t>
            </a:r>
          </a:p>
          <a:p>
            <a:r>
              <a:rPr lang="fr-FR" sz="1700" dirty="0"/>
              <a:t>Accident de transport, de travail ou domestique</a:t>
            </a:r>
          </a:p>
          <a:p>
            <a:r>
              <a:rPr lang="fr-FR" sz="1700" dirty="0"/>
              <a:t>Maladie professionnelle</a:t>
            </a:r>
          </a:p>
          <a:p>
            <a:r>
              <a:rPr lang="fr-FR" sz="1700" dirty="0"/>
              <a:t>Catastrophe naturelle ou technologique</a:t>
            </a:r>
          </a:p>
          <a:p>
            <a:r>
              <a:rPr lang="fr-FR" sz="1700" dirty="0"/>
              <a:t>Décès en détention ou associé à des actions de police ou militaires</a:t>
            </a:r>
          </a:p>
          <a:p>
            <a:r>
              <a:rPr lang="fr-FR" sz="1700" dirty="0"/>
              <a:t>Corps non identifié ou restes squelettiques</a:t>
            </a:r>
          </a:p>
          <a:p>
            <a:r>
              <a:rPr lang="fr-FR" sz="1700" dirty="0"/>
              <a:t>Décès d’un personnage public « exposé » (magistrat, policier, expert, témoin)</a:t>
            </a:r>
          </a:p>
          <a:p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9B5BAEA7-80E2-7C91-EE14-63C2B484E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305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1D1EFF0-DE79-D0E6-80C1-FFAD7B8C23AB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352670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3E2BA-C8FD-40F1-AB2F-FEF1655B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Volet médical du certificat de décès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2E6392-1FCF-457D-8930-A04E0269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07654"/>
            <a:ext cx="8712646" cy="3168352"/>
          </a:xfrm>
        </p:spPr>
        <p:txBody>
          <a:bodyPr>
            <a:noAutofit/>
          </a:bodyPr>
          <a:lstStyle/>
          <a:p>
            <a:r>
              <a:rPr lang="fr-FR" sz="1800" dirty="0"/>
              <a:t>Anonyme, clôturé après rédaction</a:t>
            </a:r>
          </a:p>
          <a:p>
            <a:r>
              <a:rPr lang="fr-FR" sz="1800" dirty="0"/>
              <a:t>Destiné à l’ARS qui le transmet à l’Inserm pour établir des statistiques de cause de décès</a:t>
            </a:r>
          </a:p>
          <a:p>
            <a:r>
              <a:rPr lang="fr-FR" sz="1800" dirty="0"/>
              <a:t>Ne pas mettre « arrêt cardio-respiratoire » pour cause de décès</a:t>
            </a:r>
          </a:p>
          <a:p>
            <a:r>
              <a:rPr lang="fr-FR" sz="1800" dirty="0"/>
              <a:t>Si la cause du décès est« inconnue » , ne pas remplir le CD et contacter un médecin.</a:t>
            </a:r>
          </a:p>
          <a:p>
            <a:r>
              <a:rPr lang="fr-FR" sz="1800" dirty="0"/>
              <a:t>Cause immédiate : la maladie, ou la complication ayant directement entraîné la mort. </a:t>
            </a:r>
          </a:p>
          <a:p>
            <a:r>
              <a:rPr lang="fr-FR" sz="1800" dirty="0"/>
              <a:t>Cause initiale : la maladie ou le traumatisme à l’origine de la séquence des événements morbides ayant entraîné la mort. </a:t>
            </a: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4174E7F4-005C-CDC1-ABAE-AF68D6C00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143959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09ACC9D-F65A-4FED-5AD2-590EEEB2399F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55156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sz="3200" dirty="0">
                <a:latin typeface="Roboto"/>
              </a:rPr>
              <a:t>1. </a:t>
            </a:r>
            <a:r>
              <a:rPr lang="fr-FR" sz="3200" cap="small" dirty="0">
                <a:latin typeface="Roboto"/>
              </a:rPr>
              <a:t>Rappel du Cadre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sz="800" b="0" cap="all" smtClean="0"/>
              <a:pPr/>
              <a:t>08/07/2024</a:t>
            </a:fld>
            <a:endParaRPr lang="fr-FR" sz="800" b="0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générale de la santé</a:t>
            </a:r>
          </a:p>
        </p:txBody>
      </p:sp>
      <p:pic>
        <p:nvPicPr>
          <p:cNvPr id="6" name="Image 5" descr="Une image contenant texte, Police, capture d’écran, blanc&#10;&#10;Description générée automatiquement">
            <a:extLst>
              <a:ext uri="{FF2B5EF4-FFF2-40B4-BE49-F238E27FC236}">
                <a16:creationId xmlns:a16="http://schemas.microsoft.com/office/drawing/2014/main" id="{CE4C32FC-F031-A2EB-787C-C92FD3F5A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713" y="555486"/>
            <a:ext cx="1118919" cy="83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28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D265F-7045-4568-A83C-F0FA03DDD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A retenir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6C164C-D5C3-4257-9D2B-D455D32A8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Il faut être stricte sur l’identification des cadavres</a:t>
            </a:r>
          </a:p>
          <a:p>
            <a:r>
              <a:rPr lang="fr-FR" sz="2000" dirty="0"/>
              <a:t>Rédiger un certificat de décès s’est engager sa responsabilité </a:t>
            </a:r>
          </a:p>
          <a:p>
            <a:r>
              <a:rPr lang="fr-FR" sz="2000" dirty="0"/>
              <a:t>L’IDE ne doit pas renseigner l’heure supposée du décès. Néanmoins , l’IDE doit renseigner l’heure du constat du décès.</a:t>
            </a:r>
          </a:p>
          <a:p>
            <a:r>
              <a:rPr lang="fr-FR" sz="2000" dirty="0"/>
              <a:t>Il vaut mieux s’abstenir plutôt qu’indiquer n’importe quelle cause de décès.</a:t>
            </a:r>
          </a:p>
          <a:p>
            <a:r>
              <a:rPr lang="fr-FR" sz="2000" dirty="0"/>
              <a:t>Attention à la présence de pacemaker</a:t>
            </a:r>
          </a:p>
          <a:p>
            <a:pPr marL="0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4952FEAA-BD3E-DD67-6E59-82A10C96D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675" y="145108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04C1810-622C-FF3E-84AA-AB7E0F59895A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124347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3A194-C4C0-4BC8-82CF-B8976C91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Erreurs à ne pas commettre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441AD7-3F4A-44BE-8EBF-024E785F5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Ne pas cocher « obstacle médico-légal » si l’enquêteur dit que l’enquête ne montre rien de suspect. </a:t>
            </a:r>
            <a:r>
              <a:rPr lang="fr-FR" sz="2000" b="1" dirty="0"/>
              <a:t>Si doute cocher « obstacle médico-légal ».</a:t>
            </a:r>
          </a:p>
          <a:p>
            <a:r>
              <a:rPr lang="fr-FR" sz="2000" dirty="0"/>
              <a:t>Considérer qu’un corps retrouvé flottant dans l’eau est celui d’un noyé.</a:t>
            </a:r>
          </a:p>
          <a:p>
            <a:r>
              <a:rPr lang="fr-FR" sz="2000" dirty="0"/>
              <a:t>Considérer qu’une personne décédée dans la rue est morte d’un infarctus de myocarde.</a:t>
            </a:r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1524DD2B-7934-353A-EFAB-4858B633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675" y="143959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E51D0FB-B2BB-7962-674B-193C38F183BD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750129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3EA7B-EF93-435D-8BD1-D221F17F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31590"/>
            <a:ext cx="8424863" cy="360040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Cas de décès avec CD sans OML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228854-4028-4D4F-9F28-82D7AC24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07654"/>
            <a:ext cx="8424863" cy="2952325"/>
          </a:xfrm>
        </p:spPr>
        <p:txBody>
          <a:bodyPr>
            <a:noAutofit/>
          </a:bodyPr>
          <a:lstStyle/>
          <a:p>
            <a:r>
              <a:rPr lang="fr-FR" dirty="0"/>
              <a:t>Femme âgée de 70 ans , dialysée.</a:t>
            </a:r>
          </a:p>
          <a:p>
            <a:r>
              <a:rPr lang="fr-FR" dirty="0"/>
              <a:t>Hospitalisation de jour pour mise en place d’un cathéter veineux central  (FAV thrombosée).</a:t>
            </a:r>
          </a:p>
          <a:p>
            <a:r>
              <a:rPr lang="fr-FR" dirty="0"/>
              <a:t>La patiente passe la nuit seule à son domicile.</a:t>
            </a:r>
          </a:p>
          <a:p>
            <a:r>
              <a:rPr lang="fr-FR" dirty="0"/>
              <a:t>Découverte inanimée le lendemain matin à son domicile avec le cathéter coupé et une paire de ciseaux à proximité du corps; pas de sang sur les lieux.</a:t>
            </a:r>
          </a:p>
          <a:p>
            <a:r>
              <a:rPr lang="fr-FR" dirty="0"/>
              <a:t>Le médecin SAMU conclue à un suicide ; pas d’OML</a:t>
            </a:r>
          </a:p>
          <a:p>
            <a:r>
              <a:rPr lang="fr-FR" dirty="0"/>
              <a:t>Le procureur demande malgré tout une autopsie.</a:t>
            </a:r>
          </a:p>
          <a:p>
            <a:br>
              <a:rPr lang="fr-FR" dirty="0"/>
            </a:br>
            <a:r>
              <a:rPr lang="fr-FR" dirty="0"/>
              <a:t>Cause du décès : pneumothorax droit compressif , consécutif à plusieurs tentatives de pose de cathéter dans la veine jugulaire interne droite; plainte de la famille contre la structure hospitalière pour faute médicale.</a:t>
            </a:r>
          </a:p>
          <a:p>
            <a:endParaRPr lang="fr-FR" dirty="0"/>
          </a:p>
        </p:txBody>
      </p:sp>
      <p:pic>
        <p:nvPicPr>
          <p:cNvPr id="4" name="Image 3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B878FDF0-3868-5374-EDA9-825154689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924" y="53906"/>
            <a:ext cx="1069789" cy="107768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DF05DA3-7633-C782-03D3-E5E59A4D7F25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977273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2136E-09ED-CA5E-D3C7-2E805F087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76061"/>
            <a:ext cx="6858000" cy="727737"/>
          </a:xfrm>
        </p:spPr>
        <p:txBody>
          <a:bodyPr>
            <a:normAutofit/>
          </a:bodyPr>
          <a:lstStyle/>
          <a:p>
            <a:r>
              <a:rPr lang="fr-FR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Merci à tous pour votre participation</a:t>
            </a:r>
            <a:endParaRPr lang="fr-F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 descr="Une image contenant Police, Graphique, logo, texte&#10;&#10;Description générée automatiquement">
            <a:extLst>
              <a:ext uri="{FF2B5EF4-FFF2-40B4-BE49-F238E27FC236}">
                <a16:creationId xmlns:a16="http://schemas.microsoft.com/office/drawing/2014/main" id="{8E300D9C-DE0F-D912-9439-0BE8B1F67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330" y="179613"/>
            <a:ext cx="2394889" cy="1388188"/>
          </a:xfrm>
          <a:prstGeom prst="rect">
            <a:avLst/>
          </a:prstGeom>
        </p:spPr>
      </p:pic>
      <p:pic>
        <p:nvPicPr>
          <p:cNvPr id="7" name="Image 6" descr="Une image contenant texte, Police, blanc, logo&#10;&#10;Description générée automatiquement">
            <a:extLst>
              <a:ext uri="{FF2B5EF4-FFF2-40B4-BE49-F238E27FC236}">
                <a16:creationId xmlns:a16="http://schemas.microsoft.com/office/drawing/2014/main" id="{5C4E4E27-7AC5-AD4D-696D-26E6419A9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9613"/>
            <a:ext cx="1635620" cy="14596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A1D9902-82EA-4852-6123-8520D01FE6D1}"/>
              </a:ext>
            </a:extLst>
          </p:cNvPr>
          <p:cNvSpPr txBox="1"/>
          <p:nvPr/>
        </p:nvSpPr>
        <p:spPr>
          <a:xfrm>
            <a:off x="251520" y="4870882"/>
            <a:ext cx="8914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0F35858-C218-B4FC-3795-67921E9E8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453376"/>
            <a:ext cx="1152525" cy="1114425"/>
          </a:xfrm>
          <a:prstGeom prst="rect">
            <a:avLst/>
          </a:prstGeom>
        </p:spPr>
      </p:pic>
      <p:pic>
        <p:nvPicPr>
          <p:cNvPr id="12" name="Image 11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A7348CD4-B1B7-E859-C155-E8527AEA16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605" y="453376"/>
            <a:ext cx="1184628" cy="1114425"/>
          </a:xfrm>
          <a:prstGeom prst="rect">
            <a:avLst/>
          </a:prstGeom>
        </p:spPr>
      </p:pic>
      <p:pic>
        <p:nvPicPr>
          <p:cNvPr id="13" name="Image 12" descr="Une image contenant texte, logo, Emblème, Marque&#10;&#10;Description générée automatiquement">
            <a:extLst>
              <a:ext uri="{FF2B5EF4-FFF2-40B4-BE49-F238E27FC236}">
                <a16:creationId xmlns:a16="http://schemas.microsoft.com/office/drawing/2014/main" id="{81A73DBE-3B73-56F5-7134-3FB57F3678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983" y="504818"/>
            <a:ext cx="953818" cy="9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9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3"/>
          </p:nvPr>
        </p:nvSpPr>
        <p:spPr>
          <a:xfrm>
            <a:off x="1342161" y="567156"/>
            <a:ext cx="6399244" cy="26245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Rappel du cadre</a:t>
            </a:r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1342159" y="109235"/>
            <a:ext cx="7095258" cy="53999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Expérimentation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Arrondir un rectangle avec un coin diagonal 12">
            <a:extLst>
              <a:ext uri="{FF2B5EF4-FFF2-40B4-BE49-F238E27FC236}">
                <a16:creationId xmlns:a16="http://schemas.microsoft.com/office/drawing/2014/main" id="{7D6A9031-7D6E-4E97-B17C-8425B7E84477}"/>
              </a:ext>
            </a:extLst>
          </p:cNvPr>
          <p:cNvSpPr/>
          <p:nvPr/>
        </p:nvSpPr>
        <p:spPr>
          <a:xfrm>
            <a:off x="100712" y="944371"/>
            <a:ext cx="3116214" cy="1707638"/>
          </a:xfrm>
          <a:prstGeom prst="round2DiagRect">
            <a:avLst>
              <a:gd name="adj1" fmla="val 10361"/>
              <a:gd name="adj2" fmla="val 0"/>
            </a:avLst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defTabSz="914378">
              <a:spcAft>
                <a:spcPts val="600"/>
              </a:spcAft>
              <a:defRPr/>
            </a:pPr>
            <a:r>
              <a:rPr lang="fr-FR" sz="1600" b="1" kern="0" dirty="0">
                <a:solidFill>
                  <a:srgbClr val="0070C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Objectifs</a:t>
            </a:r>
          </a:p>
          <a:p>
            <a:pPr defTabSz="914378">
              <a:spcAft>
                <a:spcPts val="300"/>
              </a:spcAft>
              <a:defRPr/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Améliorer les délais : </a:t>
            </a:r>
          </a:p>
          <a:p>
            <a:pPr marL="179384" indent="-9048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rédaction des certificats de décès (CD) </a:t>
            </a:r>
          </a:p>
          <a:p>
            <a:pPr marL="179384" indent="-9048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prise en charge des défunts par les opérateurs funéraires</a:t>
            </a:r>
          </a:p>
          <a:p>
            <a:pPr>
              <a:spcAft>
                <a:spcPts val="300"/>
              </a:spcAft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Mesurer la faisabilité et l’acceptabilité d’établir des certificats par les IDE</a:t>
            </a:r>
          </a:p>
          <a:p>
            <a:pPr defTabSz="541325">
              <a:spcAft>
                <a:spcPts val="300"/>
              </a:spcAft>
              <a:tabLst>
                <a:tab pos="180971" algn="l"/>
              </a:tabLst>
            </a:pPr>
            <a:r>
              <a:rPr lang="fr-FR" altLang="fr-FR" sz="11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Arrondir un rectangle avec un coin diagonal 12">
            <a:extLst>
              <a:ext uri="{FF2B5EF4-FFF2-40B4-BE49-F238E27FC236}">
                <a16:creationId xmlns:a16="http://schemas.microsoft.com/office/drawing/2014/main" id="{7D6A9031-7D6E-4E97-B17C-8425B7E84477}"/>
              </a:ext>
            </a:extLst>
          </p:cNvPr>
          <p:cNvSpPr/>
          <p:nvPr/>
        </p:nvSpPr>
        <p:spPr>
          <a:xfrm>
            <a:off x="3371165" y="944371"/>
            <a:ext cx="2280489" cy="1707638"/>
          </a:xfrm>
          <a:prstGeom prst="round2DiagRect">
            <a:avLst>
              <a:gd name="adj1" fmla="val 10361"/>
              <a:gd name="adj2" fmla="val 0"/>
            </a:avLst>
          </a:prstGeom>
          <a:solidFill>
            <a:sysClr val="window" lastClr="FFFFFF"/>
          </a:solidFill>
          <a:ln w="12700" cap="flat" cmpd="sng" algn="ctr">
            <a:solidFill>
              <a:srgbClr val="7030A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>
              <a:spcAft>
                <a:spcPts val="600"/>
              </a:spcAft>
              <a:defRPr/>
            </a:pPr>
            <a:r>
              <a:rPr lang="fr-FR" sz="1600" b="1" kern="0" dirty="0">
                <a:solidFill>
                  <a:srgbClr val="7030A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Contexte</a:t>
            </a:r>
          </a:p>
          <a:p>
            <a:pPr marL="179384" indent="-179384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Personnes majeures </a:t>
            </a:r>
          </a:p>
          <a:p>
            <a:pPr marL="179384" indent="-17938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Décès en EHPAD et à domicile à toute heure (dont HAD, CDS, SSIAD)</a:t>
            </a:r>
          </a:p>
          <a:p>
            <a:pPr marL="179384" indent="-17938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Morts non violentes (pas d’OML) </a:t>
            </a:r>
          </a:p>
        </p:txBody>
      </p:sp>
      <p:sp>
        <p:nvSpPr>
          <p:cNvPr id="13" name="Arrondir un rectangle avec un coin diagonal 12">
            <a:extLst>
              <a:ext uri="{FF2B5EF4-FFF2-40B4-BE49-F238E27FC236}">
                <a16:creationId xmlns:a16="http://schemas.microsoft.com/office/drawing/2014/main" id="{7D6A9031-7D6E-4E97-B17C-8425B7E84477}"/>
              </a:ext>
            </a:extLst>
          </p:cNvPr>
          <p:cNvSpPr/>
          <p:nvPr/>
        </p:nvSpPr>
        <p:spPr>
          <a:xfrm>
            <a:off x="77121" y="2880265"/>
            <a:ext cx="3297095" cy="1520666"/>
          </a:xfrm>
          <a:prstGeom prst="round2DiagRect">
            <a:avLst>
              <a:gd name="adj1" fmla="val 10361"/>
              <a:gd name="adj2" fmla="val 0"/>
            </a:avLst>
          </a:prstGeom>
          <a:noFill/>
          <a:ln w="12700" cap="flat" cmpd="sng" algn="ctr">
            <a:solidFill>
              <a:srgbClr val="00B05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>
              <a:spcAft>
                <a:spcPts val="600"/>
              </a:spcAft>
            </a:pPr>
            <a:r>
              <a:rPr lang="fr-FR" sz="1600" b="1" kern="0" dirty="0">
                <a:solidFill>
                  <a:srgbClr val="00B05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Formations</a:t>
            </a:r>
          </a:p>
          <a:p>
            <a:pPr marL="179384" indent="-179384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de formation commun à toutes les ARS</a:t>
            </a:r>
          </a:p>
          <a:p>
            <a:pPr marL="179384" indent="-179384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Suivant le choix des ARS, les formations sont dispensées : </a:t>
            </a:r>
          </a:p>
          <a:p>
            <a:pPr marL="265106" lvl="2" indent="-179384">
              <a:buFont typeface="Tahoma" panose="020B0604030504040204" pitchFamily="34" charset="0"/>
              <a:buChar char="-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présentiel </a:t>
            </a:r>
          </a:p>
          <a:p>
            <a:pPr marL="265106" lvl="2" indent="-179384">
              <a:buFont typeface="Tahoma" panose="020B0604030504040204" pitchFamily="34" charset="0"/>
              <a:buChar char="-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distanciel : module d’e-learning complété par des webinaires et/ou formations pratiques</a:t>
            </a:r>
            <a:endParaRPr lang="fr-FR" sz="1600" b="1" kern="0" dirty="0">
              <a:solidFill>
                <a:srgbClr val="00B050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15" name="Arrondir un rectangle avec un coin diagonal 12">
            <a:extLst>
              <a:ext uri="{FF2B5EF4-FFF2-40B4-BE49-F238E27FC236}">
                <a16:creationId xmlns:a16="http://schemas.microsoft.com/office/drawing/2014/main" id="{7D6A9031-7D6E-4E97-B17C-8425B7E84477}"/>
              </a:ext>
            </a:extLst>
          </p:cNvPr>
          <p:cNvSpPr/>
          <p:nvPr/>
        </p:nvSpPr>
        <p:spPr>
          <a:xfrm>
            <a:off x="5772838" y="944371"/>
            <a:ext cx="3294043" cy="1707638"/>
          </a:xfrm>
          <a:prstGeom prst="round2DiagRect">
            <a:avLst>
              <a:gd name="adj1" fmla="val 10361"/>
              <a:gd name="adj2" fmla="val 0"/>
            </a:avLst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>
              <a:spcAft>
                <a:spcPts val="600"/>
              </a:spcAft>
              <a:defRPr/>
            </a:pPr>
            <a:r>
              <a:rPr lang="fr-FR" sz="1600" b="1" kern="0" dirty="0">
                <a:solidFill>
                  <a:srgbClr val="00B0F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Conditions pour les infirmiers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Être volontaire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Être salarié ou libéral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Être diplômé depuis 3 ans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Être inscrit à l’ordre des infirmiers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Avoir été formé et avoir validé la formation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Disposer d’un tampon</a:t>
            </a:r>
          </a:p>
        </p:txBody>
      </p:sp>
      <p:sp>
        <p:nvSpPr>
          <p:cNvPr id="12" name="Arrondir un rectangle avec un coin diagonal 12">
            <a:extLst>
              <a:ext uri="{FF2B5EF4-FFF2-40B4-BE49-F238E27FC236}">
                <a16:creationId xmlns:a16="http://schemas.microsoft.com/office/drawing/2014/main" id="{7D6A9031-7D6E-4E97-B17C-8425B7E84477}"/>
              </a:ext>
            </a:extLst>
          </p:cNvPr>
          <p:cNvSpPr/>
          <p:nvPr/>
        </p:nvSpPr>
        <p:spPr>
          <a:xfrm>
            <a:off x="3624550" y="2880265"/>
            <a:ext cx="5442331" cy="1801905"/>
          </a:xfrm>
          <a:prstGeom prst="round2DiagRect">
            <a:avLst>
              <a:gd name="adj1" fmla="val 10361"/>
              <a:gd name="adj2" fmla="val 0"/>
            </a:avLst>
          </a:prstGeom>
          <a:solidFill>
            <a:sysClr val="window" lastClr="FFFFFF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>
              <a:spcAft>
                <a:spcPts val="600"/>
              </a:spcAft>
              <a:defRPr/>
            </a:pPr>
            <a:r>
              <a:rPr lang="fr-FR" sz="16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Rôle de l’ONI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Portail des IDE : 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5106" lvl="2" indent="-179384">
              <a:buFont typeface="Tahoma" panose="020B0604030504040204" pitchFamily="34" charset="0"/>
              <a:buChar char="-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Notification du volontariat et de l’inscription aux formations ARS</a:t>
            </a:r>
          </a:p>
          <a:p>
            <a:pPr marL="265106" lvl="2" indent="-179384">
              <a:buFont typeface="Tahoma" panose="020B0604030504040204" pitchFamily="34" charset="0"/>
              <a:buChar char="-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Réception des attestations de formation</a:t>
            </a:r>
          </a:p>
          <a:p>
            <a:pPr marL="265106" lvl="2" indent="-179384">
              <a:buFont typeface="Tahoma" panose="020B0604030504040204" pitchFamily="34" charset="0"/>
              <a:buChar char="-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Contrôle des diplômes et attestations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Mise à disposition des listes des IDE aux services d’urgences et OPJ</a:t>
            </a:r>
          </a:p>
          <a:p>
            <a:pPr marL="177796" indent="-177796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Mise à disposition des ARS et de la DGS des listes IDE</a:t>
            </a:r>
          </a:p>
          <a:p>
            <a:pPr>
              <a:spcAft>
                <a:spcPts val="300"/>
              </a:spcAft>
            </a:pP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Sans inscription sur les listes pas de possibilité de rédiger un certificat de décès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15F7B5-9B91-A3EC-77B4-36928A6C8071}"/>
              </a:ext>
            </a:extLst>
          </p:cNvPr>
          <p:cNvSpPr txBox="1"/>
          <p:nvPr/>
        </p:nvSpPr>
        <p:spPr>
          <a:xfrm>
            <a:off x="179512" y="480655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  <p:pic>
        <p:nvPicPr>
          <p:cNvPr id="5" name="Image 4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F87BEFA7-B5CE-89B5-22CC-5E78D175E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327" y="87149"/>
            <a:ext cx="864096" cy="7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0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3"/>
          </p:nvPr>
        </p:nvSpPr>
        <p:spPr>
          <a:xfrm>
            <a:off x="1342160" y="592127"/>
            <a:ext cx="6399244" cy="26245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Actualités : publication du décret</a:t>
            </a:r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1342159" y="109235"/>
            <a:ext cx="7095258" cy="53999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Expérimentation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282144" y="205120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2144" y="205120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</a:t>
            </a:r>
          </a:p>
        </p:txBody>
      </p:sp>
      <p:sp>
        <p:nvSpPr>
          <p:cNvPr id="27" name="Google Shape;710;p32"/>
          <p:cNvSpPr txBox="1"/>
          <p:nvPr/>
        </p:nvSpPr>
        <p:spPr>
          <a:xfrm>
            <a:off x="57411" y="1167896"/>
            <a:ext cx="2254594" cy="86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Extension de l’expérimentation à toutes les régions</a:t>
            </a:r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32" name="Google Shape;715;p32"/>
          <p:cNvCxnSpPr/>
          <p:nvPr/>
        </p:nvCxnSpPr>
        <p:spPr>
          <a:xfrm>
            <a:off x="2334408" y="1654963"/>
            <a:ext cx="1255500" cy="793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3" name="Google Shape;716;p32"/>
          <p:cNvCxnSpPr>
            <a:stCxn id="24" idx="3"/>
          </p:cNvCxnSpPr>
          <p:nvPr/>
        </p:nvCxnSpPr>
        <p:spPr>
          <a:xfrm rot="10800000" flipH="1">
            <a:off x="2334464" y="2448053"/>
            <a:ext cx="1255500" cy="7932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4" name="Google Shape;717;p32"/>
          <p:cNvCxnSpPr>
            <a:stCxn id="29" idx="1"/>
          </p:cNvCxnSpPr>
          <p:nvPr/>
        </p:nvCxnSpPr>
        <p:spPr>
          <a:xfrm flipH="1">
            <a:off x="5226012" y="1655043"/>
            <a:ext cx="1255500" cy="793200"/>
          </a:xfrm>
          <a:prstGeom prst="bentConnector3">
            <a:avLst>
              <a:gd name="adj1" fmla="val 4999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5" name="Google Shape;718;p32"/>
          <p:cNvCxnSpPr>
            <a:stCxn id="21" idx="1"/>
          </p:cNvCxnSpPr>
          <p:nvPr/>
        </p:nvCxnSpPr>
        <p:spPr>
          <a:xfrm rot="10800000">
            <a:off x="5226052" y="2448082"/>
            <a:ext cx="1255500" cy="7932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716" y="1919078"/>
            <a:ext cx="1546884" cy="103870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 rot="20924058">
            <a:off x="4044641" y="2266691"/>
            <a:ext cx="672994" cy="257369"/>
          </a:xfrm>
          <a:prstGeom prst="rect">
            <a:avLst/>
          </a:prstGeom>
          <a:pattFill prst="lgGrid">
            <a:fgClr>
              <a:srgbClr val="DDE8FF"/>
            </a:fgClr>
            <a:bgClr>
              <a:schemeClr val="bg1">
                <a:lumMod val="85000"/>
              </a:schemeClr>
            </a:bgClr>
          </a:pattFill>
        </p:spPr>
        <p:txBody>
          <a:bodyPr wrap="square" lIns="0" tIns="0" rIns="0" bIns="72000" rtlCol="0">
            <a:spAutoFit/>
          </a:bodyPr>
          <a:lstStyle/>
          <a:p>
            <a:r>
              <a:rPr lang="fr-FR" sz="1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DECRET</a:t>
            </a:r>
          </a:p>
        </p:txBody>
      </p:sp>
      <p:sp>
        <p:nvSpPr>
          <p:cNvPr id="36" name="Google Shape;710;p32"/>
          <p:cNvSpPr txBox="1"/>
          <p:nvPr/>
        </p:nvSpPr>
        <p:spPr>
          <a:xfrm>
            <a:off x="55503" y="2621762"/>
            <a:ext cx="2254594" cy="1238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Forfait de rédaction du certificat par les IDEL pris en charge par l’assurance maladie</a:t>
            </a:r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7" name="Google Shape;710;p32"/>
          <p:cNvSpPr txBox="1"/>
          <p:nvPr/>
        </p:nvSpPr>
        <p:spPr>
          <a:xfrm>
            <a:off x="6464552" y="1119897"/>
            <a:ext cx="2254594" cy="109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Autorisation de la certification électronique par les IDE</a:t>
            </a:r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8" name="Google Shape;710;p32"/>
          <p:cNvSpPr txBox="1"/>
          <p:nvPr/>
        </p:nvSpPr>
        <p:spPr>
          <a:xfrm>
            <a:off x="6464551" y="2935111"/>
            <a:ext cx="2459112" cy="579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 de l’expérimentation au </a:t>
            </a:r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24 avril 2025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toutes les régions</a:t>
            </a:r>
            <a:endParaRPr sz="1600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8312" y="3086946"/>
            <a:ext cx="2739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solidFill>
                  <a:srgbClr val="4A5E81"/>
                </a:solidFill>
                <a:latin typeface="Marianne" panose="02000000000000000000" pitchFamily="2" charset="0"/>
              </a:rPr>
              <a:t>Décret n° 2024-375 du 23 avril 2024 </a:t>
            </a:r>
            <a:r>
              <a:rPr lang="fr-FR" sz="900" dirty="0">
                <a:solidFill>
                  <a:srgbClr val="4A5E81"/>
                </a:solidFill>
                <a:latin typeface="Marianne" panose="02000000000000000000" pitchFamily="2" charset="0"/>
              </a:rPr>
              <a:t>modifiant le décret n° 2023-1146 du 6 décembre 2023 déterminant les modalités de mise en œuvre de l'expérimentation prévue par l'article 36 de la loi n° 2022-1616 du 23 décembre 2022 de financement de la sécurité sociale pour 2023</a:t>
            </a:r>
          </a:p>
        </p:txBody>
      </p:sp>
      <p:pic>
        <p:nvPicPr>
          <p:cNvPr id="4" name="Image 3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F579F95E-3D77-9A14-9543-95F4BD266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116" y="135993"/>
            <a:ext cx="1075660" cy="91226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D1F762C-8B81-1D86-83AC-9F856CE7B7DC}"/>
              </a:ext>
            </a:extLst>
          </p:cNvPr>
          <p:cNvSpPr txBox="1"/>
          <p:nvPr/>
        </p:nvSpPr>
        <p:spPr>
          <a:xfrm>
            <a:off x="251520" y="4834730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47121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sz="3200" dirty="0">
                <a:latin typeface="Roboto"/>
              </a:rPr>
              <a:t>2. </a:t>
            </a:r>
            <a:r>
              <a:rPr lang="fr-FR" sz="3200" cap="small" dirty="0">
                <a:latin typeface="Roboto"/>
              </a:rPr>
              <a:t>Point de Situation au 1</a:t>
            </a:r>
            <a:r>
              <a:rPr lang="fr-FR" sz="3200" cap="small" baseline="30000" dirty="0">
                <a:latin typeface="Roboto"/>
              </a:rPr>
              <a:t>er</a:t>
            </a:r>
            <a:r>
              <a:rPr lang="fr-FR" sz="3200" cap="small" dirty="0">
                <a:latin typeface="Roboto"/>
              </a:rPr>
              <a:t> juillet 2024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sz="800" b="0" cap="all" smtClean="0"/>
              <a:pPr/>
              <a:t>08/07/2024</a:t>
            </a:fld>
            <a:endParaRPr lang="fr-FR" sz="800" b="0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6" name="Image 5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77D41981-629A-D408-6619-D8AF19B32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250" y="261167"/>
            <a:ext cx="1146600" cy="9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6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IDE Volontaires et formés </a:t>
            </a:r>
            <a:r>
              <a:rPr lang="fr-FR" sz="1100" b="0" dirty="0">
                <a:solidFill>
                  <a:srgbClr val="C00000"/>
                </a:solidFill>
              </a:rPr>
              <a:t>(ARS 1</a:t>
            </a:r>
            <a:r>
              <a:rPr lang="fr-FR" sz="1100" b="0" baseline="30000" dirty="0">
                <a:solidFill>
                  <a:srgbClr val="C00000"/>
                </a:solidFill>
              </a:rPr>
              <a:t>ère</a:t>
            </a:r>
            <a:r>
              <a:rPr lang="fr-FR" sz="1100" b="0" dirty="0">
                <a:solidFill>
                  <a:srgbClr val="C00000"/>
                </a:solidFill>
              </a:rPr>
              <a:t> et 2</a:t>
            </a:r>
            <a:r>
              <a:rPr lang="fr-FR" sz="1100" b="0" baseline="30000" dirty="0">
                <a:solidFill>
                  <a:srgbClr val="C00000"/>
                </a:solidFill>
              </a:rPr>
              <a:t>ème</a:t>
            </a:r>
            <a:r>
              <a:rPr lang="fr-FR" sz="1100" b="0" dirty="0">
                <a:solidFill>
                  <a:srgbClr val="C00000"/>
                </a:solidFill>
              </a:rPr>
              <a:t> vague)</a:t>
            </a:r>
            <a:endParaRPr lang="fr-FR" b="0" dirty="0">
              <a:solidFill>
                <a:srgbClr val="C0000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Point de situation au 1</a:t>
            </a:r>
            <a:r>
              <a:rPr lang="fr-FR" baseline="30000" dirty="0"/>
              <a:t>er</a:t>
            </a:r>
            <a:r>
              <a:rPr lang="fr-FR" dirty="0"/>
              <a:t> juillet 2024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5"/>
          </p:nvPr>
        </p:nvSpPr>
        <p:spPr>
          <a:xfrm>
            <a:off x="420937" y="6378001"/>
            <a:ext cx="106149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>
              <a:defRPr/>
            </a:pPr>
            <a:fld id="{B858D49A-5A7A-574D-A0ED-52B5C1EFA876}" type="datetime1">
              <a:rPr lang="fr-FR" cap="all" smtClean="0"/>
              <a:pPr defTabSz="914378">
                <a:defRPr/>
              </a:pPr>
              <a:t>08/07/2024</a:t>
            </a:fld>
            <a:endParaRPr lang="fr-FR" sz="750" b="1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>
              <a:defRPr/>
            </a:pPr>
            <a:fld id="{733122C9-A0B9-462F-8757-0847AD287B63}" type="slidenum">
              <a:rPr lang="fr-FR" smtClean="0"/>
              <a:pPr defTabSz="914378">
                <a:defRPr/>
              </a:pPr>
              <a:t>7</a:t>
            </a:fld>
            <a:endParaRPr lang="fr-FR" sz="75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12633" y="2954418"/>
            <a:ext cx="2052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400" dirty="0">
                <a:solidFill>
                  <a:srgbClr val="000000">
                    <a:lumMod val="65000"/>
                    <a:lumOff val="35000"/>
                  </a:srgbClr>
                </a:solidFill>
                <a:latin typeface="Marianne" panose="02000000000000000000" pitchFamily="2" charset="0"/>
              </a:rPr>
              <a:t>+ 1543 vs 15 juin 2024</a:t>
            </a:r>
            <a:endParaRPr lang="fr-FR" sz="1600" dirty="0">
              <a:solidFill>
                <a:srgbClr val="000000">
                  <a:lumMod val="65000"/>
                  <a:lumOff val="35000"/>
                </a:srgbClr>
              </a:solidFill>
              <a:latin typeface="Marianne" panose="020000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99671" y="2617518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Marianne" panose="02000000000000000000" pitchFamily="2" charset="0"/>
              </a:rPr>
              <a:t>3988</a:t>
            </a:r>
            <a:r>
              <a:rPr lang="fr-FR" dirty="0">
                <a:solidFill>
                  <a:srgbClr val="000000">
                    <a:lumMod val="65000"/>
                    <a:lumOff val="35000"/>
                  </a:srgbClr>
                </a:solidFill>
                <a:latin typeface="Marianne" panose="02000000000000000000" pitchFamily="2" charset="0"/>
              </a:rPr>
              <a:t> IDE formés ARS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923613" y="1404061"/>
            <a:ext cx="251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9 351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 IDE volontaires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274378" y="1786989"/>
            <a:ext cx="2076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+ 4053 vs 15 juin 2024</a:t>
            </a:r>
            <a:endParaRPr lang="fr-FR" sz="160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35651BD6-8EAB-77DF-0D39-C5F2A0E619FD}"/>
              </a:ext>
            </a:extLst>
          </p:cNvPr>
          <p:cNvGraphicFramePr>
            <a:graphicFrameLocks/>
          </p:cNvGraphicFramePr>
          <p:nvPr/>
        </p:nvGraphicFramePr>
        <p:xfrm>
          <a:off x="84210" y="1302789"/>
          <a:ext cx="5411788" cy="299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 7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0845A6BE-801E-3FB6-1DFF-1D565226F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714" y="57108"/>
            <a:ext cx="881435" cy="74754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FEFFF038-31A6-A191-16F4-1D7735E6C58F}"/>
              </a:ext>
            </a:extLst>
          </p:cNvPr>
          <p:cNvSpPr txBox="1"/>
          <p:nvPr/>
        </p:nvSpPr>
        <p:spPr>
          <a:xfrm>
            <a:off x="251520" y="4803998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18089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1342160" y="436895"/>
            <a:ext cx="7406025" cy="262450"/>
          </a:xfrm>
        </p:spPr>
        <p:txBody>
          <a:bodyPr/>
          <a:lstStyle/>
          <a:p>
            <a:pPr indent="-9525" algn="ctr"/>
            <a:r>
              <a:rPr lang="fr-FR" sz="1400" dirty="0">
                <a:solidFill>
                  <a:srgbClr val="C00000"/>
                </a:solidFill>
              </a:rPr>
              <a:t>IDE Libéraux _ Nombre de certificats rédigés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342160" y="7634"/>
            <a:ext cx="6629204" cy="53999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        Point de situation au 1</a:t>
            </a:r>
            <a:r>
              <a:rPr lang="fr-FR" baseline="30000" dirty="0"/>
              <a:t>er</a:t>
            </a:r>
            <a:r>
              <a:rPr lang="fr-FR" dirty="0"/>
              <a:t> juillet 2024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5"/>
          </p:nvPr>
        </p:nvSpPr>
        <p:spPr>
          <a:xfrm>
            <a:off x="420937" y="6378001"/>
            <a:ext cx="106149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>
              <a:defRPr/>
            </a:pPr>
            <a:fld id="{B858D49A-5A7A-574D-A0ED-52B5C1EFA876}" type="datetime1">
              <a:rPr lang="fr-FR" cap="all" smtClean="0"/>
              <a:pPr defTabSz="914378">
                <a:defRPr/>
              </a:pPr>
              <a:t>08/07/2024</a:t>
            </a:fld>
            <a:endParaRPr lang="fr-FR" sz="750" b="1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>
              <a:defRPr/>
            </a:pPr>
            <a:fld id="{733122C9-A0B9-462F-8757-0847AD287B63}" type="slidenum">
              <a:rPr lang="fr-FR" smtClean="0"/>
              <a:pPr defTabSz="914378">
                <a:defRPr/>
              </a:pPr>
              <a:t>8</a:t>
            </a:fld>
            <a:endParaRPr lang="fr-FR" sz="75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51D9CCB-854B-69C9-543A-3301022AC69C}"/>
              </a:ext>
            </a:extLst>
          </p:cNvPr>
          <p:cNvSpPr txBox="1"/>
          <p:nvPr/>
        </p:nvSpPr>
        <p:spPr>
          <a:xfrm>
            <a:off x="1401066" y="4827305"/>
            <a:ext cx="6346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900" dirty="0">
                <a:solidFill>
                  <a:srgbClr val="000000"/>
                </a:solidFill>
                <a:latin typeface="Arial"/>
              </a:rPr>
              <a:t>Point d’attention, ce </a:t>
            </a:r>
            <a:r>
              <a:rPr lang="fr-FR" sz="900" dirty="0" err="1">
                <a:solidFill>
                  <a:srgbClr val="000000"/>
                </a:solidFill>
                <a:latin typeface="Arial"/>
              </a:rPr>
              <a:t>reporting</a:t>
            </a:r>
            <a:r>
              <a:rPr lang="fr-FR" sz="900" dirty="0">
                <a:solidFill>
                  <a:srgbClr val="000000"/>
                </a:solidFill>
                <a:latin typeface="Arial"/>
              </a:rPr>
              <a:t> est basé sur les déclarations faites par les IDE et les structures, il peut donc être incomplet</a:t>
            </a:r>
          </a:p>
        </p:txBody>
      </p:sp>
      <p:pic>
        <p:nvPicPr>
          <p:cNvPr id="14" name="Image 13" descr="Une image contenant triangle, Panneau de signalisation&#10;&#10;Description générée automatiquement">
            <a:extLst>
              <a:ext uri="{FF2B5EF4-FFF2-40B4-BE49-F238E27FC236}">
                <a16:creationId xmlns:a16="http://schemas.microsoft.com/office/drawing/2014/main" id="{AA497EA7-3ECA-B0AB-BCD2-0C7BB91BF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8174" y="4805402"/>
            <a:ext cx="262892" cy="23083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389B477-5771-071D-8D2C-DF25131F878C}"/>
              </a:ext>
            </a:extLst>
          </p:cNvPr>
          <p:cNvSpPr txBox="1"/>
          <p:nvPr/>
        </p:nvSpPr>
        <p:spPr>
          <a:xfrm>
            <a:off x="2943696" y="1938024"/>
            <a:ext cx="150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fr-FR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403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</a:p>
          <a:p>
            <a:pPr defTabSz="914378">
              <a:defRPr/>
            </a:pP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324 au 15 juin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9F45881-8701-A804-73B1-63680196C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74193"/>
              </p:ext>
            </p:extLst>
          </p:nvPr>
        </p:nvGraphicFramePr>
        <p:xfrm>
          <a:off x="128626" y="948349"/>
          <a:ext cx="2427067" cy="3600532"/>
        </p:xfrm>
        <a:graphic>
          <a:graphicData uri="http://schemas.openxmlformats.org/drawingml/2006/table">
            <a:tbl>
              <a:tblPr/>
              <a:tblGrid>
                <a:gridCol w="1450392">
                  <a:extLst>
                    <a:ext uri="{9D8B030D-6E8A-4147-A177-3AD203B41FA5}">
                      <a16:colId xmlns:a16="http://schemas.microsoft.com/office/drawing/2014/main" val="4256615982"/>
                    </a:ext>
                  </a:extLst>
                </a:gridCol>
                <a:gridCol w="976675">
                  <a:extLst>
                    <a:ext uri="{9D8B030D-6E8A-4147-A177-3AD203B41FA5}">
                      <a16:colId xmlns:a16="http://schemas.microsoft.com/office/drawing/2014/main" val="2459874709"/>
                    </a:ext>
                  </a:extLst>
                </a:gridCol>
              </a:tblGrid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Étiquettes de lignes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1325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Auvergne-Rhône-Alpes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302384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Loire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694161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Rhône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1604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Puy-de-Dôme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6796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Ain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290325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Centre-Val de Loire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039322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Cher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875197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Eure-et-Loir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708945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Indre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31160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Indre-et-Loire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026061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Loiret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5924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Loir-et-Cher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46523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Réunion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656855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Réunion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13514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Occitanie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56332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Hérault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778494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Tarn-et-Garonne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87671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Gard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28926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Haute-Garonne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4128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7834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Tarn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5887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Hautes-Pyrénées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2202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Pyrénées-Orientales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884626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68596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Aveyron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79309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6DB7DAE4-02CD-1F19-BFEA-77068AA6D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51392"/>
              </p:ext>
            </p:extLst>
          </p:nvPr>
        </p:nvGraphicFramePr>
        <p:xfrm>
          <a:off x="6146517" y="1438978"/>
          <a:ext cx="2767366" cy="2631158"/>
        </p:xfrm>
        <a:graphic>
          <a:graphicData uri="http://schemas.openxmlformats.org/drawingml/2006/table">
            <a:tbl>
              <a:tblPr/>
              <a:tblGrid>
                <a:gridCol w="1653751">
                  <a:extLst>
                    <a:ext uri="{9D8B030D-6E8A-4147-A177-3AD203B41FA5}">
                      <a16:colId xmlns:a16="http://schemas.microsoft.com/office/drawing/2014/main" val="4256615982"/>
                    </a:ext>
                  </a:extLst>
                </a:gridCol>
                <a:gridCol w="1113615">
                  <a:extLst>
                    <a:ext uri="{9D8B030D-6E8A-4147-A177-3AD203B41FA5}">
                      <a16:colId xmlns:a16="http://schemas.microsoft.com/office/drawing/2014/main" val="2459874709"/>
                    </a:ext>
                  </a:extLst>
                </a:gridCol>
              </a:tblGrid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Étiquettes de lignes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1325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Guyane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00977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Guyane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8246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Est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080825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Bas-Rhin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19546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Moselle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512011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Haut-Rhin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157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Vosges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888762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Bourgogne-Franche-Comté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79075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Yonne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50817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Côte-d’Or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923574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Haute-Saône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999197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Saône-et-Loire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75711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Jura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948053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Territoire de Belfort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676702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Doubs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563982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Normandie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63656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Manche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945100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général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77926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835719BB-F264-E373-1E65-F5A14F0805EC}"/>
              </a:ext>
            </a:extLst>
          </p:cNvPr>
          <p:cNvGraphicFramePr>
            <a:graphicFrameLocks noGrp="1"/>
          </p:cNvGraphicFramePr>
          <p:nvPr/>
        </p:nvGraphicFramePr>
        <p:xfrm>
          <a:off x="2737374" y="3303273"/>
          <a:ext cx="2427067" cy="1384820"/>
        </p:xfrm>
        <a:graphic>
          <a:graphicData uri="http://schemas.openxmlformats.org/drawingml/2006/table">
            <a:tbl>
              <a:tblPr/>
              <a:tblGrid>
                <a:gridCol w="1450392">
                  <a:extLst>
                    <a:ext uri="{9D8B030D-6E8A-4147-A177-3AD203B41FA5}">
                      <a16:colId xmlns:a16="http://schemas.microsoft.com/office/drawing/2014/main" val="4256615982"/>
                    </a:ext>
                  </a:extLst>
                </a:gridCol>
                <a:gridCol w="976675">
                  <a:extLst>
                    <a:ext uri="{9D8B030D-6E8A-4147-A177-3AD203B41FA5}">
                      <a16:colId xmlns:a16="http://schemas.microsoft.com/office/drawing/2014/main" val="2459874709"/>
                    </a:ext>
                  </a:extLst>
                </a:gridCol>
              </a:tblGrid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Étiquettes de lignes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1325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Hauts-de-France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305091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Pas-de-Calais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142964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33028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Oise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717651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Île-de-France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239797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Yvelines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880537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Val-d’Oise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068777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Seine-Saint-Denis</a:t>
                      </a:r>
                    </a:p>
                  </a:txBody>
                  <a:tcPr marL="19824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610779"/>
                  </a:ext>
                </a:extLst>
              </a:tr>
              <a:tr h="13848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général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1322" marR="1322" marT="13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77926"/>
                  </a:ext>
                </a:extLst>
              </a:tr>
            </a:tbl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A71F0F1A-464A-AA01-0C1B-F748A602FA0E}"/>
              </a:ext>
            </a:extLst>
          </p:cNvPr>
          <p:cNvSpPr txBox="1"/>
          <p:nvPr/>
        </p:nvSpPr>
        <p:spPr>
          <a:xfrm>
            <a:off x="519796" y="682857"/>
            <a:ext cx="108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ARS 1</a:t>
            </a:r>
            <a:r>
              <a:rPr lang="fr-FR" sz="12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vague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2EFCB6E-030D-D39F-2B83-108BA2175DA8}"/>
              </a:ext>
            </a:extLst>
          </p:cNvPr>
          <p:cNvSpPr txBox="1"/>
          <p:nvPr/>
        </p:nvSpPr>
        <p:spPr>
          <a:xfrm>
            <a:off x="6749042" y="1104486"/>
            <a:ext cx="1222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ARS 2ème vague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3CB1AB3-16B8-424B-EC59-6C784A074310}"/>
              </a:ext>
            </a:extLst>
          </p:cNvPr>
          <p:cNvSpPr txBox="1"/>
          <p:nvPr/>
        </p:nvSpPr>
        <p:spPr>
          <a:xfrm>
            <a:off x="7086600" y="4092040"/>
            <a:ext cx="150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fr-FR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</a:p>
          <a:p>
            <a:pPr defTabSz="914378">
              <a:defRPr/>
            </a:pP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au 15 juin</a:t>
            </a:r>
          </a:p>
        </p:txBody>
      </p:sp>
      <p:pic>
        <p:nvPicPr>
          <p:cNvPr id="8" name="Image 7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52F5B513-516C-831A-3744-2CD8E1D84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324" y="67757"/>
            <a:ext cx="787174" cy="667603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36A888E8-50B9-34C2-FC6B-A7514A41CF97}"/>
              </a:ext>
            </a:extLst>
          </p:cNvPr>
          <p:cNvSpPr txBox="1"/>
          <p:nvPr/>
        </p:nvSpPr>
        <p:spPr>
          <a:xfrm>
            <a:off x="313449" y="4773754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5198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1342160" y="557544"/>
            <a:ext cx="7406025" cy="262450"/>
          </a:xfrm>
        </p:spPr>
        <p:txBody>
          <a:bodyPr/>
          <a:lstStyle/>
          <a:p>
            <a:pPr indent="-9525" algn="ctr"/>
            <a:r>
              <a:rPr lang="fr-FR" sz="1400" dirty="0">
                <a:solidFill>
                  <a:srgbClr val="C00000"/>
                </a:solidFill>
              </a:rPr>
              <a:t>IDE Salariés _ Nombre de certificats rédigés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342160" y="7634"/>
            <a:ext cx="7253484" cy="539991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Point de situation au 1</a:t>
            </a:r>
            <a:r>
              <a:rPr lang="fr-FR" baseline="30000" dirty="0"/>
              <a:t>er</a:t>
            </a:r>
            <a:r>
              <a:rPr lang="fr-FR" dirty="0"/>
              <a:t> juillet 2024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5"/>
          </p:nvPr>
        </p:nvSpPr>
        <p:spPr>
          <a:xfrm>
            <a:off x="420937" y="6378001"/>
            <a:ext cx="106149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>
              <a:defRPr/>
            </a:pPr>
            <a:fld id="{B858D49A-5A7A-574D-A0ED-52B5C1EFA876}" type="datetime1">
              <a:rPr lang="fr-FR" cap="all" smtClean="0"/>
              <a:pPr defTabSz="914378">
                <a:defRPr/>
              </a:pPr>
              <a:t>08/07/2024</a:t>
            </a:fld>
            <a:endParaRPr lang="fr-FR" sz="750" b="1" cap="all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7"/>
          </p:nvPr>
        </p:nvSpPr>
        <p:spPr>
          <a:xfrm>
            <a:off x="11249890" y="6378000"/>
            <a:ext cx="415060" cy="4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8">
              <a:defRPr/>
            </a:pPr>
            <a:fld id="{733122C9-A0B9-462F-8757-0847AD287B63}" type="slidenum">
              <a:rPr lang="fr-FR" smtClean="0"/>
              <a:pPr defTabSz="914378">
                <a:defRPr/>
              </a:pPr>
              <a:t>9</a:t>
            </a:fld>
            <a:endParaRPr lang="fr-FR" sz="75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51D9CCB-854B-69C9-543A-3301022AC69C}"/>
              </a:ext>
            </a:extLst>
          </p:cNvPr>
          <p:cNvSpPr txBox="1"/>
          <p:nvPr/>
        </p:nvSpPr>
        <p:spPr>
          <a:xfrm>
            <a:off x="1401066" y="4827305"/>
            <a:ext cx="6346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900" dirty="0">
                <a:solidFill>
                  <a:srgbClr val="000000"/>
                </a:solidFill>
                <a:latin typeface="Arial"/>
              </a:rPr>
              <a:t>Point d’attention, ce </a:t>
            </a:r>
            <a:r>
              <a:rPr lang="fr-FR" sz="900" dirty="0" err="1">
                <a:solidFill>
                  <a:srgbClr val="000000"/>
                </a:solidFill>
                <a:latin typeface="Arial"/>
              </a:rPr>
              <a:t>reporting</a:t>
            </a:r>
            <a:r>
              <a:rPr lang="fr-FR" sz="900" dirty="0">
                <a:solidFill>
                  <a:srgbClr val="000000"/>
                </a:solidFill>
                <a:latin typeface="Arial"/>
              </a:rPr>
              <a:t> est basé sur les déclarations faites par les IDE et les structures, il peut donc être incomplet</a:t>
            </a:r>
          </a:p>
        </p:txBody>
      </p:sp>
      <p:pic>
        <p:nvPicPr>
          <p:cNvPr id="14" name="Image 13" descr="Une image contenant triangle, Panneau de signalisation&#10;&#10;Description générée automatiquement">
            <a:extLst>
              <a:ext uri="{FF2B5EF4-FFF2-40B4-BE49-F238E27FC236}">
                <a16:creationId xmlns:a16="http://schemas.microsoft.com/office/drawing/2014/main" id="{AA497EA7-3ECA-B0AB-BCD2-0C7BB91BF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8174" y="4805402"/>
            <a:ext cx="262892" cy="230832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E3EE8F0-BB41-7E2D-D21F-7EDE273BE5C3}"/>
              </a:ext>
            </a:extLst>
          </p:cNvPr>
          <p:cNvGraphicFramePr>
            <a:graphicFrameLocks noGrp="1"/>
          </p:cNvGraphicFramePr>
          <p:nvPr/>
        </p:nvGraphicFramePr>
        <p:xfrm>
          <a:off x="1401067" y="892665"/>
          <a:ext cx="2967921" cy="3883656"/>
        </p:xfrm>
        <a:graphic>
          <a:graphicData uri="http://schemas.openxmlformats.org/drawingml/2006/table">
            <a:tbl>
              <a:tblPr/>
              <a:tblGrid>
                <a:gridCol w="1297869">
                  <a:extLst>
                    <a:ext uri="{9D8B030D-6E8A-4147-A177-3AD203B41FA5}">
                      <a16:colId xmlns:a16="http://schemas.microsoft.com/office/drawing/2014/main" val="1683190216"/>
                    </a:ext>
                  </a:extLst>
                </a:gridCol>
                <a:gridCol w="436023">
                  <a:extLst>
                    <a:ext uri="{9D8B030D-6E8A-4147-A177-3AD203B41FA5}">
                      <a16:colId xmlns:a16="http://schemas.microsoft.com/office/drawing/2014/main" val="1803032018"/>
                    </a:ext>
                  </a:extLst>
                </a:gridCol>
                <a:gridCol w="473371">
                  <a:extLst>
                    <a:ext uri="{9D8B030D-6E8A-4147-A177-3AD203B41FA5}">
                      <a16:colId xmlns:a16="http://schemas.microsoft.com/office/drawing/2014/main" val="3474056128"/>
                    </a:ext>
                  </a:extLst>
                </a:gridCol>
                <a:gridCol w="319205">
                  <a:extLst>
                    <a:ext uri="{9D8B030D-6E8A-4147-A177-3AD203B41FA5}">
                      <a16:colId xmlns:a16="http://schemas.microsoft.com/office/drawing/2014/main" val="3109778727"/>
                    </a:ext>
                  </a:extLst>
                </a:gridCol>
                <a:gridCol w="441453">
                  <a:extLst>
                    <a:ext uri="{9D8B030D-6E8A-4147-A177-3AD203B41FA5}">
                      <a16:colId xmlns:a16="http://schemas.microsoft.com/office/drawing/2014/main" val="2585360261"/>
                    </a:ext>
                  </a:extLst>
                </a:gridCol>
              </a:tblGrid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Étiquettes de lignes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EHPAD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USLD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33241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Île-de-France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08757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Essonne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492047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Val-d’Oise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212276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Seine-et-Marne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917709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Yvelines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637978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010267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Seine-Saint-Denis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789048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Val-de-Marne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128201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Hauts-de-Seine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927805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Centre-Val de Loire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386365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Cher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110427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Eure-et-Loir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53986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Loiret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39987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Loir-et-Cher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965689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Réunion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409044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Réunion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85116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Auvergne-Rhône-Alpes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43215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Rhône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187506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Puy-de-Dôme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511036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Hauts-de-France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807293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310642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Occitanie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919519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Haute-Garonne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845236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Hérault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755650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Tarn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490725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Aude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461773"/>
                  </a:ext>
                </a:extLst>
              </a:tr>
              <a:tr h="1387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général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91117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BEB2018F-1DEB-18EC-699F-156346D5C276}"/>
              </a:ext>
            </a:extLst>
          </p:cNvPr>
          <p:cNvGraphicFramePr>
            <a:graphicFrameLocks noGrp="1"/>
          </p:cNvGraphicFramePr>
          <p:nvPr/>
        </p:nvGraphicFramePr>
        <p:xfrm>
          <a:off x="5627724" y="1784778"/>
          <a:ext cx="2967920" cy="1147958"/>
        </p:xfrm>
        <a:graphic>
          <a:graphicData uri="http://schemas.openxmlformats.org/drawingml/2006/table">
            <a:tbl>
              <a:tblPr/>
              <a:tblGrid>
                <a:gridCol w="1338327">
                  <a:extLst>
                    <a:ext uri="{9D8B030D-6E8A-4147-A177-3AD203B41FA5}">
                      <a16:colId xmlns:a16="http://schemas.microsoft.com/office/drawing/2014/main" val="1683190216"/>
                    </a:ext>
                  </a:extLst>
                </a:gridCol>
                <a:gridCol w="357096">
                  <a:extLst>
                    <a:ext uri="{9D8B030D-6E8A-4147-A177-3AD203B41FA5}">
                      <a16:colId xmlns:a16="http://schemas.microsoft.com/office/drawing/2014/main" val="1803032018"/>
                    </a:ext>
                  </a:extLst>
                </a:gridCol>
                <a:gridCol w="488127">
                  <a:extLst>
                    <a:ext uri="{9D8B030D-6E8A-4147-A177-3AD203B41FA5}">
                      <a16:colId xmlns:a16="http://schemas.microsoft.com/office/drawing/2014/main" val="3474056128"/>
                    </a:ext>
                  </a:extLst>
                </a:gridCol>
                <a:gridCol w="329155">
                  <a:extLst>
                    <a:ext uri="{9D8B030D-6E8A-4147-A177-3AD203B41FA5}">
                      <a16:colId xmlns:a16="http://schemas.microsoft.com/office/drawing/2014/main" val="3109778727"/>
                    </a:ext>
                  </a:extLst>
                </a:gridCol>
                <a:gridCol w="455215">
                  <a:extLst>
                    <a:ext uri="{9D8B030D-6E8A-4147-A177-3AD203B41FA5}">
                      <a16:colId xmlns:a16="http://schemas.microsoft.com/office/drawing/2014/main" val="2585360261"/>
                    </a:ext>
                  </a:extLst>
                </a:gridCol>
              </a:tblGrid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Étiquettes de lignes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EHPAD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USLD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33241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Est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763731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Haut-Rhin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23643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Bourgogne-Franche-Comté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192493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Territoire de Belfort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432942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Jura</a:t>
                      </a:r>
                    </a:p>
                  </a:txBody>
                  <a:tcPr marL="23128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692082"/>
                  </a:ext>
                </a:extLst>
              </a:tr>
              <a:tr h="16399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général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542" marR="1542" marT="15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91117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1F3E5659-C59E-ABC4-9B04-01BCB113A0C1}"/>
              </a:ext>
            </a:extLst>
          </p:cNvPr>
          <p:cNvSpPr txBox="1"/>
          <p:nvPr/>
        </p:nvSpPr>
        <p:spPr>
          <a:xfrm>
            <a:off x="48503" y="1597173"/>
            <a:ext cx="1453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fr-FR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217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b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182 au 15 juin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A9E543C-D268-91A5-DA1C-80519CD2E382}"/>
              </a:ext>
            </a:extLst>
          </p:cNvPr>
          <p:cNvSpPr txBox="1"/>
          <p:nvPr/>
        </p:nvSpPr>
        <p:spPr>
          <a:xfrm>
            <a:off x="6531713" y="3020365"/>
            <a:ext cx="1453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fr-FR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b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au 15 juin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11AE773-5096-B8EC-F20E-D9736EFE0BB5}"/>
              </a:ext>
            </a:extLst>
          </p:cNvPr>
          <p:cNvSpPr txBox="1"/>
          <p:nvPr/>
        </p:nvSpPr>
        <p:spPr>
          <a:xfrm>
            <a:off x="58708" y="1070085"/>
            <a:ext cx="108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ARS 1</a:t>
            </a:r>
            <a:r>
              <a:rPr lang="fr-FR" sz="12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vague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5213BE2-AE72-1125-6737-50EC71EB02E5}"/>
              </a:ext>
            </a:extLst>
          </p:cNvPr>
          <p:cNvSpPr txBox="1"/>
          <p:nvPr/>
        </p:nvSpPr>
        <p:spPr>
          <a:xfrm>
            <a:off x="5519069" y="1279215"/>
            <a:ext cx="1222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>
              <a:defRPr/>
            </a:pP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ARS 2ème vague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1698960-158A-E695-851B-D5FDAB8CEAB1}"/>
              </a:ext>
            </a:extLst>
          </p:cNvPr>
          <p:cNvSpPr txBox="1"/>
          <p:nvPr/>
        </p:nvSpPr>
        <p:spPr>
          <a:xfrm>
            <a:off x="5690905" y="4062568"/>
            <a:ext cx="2330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fr-FR" sz="1400" b="1" dirty="0">
                <a:solidFill>
                  <a:srgbClr val="005841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IDES &amp; IDEL = 645</a:t>
            </a:r>
            <a:endParaRPr lang="fr-FR" sz="1400" dirty="0">
              <a:solidFill>
                <a:srgbClr val="005841">
                  <a:lumMod val="75000"/>
                  <a:lumOff val="2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F20AB01A-4A63-6CBE-B4B4-BB158A1F4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5095" y="94250"/>
            <a:ext cx="911630" cy="773155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330F9B6-2D56-3983-07E9-7166DDFD3985}"/>
              </a:ext>
            </a:extLst>
          </p:cNvPr>
          <p:cNvSpPr txBox="1"/>
          <p:nvPr/>
        </p:nvSpPr>
        <p:spPr>
          <a:xfrm>
            <a:off x="251520" y="4776321"/>
            <a:ext cx="58330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BD43F710-A1AE-7747-9628-B3862EF0B7E9}" type="datetime1">
              <a:rPr lang="fr-FR" sz="800" cap="all" smtClean="0"/>
              <a:pPr/>
              <a:t>08/07/2024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62310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CORS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TEMPLATE_ARS_CORSE 16-9</Template>
  <TotalTime>72</TotalTime>
  <Words>2349</Words>
  <Application>Microsoft Office PowerPoint</Application>
  <PresentationFormat>Affichage à l'écran (16:9)</PresentationFormat>
  <Paragraphs>496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2" baseType="lpstr">
      <vt:lpstr>Arial</vt:lpstr>
      <vt:lpstr>Calibri</vt:lpstr>
      <vt:lpstr>DM Sans</vt:lpstr>
      <vt:lpstr>Marianne</vt:lpstr>
      <vt:lpstr>Roboto</vt:lpstr>
      <vt:lpstr>Tahoma</vt:lpstr>
      <vt:lpstr>Verdana</vt:lpstr>
      <vt:lpstr>Wingdings</vt:lpstr>
      <vt:lpstr>TEMPLATE_ARS_CORSE 16-9</vt:lpstr>
      <vt:lpstr>Expérimentation « Rédaction des certificats de décès par les IDE »  Webinaire ARS Corse 4 juillet 2024 </vt:lpstr>
      <vt:lpstr>Présentation PowerPoint</vt:lpstr>
      <vt:lpstr>Présentation PowerPoint</vt:lpstr>
      <vt:lpstr>Expérimentation</vt:lpstr>
      <vt:lpstr>Expérimentation</vt:lpstr>
      <vt:lpstr>Présentation PowerPoint</vt:lpstr>
      <vt:lpstr>Point de situation au 1er juillet 2024</vt:lpstr>
      <vt:lpstr>        Point de situation au 1er juillet 2024</vt:lpstr>
      <vt:lpstr>Point de situation au 1er juillet 2024</vt:lpstr>
      <vt:lpstr>Présentation PowerPoint</vt:lpstr>
      <vt:lpstr>    Expérimentation</vt:lpstr>
      <vt:lpstr> Expérimentation</vt:lpstr>
      <vt:lpstr>  Certificat de décès: recommandations pour sa rédaction</vt:lpstr>
      <vt:lpstr>   Qui peut rédiger un certificat de décès </vt:lpstr>
      <vt:lpstr>  Les fonctions d’un certificat de décès</vt:lpstr>
      <vt:lpstr>  Pourquoi rédiger un certificat de décès?</vt:lpstr>
      <vt:lpstr>  Le certificat de décès comporte</vt:lpstr>
      <vt:lpstr>  Sur les lieux de découverte du corps</vt:lpstr>
      <vt:lpstr>  Identification de la personne décédée</vt:lpstr>
      <vt:lpstr>  L’examen du défunt (tel que défini dans le domaine judiciaire)</vt:lpstr>
      <vt:lpstr>  Diagnostic de la mort </vt:lpstr>
      <vt:lpstr>   Diagnostic différentiel : </vt:lpstr>
      <vt:lpstr>  Le délai port-mortem</vt:lpstr>
      <vt:lpstr>  Obstacle médico-légal</vt:lpstr>
      <vt:lpstr>   Les cas d’obstacles médico-légaux  (bulletin de l’ordre des médecins de janvier 1999)</vt:lpstr>
      <vt:lpstr>  Quand prévenir les autorités judiciaires?</vt:lpstr>
      <vt:lpstr>  Modes de décès</vt:lpstr>
      <vt:lpstr> Recommandations européennes pour la réalisation d’autopsies</vt:lpstr>
      <vt:lpstr>  Volet médical du certificat de décès</vt:lpstr>
      <vt:lpstr>  A retenir </vt:lpstr>
      <vt:lpstr>  Erreurs à ne pas commettre</vt:lpstr>
      <vt:lpstr>  Cas de décès avec CD sans OML  </vt:lpstr>
      <vt:lpstr>Merci à tous pour votre participation</vt:lpstr>
    </vt:vector>
  </TitlesOfParts>
  <Manager>Client</Manager>
  <Company>Agence Régionale de Santé de Corse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cvachet</dc:creator>
  <cp:lastModifiedBy>DONAZ, Marie-Aurélie (ARS-CORSE)</cp:lastModifiedBy>
  <cp:revision>6</cp:revision>
  <dcterms:created xsi:type="dcterms:W3CDTF">2020-09-29T11:40:03Z</dcterms:created>
  <dcterms:modified xsi:type="dcterms:W3CDTF">2024-07-08T10:12:10Z</dcterms:modified>
</cp:coreProperties>
</file>