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0" r:id="rId2"/>
    <p:sldId id="335" r:id="rId3"/>
    <p:sldId id="339" r:id="rId4"/>
    <p:sldId id="290" r:id="rId5"/>
    <p:sldId id="291" r:id="rId6"/>
    <p:sldId id="352" r:id="rId7"/>
    <p:sldId id="357" r:id="rId8"/>
    <p:sldId id="351" r:id="rId9"/>
    <p:sldId id="354" r:id="rId10"/>
    <p:sldId id="366" r:id="rId11"/>
    <p:sldId id="362" r:id="rId12"/>
    <p:sldId id="334" r:id="rId13"/>
  </p:sldIdLst>
  <p:sldSz cx="9144000" cy="6858000" type="screen4x3"/>
  <p:notesSz cx="6799263" cy="9929813"/>
  <p:defaultTextStyle>
    <a:defPPr>
      <a:defRPr lang="fr-FR"/>
    </a:defPPr>
    <a:lvl1pPr algn="l" rtl="0" fontAlgn="base">
      <a:spcBef>
        <a:spcPct val="50000"/>
      </a:spcBef>
      <a:spcAft>
        <a:spcPct val="0"/>
      </a:spcAft>
      <a:defRPr sz="1000" kern="1200">
        <a:solidFill>
          <a:srgbClr val="002395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000" kern="1200">
        <a:solidFill>
          <a:srgbClr val="002395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000" kern="1200">
        <a:solidFill>
          <a:srgbClr val="002395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000" kern="1200">
        <a:solidFill>
          <a:srgbClr val="002395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000" kern="1200">
        <a:solidFill>
          <a:srgbClr val="002395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002395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002395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002395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002395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476A"/>
    <a:srgbClr val="67273B"/>
    <a:srgbClr val="3333CC"/>
    <a:srgbClr val="7AB800"/>
    <a:srgbClr val="002395"/>
    <a:srgbClr val="8BC53F"/>
    <a:srgbClr val="985B0C"/>
    <a:srgbClr val="014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89354" autoAdjust="0"/>
  </p:normalViewPr>
  <p:slideViewPr>
    <p:cSldViewPr>
      <p:cViewPr>
        <p:scale>
          <a:sx n="100" d="100"/>
          <a:sy n="100" d="100"/>
        </p:scale>
        <p:origin x="-522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50" cy="49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92" tIns="47795" rIns="95592" bIns="47795" numCol="1" anchor="t" anchorCtr="0" compatLnSpc="1">
            <a:prstTxWarp prst="textNoShape">
              <a:avLst/>
            </a:prstTxWarp>
          </a:bodyPr>
          <a:lstStyle>
            <a:lvl1pPr defTabSz="956028">
              <a:defRPr sz="1300" smtClean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713" y="0"/>
            <a:ext cx="2946550" cy="49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92" tIns="47795" rIns="95592" bIns="47795" numCol="1" anchor="t" anchorCtr="0" compatLnSpc="1">
            <a:prstTxWarp prst="textNoShape">
              <a:avLst/>
            </a:prstTxWarp>
          </a:bodyPr>
          <a:lstStyle>
            <a:lvl1pPr algn="r" defTabSz="956028">
              <a:defRPr sz="1300" smtClean="0"/>
            </a:lvl1pPr>
          </a:lstStyle>
          <a:p>
            <a:pPr>
              <a:defRPr/>
            </a:pPr>
            <a:fld id="{FD73337F-2B65-4966-B1F5-1E7C36D82C41}" type="datetime1">
              <a:rPr lang="fr-FR" smtClean="0"/>
              <a:t>18/09/2019</a:t>
            </a:fld>
            <a:endParaRPr lang="fr-FR" dirty="0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862"/>
            <a:ext cx="2946550" cy="49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92" tIns="47795" rIns="95592" bIns="47795" numCol="1" anchor="b" anchorCtr="0" compatLnSpc="1">
            <a:prstTxWarp prst="textNoShape">
              <a:avLst/>
            </a:prstTxWarp>
          </a:bodyPr>
          <a:lstStyle>
            <a:lvl1pPr defTabSz="956028">
              <a:defRPr sz="1300" smtClean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713" y="9433862"/>
            <a:ext cx="2946550" cy="49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92" tIns="47795" rIns="95592" bIns="47795" numCol="1" anchor="b" anchorCtr="0" compatLnSpc="1">
            <a:prstTxWarp prst="textNoShape">
              <a:avLst/>
            </a:prstTxWarp>
          </a:bodyPr>
          <a:lstStyle>
            <a:lvl1pPr algn="r" defTabSz="956028">
              <a:defRPr sz="1300" smtClean="0"/>
            </a:lvl1pPr>
          </a:lstStyle>
          <a:p>
            <a:pPr>
              <a:defRPr/>
            </a:pPr>
            <a:fld id="{346708E5-2591-4649-8923-801C5004685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716308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50" cy="49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92" tIns="47795" rIns="95592" bIns="47795" numCol="1" anchor="t" anchorCtr="0" compatLnSpc="1">
            <a:prstTxWarp prst="textNoShape">
              <a:avLst/>
            </a:prstTxWarp>
          </a:bodyPr>
          <a:lstStyle>
            <a:lvl1pPr defTabSz="956028">
              <a:spcBef>
                <a:spcPct val="0"/>
              </a:spcBef>
              <a:defRPr sz="1300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3" y="0"/>
            <a:ext cx="2946550" cy="49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92" tIns="47795" rIns="95592" bIns="47795" numCol="1" anchor="t" anchorCtr="0" compatLnSpc="1">
            <a:prstTxWarp prst="textNoShape">
              <a:avLst/>
            </a:prstTxWarp>
          </a:bodyPr>
          <a:lstStyle>
            <a:lvl1pPr algn="r" defTabSz="956028">
              <a:spcBef>
                <a:spcPct val="0"/>
              </a:spcBef>
              <a:defRPr sz="1300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CC66E2BB-C3AF-4636-938D-A7EF49E74BFB}" type="datetime1">
              <a:rPr lang="fr-FR" smtClean="0"/>
              <a:t>18/09/2019</a:t>
            </a:fld>
            <a:endParaRPr lang="fr-FR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63" y="4717701"/>
            <a:ext cx="4986937" cy="446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92" tIns="47795" rIns="95592" bIns="47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862"/>
            <a:ext cx="2946550" cy="49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92" tIns="47795" rIns="95592" bIns="47795" numCol="1" anchor="b" anchorCtr="0" compatLnSpc="1">
            <a:prstTxWarp prst="textNoShape">
              <a:avLst/>
            </a:prstTxWarp>
          </a:bodyPr>
          <a:lstStyle>
            <a:lvl1pPr defTabSz="956028">
              <a:spcBef>
                <a:spcPct val="0"/>
              </a:spcBef>
              <a:defRPr sz="1300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3" y="9433862"/>
            <a:ext cx="2946550" cy="49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92" tIns="47795" rIns="95592" bIns="47795" numCol="1" anchor="b" anchorCtr="0" compatLnSpc="1">
            <a:prstTxWarp prst="textNoShape">
              <a:avLst/>
            </a:prstTxWarp>
          </a:bodyPr>
          <a:lstStyle>
            <a:lvl1pPr algn="r" defTabSz="956028">
              <a:spcBef>
                <a:spcPct val="0"/>
              </a:spcBef>
              <a:defRPr sz="1300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8A7E06D5-DED7-4E4B-92E5-8D3E665B432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13416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7E06D5-DED7-4E4B-92E5-8D3E665B432A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4C1D3B7B-43D0-4B43-984B-04DA6E1581D8}" type="datetime1">
              <a:rPr lang="fr-FR" smtClean="0"/>
              <a:t>18/09/2019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C66E2BB-C3AF-4636-938D-A7EF49E74BFB}" type="datetime1">
              <a:rPr lang="fr-FR" smtClean="0"/>
              <a:t>18/09/2019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7E06D5-DED7-4E4B-92E5-8D3E665B432A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8426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C66E2BB-C3AF-4636-938D-A7EF49E74BFB}" type="datetime1">
              <a:rPr lang="fr-FR" smtClean="0"/>
              <a:t>18/09/2019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7E06D5-DED7-4E4B-92E5-8D3E665B432A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8508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C66E2BB-C3AF-4636-938D-A7EF49E74BFB}" type="datetime1">
              <a:rPr lang="fr-FR" smtClean="0"/>
              <a:t>18/09/2019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7E06D5-DED7-4E4B-92E5-8D3E665B432A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8238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aseline="0" dirty="0" smtClean="0">
              <a:solidFill>
                <a:srgbClr val="3333CC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C66E2BB-C3AF-4636-938D-A7EF49E74BFB}" type="datetime1">
              <a:rPr lang="fr-FR" smtClean="0"/>
              <a:t>18/09/2019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7E06D5-DED7-4E4B-92E5-8D3E665B432A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0600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C66E2BB-C3AF-4636-938D-A7EF49E74BFB}" type="datetime1">
              <a:rPr lang="fr-FR" smtClean="0"/>
              <a:t>18/09/2019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7E06D5-DED7-4E4B-92E5-8D3E665B432A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6735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C66E2BB-C3AF-4636-938D-A7EF49E74BFB}" type="datetime1">
              <a:rPr lang="fr-FR" smtClean="0"/>
              <a:t>18/09/2019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7E06D5-DED7-4E4B-92E5-8D3E665B432A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8959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C66E2BB-C3AF-4636-938D-A7EF49E74BFB}" type="datetime1">
              <a:rPr lang="fr-FR" smtClean="0"/>
              <a:t>18/09/2019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7E06D5-DED7-4E4B-92E5-8D3E665B432A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761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C66E2BB-C3AF-4636-938D-A7EF49E74BFB}" type="datetime1">
              <a:rPr lang="fr-FR" smtClean="0"/>
              <a:t>18/09/2019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7E06D5-DED7-4E4B-92E5-8D3E665B432A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761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C66E2BB-C3AF-4636-938D-A7EF49E74BFB}" type="datetime1">
              <a:rPr lang="fr-FR" smtClean="0"/>
              <a:t>18/09/2019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7E06D5-DED7-4E4B-92E5-8D3E665B432A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5043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ARS-TERRITOIRE GRAPHI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4013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ARS-PPT-TIRET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4613" y="4318000"/>
            <a:ext cx="433387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ARS-PPT-TIRET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4613" y="3467100"/>
            <a:ext cx="433387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346075" y="6375400"/>
            <a:ext cx="898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dirty="0"/>
              <a:t>XX/XX/XX</a:t>
            </a:r>
          </a:p>
        </p:txBody>
      </p:sp>
      <p:pic>
        <p:nvPicPr>
          <p:cNvPr id="8" name="Picture 24" descr="ARS_LOGOS_cor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908050"/>
            <a:ext cx="2160588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97250" y="2874963"/>
            <a:ext cx="5213350" cy="1143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2395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13125" y="4165600"/>
            <a:ext cx="5197475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7AB800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19850" y="220663"/>
            <a:ext cx="2038350" cy="544195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220663"/>
            <a:ext cx="5962650" cy="5441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9200" y="1547813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14900" y="1547813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0663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 Cliquez pour modifier le style du titre</a:t>
            </a:r>
            <a:br>
              <a:rPr lang="fr-FR"/>
            </a:br>
            <a:r>
              <a:rPr lang="fr-FR"/>
              <a:t>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547813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masque, xxxxxxxxxxxxxxxxxxx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 Troisième niveau</a:t>
            </a:r>
          </a:p>
        </p:txBody>
      </p:sp>
      <p:pic>
        <p:nvPicPr>
          <p:cNvPr id="1028" name="Picture 14" descr="ARS-TERRITOIRE GRAPHIQU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096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763000" y="6477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defRPr/>
            </a:pPr>
            <a:fld id="{164E3943-AC73-4E2D-9EB0-03B2BB842C0E}" type="slidenum">
              <a:rPr lang="fr-FR"/>
              <a:pPr algn="r">
                <a:spcBef>
                  <a:spcPct val="0"/>
                </a:spcBef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dt="0"/>
  <p:txStyles>
    <p:titleStyle>
      <a:lvl1pPr marL="815975" indent="-815975" algn="l" defTabSz="512763" rtl="0" eaLnBrk="1" fontAlgn="base" hangingPunct="1">
        <a:spcBef>
          <a:spcPct val="0"/>
        </a:spcBef>
        <a:spcAft>
          <a:spcPct val="0"/>
        </a:spcAft>
        <a:buSzPct val="30000"/>
        <a:buBlip>
          <a:blip r:embed="rId14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+mj-lt"/>
          <a:ea typeface="+mj-ea"/>
          <a:cs typeface="+mj-cs"/>
        </a:defRPr>
      </a:lvl1pPr>
      <a:lvl2pPr marL="815975" indent="-815975" algn="l" defTabSz="512763" rtl="0" eaLnBrk="1" fontAlgn="base" hangingPunct="1">
        <a:spcBef>
          <a:spcPct val="0"/>
        </a:spcBef>
        <a:spcAft>
          <a:spcPct val="0"/>
        </a:spcAft>
        <a:buSzPct val="30000"/>
        <a:buBlip>
          <a:blip r:embed="rId14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2pPr>
      <a:lvl3pPr marL="815975" indent="-815975" algn="l" defTabSz="512763" rtl="0" eaLnBrk="1" fontAlgn="base" hangingPunct="1">
        <a:spcBef>
          <a:spcPct val="0"/>
        </a:spcBef>
        <a:spcAft>
          <a:spcPct val="0"/>
        </a:spcAft>
        <a:buSzPct val="30000"/>
        <a:buBlip>
          <a:blip r:embed="rId14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3pPr>
      <a:lvl4pPr marL="815975" indent="-815975" algn="l" defTabSz="512763" rtl="0" eaLnBrk="1" fontAlgn="base" hangingPunct="1">
        <a:spcBef>
          <a:spcPct val="0"/>
        </a:spcBef>
        <a:spcAft>
          <a:spcPct val="0"/>
        </a:spcAft>
        <a:buSzPct val="30000"/>
        <a:buBlip>
          <a:blip r:embed="rId14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4pPr>
      <a:lvl5pPr marL="815975" indent="-815975" algn="l" defTabSz="512763" rtl="0" eaLnBrk="1" fontAlgn="base" hangingPunct="1">
        <a:spcBef>
          <a:spcPct val="0"/>
        </a:spcBef>
        <a:spcAft>
          <a:spcPct val="0"/>
        </a:spcAft>
        <a:buSzPct val="30000"/>
        <a:buBlip>
          <a:blip r:embed="rId14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5pPr>
      <a:lvl6pPr marL="1273175" indent="-815975" algn="l" defTabSz="512763" rtl="0" eaLnBrk="1" fontAlgn="base" hangingPunct="1">
        <a:spcBef>
          <a:spcPct val="0"/>
        </a:spcBef>
        <a:spcAft>
          <a:spcPct val="0"/>
        </a:spcAft>
        <a:buSzPct val="30000"/>
        <a:buBlip>
          <a:blip r:embed="rId14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6pPr>
      <a:lvl7pPr marL="1730375" indent="-815975" algn="l" defTabSz="512763" rtl="0" eaLnBrk="1" fontAlgn="base" hangingPunct="1">
        <a:spcBef>
          <a:spcPct val="0"/>
        </a:spcBef>
        <a:spcAft>
          <a:spcPct val="0"/>
        </a:spcAft>
        <a:buSzPct val="30000"/>
        <a:buBlip>
          <a:blip r:embed="rId14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7pPr>
      <a:lvl8pPr marL="2187575" indent="-815975" algn="l" defTabSz="512763" rtl="0" eaLnBrk="1" fontAlgn="base" hangingPunct="1">
        <a:spcBef>
          <a:spcPct val="0"/>
        </a:spcBef>
        <a:spcAft>
          <a:spcPct val="0"/>
        </a:spcAft>
        <a:buSzPct val="30000"/>
        <a:buBlip>
          <a:blip r:embed="rId14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8pPr>
      <a:lvl9pPr marL="2644775" indent="-815975" algn="l" defTabSz="512763" rtl="0" eaLnBrk="1" fontAlgn="base" hangingPunct="1">
        <a:spcBef>
          <a:spcPct val="0"/>
        </a:spcBef>
        <a:spcAft>
          <a:spcPct val="0"/>
        </a:spcAft>
        <a:buSzPct val="30000"/>
        <a:buBlip>
          <a:blip r:embed="rId14"/>
        </a:buBlip>
        <a:tabLst>
          <a:tab pos="806450" algn="l"/>
          <a:tab pos="1141413" algn="l"/>
          <a:tab pos="5243513" algn="l"/>
        </a:tabLst>
        <a:defRPr sz="2900" b="1">
          <a:solidFill>
            <a:srgbClr val="7AB800"/>
          </a:solidFill>
          <a:latin typeface="Arial" charset="0"/>
        </a:defRPr>
      </a:lvl9pPr>
    </p:titleStyle>
    <p:bodyStyle>
      <a:lvl1pPr marL="858838" indent="-858838" algn="l" rtl="0" eaLnBrk="1" fontAlgn="base" hangingPunct="1">
        <a:spcBef>
          <a:spcPct val="20000"/>
        </a:spcBef>
        <a:spcAft>
          <a:spcPct val="0"/>
        </a:spcAft>
        <a:buSzPct val="55000"/>
        <a:buBlip>
          <a:blip r:embed="rId15"/>
        </a:buBlip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1484313" indent="-153988" algn="l" rtl="0" eaLnBrk="1" fontAlgn="base" hangingPunct="1">
        <a:spcBef>
          <a:spcPct val="20000"/>
        </a:spcBef>
        <a:spcAft>
          <a:spcPct val="0"/>
        </a:spcAft>
        <a:buSzPct val="150000"/>
        <a:buChar char="-"/>
        <a:defRPr sz="1500">
          <a:solidFill>
            <a:schemeClr val="tx1"/>
          </a:solidFill>
          <a:latin typeface="+mn-lt"/>
        </a:defRPr>
      </a:lvl2pPr>
      <a:lvl3pPr marL="1905000" algn="l" rtl="0" eaLnBrk="1" fontAlgn="base" hangingPunct="1">
        <a:spcBef>
          <a:spcPct val="2000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3pPr>
      <a:lvl4pPr marL="2701925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</a:defRPr>
      </a:lvl4pPr>
      <a:lvl5pPr marL="31210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5pPr>
      <a:lvl6pPr marL="35782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6pPr>
      <a:lvl7pPr marL="40354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7pPr>
      <a:lvl8pPr marL="44926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8pPr>
      <a:lvl9pPr marL="49498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113520" y="2276872"/>
            <a:ext cx="6840760" cy="108012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sz="2000" kern="1200" dirty="0" smtClean="0">
                <a:solidFill>
                  <a:srgbClr val="B9476A"/>
                </a:solidFill>
                <a:latin typeface="Arial Black" panose="020B0A04020102020204" pitchFamily="34" charset="0"/>
                <a:ea typeface="+mn-ea"/>
                <a:cs typeface="+mn-cs"/>
              </a:rPr>
              <a:t>ASSISES RÉGIONALES DES </a:t>
            </a:r>
            <a:r>
              <a:rPr lang="fr-FR" sz="2000" kern="1200" dirty="0">
                <a:solidFill>
                  <a:srgbClr val="B9476A"/>
                </a:solidFill>
                <a:latin typeface="Arial Black" panose="020B0A04020102020204" pitchFamily="34" charset="0"/>
                <a:ea typeface="+mn-ea"/>
                <a:cs typeface="+mn-cs"/>
              </a:rPr>
              <a:t>MALADIES </a:t>
            </a:r>
            <a:r>
              <a:rPr lang="fr-FR" sz="2000" kern="1200" dirty="0" smtClean="0">
                <a:solidFill>
                  <a:srgbClr val="B9476A"/>
                </a:solidFill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fr-FR" sz="2000" kern="1200" dirty="0" smtClean="0">
                <a:solidFill>
                  <a:srgbClr val="B9476A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fr-FR" sz="1800" kern="1200" dirty="0" smtClean="0">
                <a:solidFill>
                  <a:srgbClr val="E36C0A"/>
                </a:solidFill>
                <a:latin typeface="Arial Black" panose="020B0A04020102020204" pitchFamily="34" charset="0"/>
                <a:ea typeface="+mn-ea"/>
                <a:cs typeface="+mn-cs"/>
              </a:rPr>
              <a:t>NEURO-DEGENERATIVES  </a:t>
            </a:r>
            <a:endParaRPr lang="fr-FR" sz="1800" kern="1200" dirty="0">
              <a:solidFill>
                <a:srgbClr val="E36C0A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933500" y="3161705"/>
            <a:ext cx="7200800" cy="142418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sz="2000" b="1" dirty="0" smtClean="0"/>
              <a:t>« ÉTAT DES LIEUX  RÉGIONAL ET  PERSPECTIVES »</a:t>
            </a:r>
          </a:p>
          <a:p>
            <a:pPr algn="ctr"/>
            <a:r>
              <a:rPr lang="fr-FR" sz="2000" b="1" kern="1200" dirty="0">
                <a:solidFill>
                  <a:srgbClr val="B9476A"/>
                </a:solidFill>
                <a:latin typeface="Arial Black" panose="020B0A04020102020204" pitchFamily="34" charset="0"/>
              </a:rPr>
              <a:t>jeudi 19 septembre 2019  Ajaccio</a:t>
            </a:r>
          </a:p>
        </p:txBody>
      </p:sp>
      <p:sp>
        <p:nvSpPr>
          <p:cNvPr id="3076" name="Rectangle 1028"/>
          <p:cNvSpPr>
            <a:spLocks noChangeArrowheads="1"/>
          </p:cNvSpPr>
          <p:nvPr/>
        </p:nvSpPr>
        <p:spPr bwMode="auto">
          <a:xfrm>
            <a:off x="3886200" y="6165850"/>
            <a:ext cx="12954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1" y="5589786"/>
            <a:ext cx="2411760" cy="1152128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5462551"/>
            <a:ext cx="1835695" cy="1279363"/>
          </a:xfrm>
          <a:prstGeom prst="rect">
            <a:avLst/>
          </a:prstGeom>
        </p:spPr>
      </p:pic>
      <p:pic>
        <p:nvPicPr>
          <p:cNvPr id="7" name="Picture 2" descr="I:\DIRECTION GENERALE\COMMUNICATION\COM EXTERNE\Assises PMND\visuels\corse-et-main-PMND-fond-viole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177" y="4208165"/>
            <a:ext cx="3067446" cy="230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220663"/>
            <a:ext cx="8659688" cy="1143000"/>
          </a:xfrm>
        </p:spPr>
        <p:txBody>
          <a:bodyPr/>
          <a:lstStyle/>
          <a:p>
            <a:r>
              <a:rPr lang="fr-FR" sz="2800" dirty="0" smtClean="0">
                <a:solidFill>
                  <a:srgbClr val="B9476A"/>
                </a:solidFill>
              </a:rPr>
              <a:t>Perspectives de l’offre d’accompagnement</a:t>
            </a:r>
            <a:endParaRPr lang="fr-FR" sz="2800" dirty="0">
              <a:solidFill>
                <a:srgbClr val="B9476A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971600" y="1124744"/>
            <a:ext cx="7848872" cy="5184576"/>
          </a:xfrm>
        </p:spPr>
        <p:txBody>
          <a:bodyPr/>
          <a:lstStyle/>
          <a:p>
            <a:r>
              <a:rPr lang="fr-FR" b="1" dirty="0" smtClean="0">
                <a:solidFill>
                  <a:srgbClr val="B9476A"/>
                </a:solidFill>
              </a:rPr>
              <a:t>Prise en charge milieu ordinaire 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3333CC"/>
                </a:solidFill>
              </a:rPr>
              <a:t>Mise en place d’une offre pour des interventions précoces auprès des personnes dans un objectif de </a:t>
            </a:r>
            <a:r>
              <a:rPr lang="fr-FR" sz="1400" dirty="0">
                <a:solidFill>
                  <a:srgbClr val="3333CC"/>
                </a:solidFill>
              </a:rPr>
              <a:t> </a:t>
            </a:r>
            <a:r>
              <a:rPr lang="fr-FR" sz="1400" dirty="0" smtClean="0">
                <a:solidFill>
                  <a:srgbClr val="3333CC"/>
                </a:solidFill>
              </a:rPr>
              <a:t>maintien de l’autonomie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3333CC"/>
                </a:solidFill>
              </a:rPr>
              <a:t>	4 Equipes Spécialisées Alzheimer  élargies aux MND en 2020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3333CC"/>
                </a:solidFill>
              </a:rPr>
              <a:t>	Renforcer  et spécialiser les SSIAD pour prise en charge MND 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3333CC"/>
                </a:solidFill>
              </a:rPr>
              <a:t>	Expérimenter  la mise en œuvre de  SAMSAH MND ( service d’aide médicosocial pour l’adulte handicapé)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3333CC"/>
                </a:solidFill>
              </a:rPr>
              <a:t>	</a:t>
            </a:r>
            <a:r>
              <a:rPr lang="fr-FR" sz="1400" dirty="0">
                <a:solidFill>
                  <a:srgbClr val="3333CC"/>
                </a:solidFill>
              </a:rPr>
              <a:t>D</a:t>
            </a:r>
            <a:r>
              <a:rPr lang="fr-FR" sz="1400" dirty="0" smtClean="0">
                <a:solidFill>
                  <a:srgbClr val="3333CC"/>
                </a:solidFill>
              </a:rPr>
              <a:t>ispositif </a:t>
            </a:r>
            <a:r>
              <a:rPr lang="fr-FR" sz="1400" dirty="0" smtClean="0">
                <a:solidFill>
                  <a:srgbClr val="3333CC"/>
                </a:solidFill>
              </a:rPr>
              <a:t>innovant </a:t>
            </a:r>
            <a:r>
              <a:rPr lang="fr-FR" sz="1400" dirty="0" smtClean="0">
                <a:solidFill>
                  <a:srgbClr val="3333CC"/>
                </a:solidFill>
              </a:rPr>
              <a:t>: projet d’une offre de  </a:t>
            </a:r>
            <a:r>
              <a:rPr lang="fr-FR" sz="1400" dirty="0">
                <a:solidFill>
                  <a:srgbClr val="3333CC"/>
                </a:solidFill>
              </a:rPr>
              <a:t>R</a:t>
            </a:r>
            <a:r>
              <a:rPr lang="fr-FR" sz="1400" dirty="0" smtClean="0">
                <a:solidFill>
                  <a:srgbClr val="3333CC"/>
                </a:solidFill>
              </a:rPr>
              <a:t>éférent </a:t>
            </a:r>
            <a:r>
              <a:rPr lang="fr-FR" sz="1400" dirty="0">
                <a:solidFill>
                  <a:srgbClr val="3333CC"/>
                </a:solidFill>
              </a:rPr>
              <a:t>parcours pour les personnes présentant une maladie rare et MND avec atteintes motrices </a:t>
            </a:r>
            <a:r>
              <a:rPr lang="fr-FR" sz="1400" dirty="0" smtClean="0">
                <a:solidFill>
                  <a:srgbClr val="3333CC"/>
                </a:solidFill>
              </a:rPr>
              <a:t>.</a:t>
            </a:r>
            <a:endParaRPr lang="fr-FR" sz="1400" dirty="0">
              <a:solidFill>
                <a:srgbClr val="3333CC"/>
              </a:solidFill>
            </a:endParaRPr>
          </a:p>
          <a:p>
            <a:r>
              <a:rPr lang="fr-FR" b="1" dirty="0" smtClean="0">
                <a:solidFill>
                  <a:srgbClr val="B9476A"/>
                </a:solidFill>
              </a:rPr>
              <a:t>Prise en charge en institution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3333CC"/>
                </a:solidFill>
              </a:rPr>
              <a:t>Renforcement des Unités cognitivo-comportementales </a:t>
            </a:r>
            <a:r>
              <a:rPr lang="fr-FR" sz="1400" dirty="0" smtClean="0">
                <a:solidFill>
                  <a:srgbClr val="3333CC"/>
                </a:solidFill>
              </a:rPr>
              <a:t>et Unités d’hébergement Renforcés </a:t>
            </a:r>
            <a:r>
              <a:rPr lang="fr-FR" sz="1200" dirty="0" smtClean="0">
                <a:solidFill>
                  <a:srgbClr val="3333CC"/>
                </a:solidFill>
              </a:rPr>
              <a:t>( UHR)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3333CC"/>
                </a:solidFill>
              </a:rPr>
              <a:t>Accompagnement des Ehpad à la prise en charge MND  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3333CC"/>
                </a:solidFill>
              </a:rPr>
              <a:t>Redéploiement des places d’HT</a:t>
            </a:r>
          </a:p>
          <a:p>
            <a:r>
              <a:rPr lang="fr-FR" b="1" dirty="0" smtClean="0">
                <a:solidFill>
                  <a:srgbClr val="B9476A"/>
                </a:solidFill>
              </a:rPr>
              <a:t>Prévention </a:t>
            </a:r>
            <a:r>
              <a:rPr lang="fr-FR" b="1" dirty="0">
                <a:solidFill>
                  <a:srgbClr val="B9476A"/>
                </a:solidFill>
              </a:rPr>
              <a:t>et soutien aux </a:t>
            </a:r>
            <a:r>
              <a:rPr lang="fr-FR" b="1" dirty="0" smtClean="0">
                <a:solidFill>
                  <a:srgbClr val="B9476A"/>
                </a:solidFill>
              </a:rPr>
              <a:t>aidants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3333CC"/>
                </a:solidFill>
              </a:rPr>
              <a:t>Mise en œuvre de programmes d’éducation thérapeutique de prévention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3333CC"/>
                </a:solidFill>
              </a:rPr>
              <a:t>Actions d’informations délivrées auprès des aidants et du public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3333CC"/>
                </a:solidFill>
              </a:rPr>
              <a:t>Expérimentation d’un GEM MND ( groupe d’entre aide mutuelle)</a:t>
            </a:r>
          </a:p>
          <a:p>
            <a:pPr marL="0" indent="0">
              <a:buNone/>
            </a:pPr>
            <a:r>
              <a:rPr lang="fr-FR" sz="2400" b="1" dirty="0" smtClean="0">
                <a:solidFill>
                  <a:srgbClr val="3333CC"/>
                </a:solidFill>
              </a:rPr>
              <a:t>				Formule Globale de répit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1940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B9476A"/>
                </a:solidFill>
              </a:rPr>
              <a:t>Formule </a:t>
            </a:r>
            <a:r>
              <a:rPr lang="fr-FR" dirty="0">
                <a:solidFill>
                  <a:srgbClr val="B9476A"/>
                </a:solidFill>
              </a:rPr>
              <a:t>G</a:t>
            </a:r>
            <a:r>
              <a:rPr lang="fr-FR" dirty="0" smtClean="0">
                <a:solidFill>
                  <a:srgbClr val="B9476A"/>
                </a:solidFill>
              </a:rPr>
              <a:t>lobale de répit MND: </a:t>
            </a:r>
            <a:r>
              <a:rPr lang="fr-FR" sz="2400" dirty="0" smtClean="0">
                <a:solidFill>
                  <a:srgbClr val="B9476A"/>
                </a:solidFill>
              </a:rPr>
              <a:t>renforcer </a:t>
            </a:r>
            <a:r>
              <a:rPr lang="fr-FR" sz="2400" dirty="0">
                <a:solidFill>
                  <a:srgbClr val="B9476A"/>
                </a:solidFill>
              </a:rPr>
              <a:t>l’offre territoriale </a:t>
            </a:r>
            <a:r>
              <a:rPr lang="fr-FR" sz="2400" dirty="0" smtClean="0">
                <a:solidFill>
                  <a:srgbClr val="B9476A"/>
                </a:solidFill>
              </a:rPr>
              <a:t>de proximité </a:t>
            </a:r>
            <a:endParaRPr lang="fr-FR" sz="2400" dirty="0">
              <a:solidFill>
                <a:srgbClr val="B9476A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9200" y="1340768"/>
            <a:ext cx="7745288" cy="5688631"/>
          </a:xfrm>
        </p:spPr>
        <p:txBody>
          <a:bodyPr/>
          <a:lstStyle/>
          <a:p>
            <a:pPr algn="just"/>
            <a:r>
              <a:rPr lang="fr-FR" b="1" dirty="0" smtClean="0"/>
              <a:t>De quoi s’agit il </a:t>
            </a:r>
            <a:r>
              <a:rPr lang="fr-FR" dirty="0" smtClean="0"/>
              <a:t>: </a:t>
            </a:r>
            <a:r>
              <a:rPr lang="fr-FR" sz="1600" dirty="0" smtClean="0">
                <a:solidFill>
                  <a:srgbClr val="3333CC"/>
                </a:solidFill>
              </a:rPr>
              <a:t>disposer au sein de chacun des territoires de projet d’une  offre pour faciliter l’accès aux dispositifs  de prise en charge et de répit  </a:t>
            </a:r>
            <a:endParaRPr lang="fr-FR" sz="1200" i="1" dirty="0" smtClean="0">
              <a:solidFill>
                <a:srgbClr val="3333CC"/>
              </a:solidFill>
            </a:endParaRPr>
          </a:p>
          <a:p>
            <a:r>
              <a:rPr lang="fr-FR" b="1" dirty="0" smtClean="0"/>
              <a:t>Panier de services de proximité</a:t>
            </a:r>
          </a:p>
          <a:p>
            <a:pPr marL="0" indent="0">
              <a:buNone/>
            </a:pPr>
            <a:r>
              <a:rPr lang="fr-FR" sz="1600" b="1" dirty="0" smtClean="0">
                <a:solidFill>
                  <a:srgbClr val="3333CC"/>
                </a:solidFill>
              </a:rPr>
              <a:t>Plateforme de répit </a:t>
            </a:r>
            <a:r>
              <a:rPr lang="fr-FR" sz="1600" dirty="0" smtClean="0">
                <a:solidFill>
                  <a:srgbClr val="3333CC"/>
                </a:solidFill>
              </a:rPr>
              <a:t>( PFR) </a:t>
            </a:r>
          </a:p>
          <a:p>
            <a:pPr marL="0" indent="0">
              <a:buNone/>
            </a:pPr>
            <a:r>
              <a:rPr lang="fr-FR" sz="1200" dirty="0" smtClean="0">
                <a:solidFill>
                  <a:srgbClr val="3333CC"/>
                </a:solidFill>
              </a:rPr>
              <a:t>	- </a:t>
            </a:r>
            <a:r>
              <a:rPr lang="fr-FR" sz="1200" dirty="0">
                <a:solidFill>
                  <a:srgbClr val="3333CC"/>
                </a:solidFill>
              </a:rPr>
              <a:t>r</a:t>
            </a:r>
            <a:r>
              <a:rPr lang="fr-FR" sz="1200" dirty="0" smtClean="0">
                <a:solidFill>
                  <a:srgbClr val="3333CC"/>
                </a:solidFill>
              </a:rPr>
              <a:t>épondre aux besoins d’information, d’écoute,  de conseils et de relais des aidants</a:t>
            </a:r>
          </a:p>
          <a:p>
            <a:pPr marL="0" indent="0" algn="just">
              <a:buNone/>
            </a:pPr>
            <a:r>
              <a:rPr lang="fr-FR" sz="1200" dirty="0" smtClean="0">
                <a:solidFill>
                  <a:srgbClr val="3333CC"/>
                </a:solidFill>
              </a:rPr>
              <a:t>	 - être l’interlocuteur privilégié des dispositifs d’appui à la coordination des parcours complexes</a:t>
            </a:r>
          </a:p>
          <a:p>
            <a:pPr marL="0" indent="0" algn="just">
              <a:buNone/>
            </a:pPr>
            <a:r>
              <a:rPr lang="fr-FR" sz="1200" dirty="0" smtClean="0">
                <a:solidFill>
                  <a:srgbClr val="3333CC"/>
                </a:solidFill>
              </a:rPr>
              <a:t>	- informer</a:t>
            </a:r>
            <a:r>
              <a:rPr lang="fr-FR" sz="1200" dirty="0">
                <a:solidFill>
                  <a:srgbClr val="3333CC"/>
                </a:solidFill>
              </a:rPr>
              <a:t>, éduquer et soutenir les aidants </a:t>
            </a:r>
            <a:endParaRPr lang="fr-FR" sz="1200" dirty="0" smtClean="0">
              <a:solidFill>
                <a:srgbClr val="3333CC"/>
              </a:solidFill>
            </a:endParaRPr>
          </a:p>
          <a:p>
            <a:pPr marL="0" indent="0" algn="just">
              <a:buNone/>
            </a:pPr>
            <a:r>
              <a:rPr lang="fr-FR" sz="1200" dirty="0" smtClean="0">
                <a:solidFill>
                  <a:srgbClr val="3333CC"/>
                </a:solidFill>
              </a:rPr>
              <a:t>	- favoriser </a:t>
            </a:r>
            <a:r>
              <a:rPr lang="fr-FR" sz="1200" dirty="0">
                <a:solidFill>
                  <a:srgbClr val="3333CC"/>
                </a:solidFill>
              </a:rPr>
              <a:t>le maintien de la vie sociale et relationnelle de la personne malade et de son </a:t>
            </a:r>
            <a:r>
              <a:rPr lang="fr-FR" sz="1200" dirty="0" smtClean="0">
                <a:solidFill>
                  <a:srgbClr val="3333CC"/>
                </a:solidFill>
              </a:rPr>
              <a:t>aidant</a:t>
            </a:r>
            <a:endParaRPr lang="fr-FR" sz="1200" dirty="0">
              <a:solidFill>
                <a:srgbClr val="3333CC"/>
              </a:solidFill>
            </a:endParaRPr>
          </a:p>
          <a:p>
            <a:pPr marL="0" indent="0" algn="just">
              <a:buNone/>
            </a:pPr>
            <a:r>
              <a:rPr lang="fr-FR" sz="1200" dirty="0" smtClean="0">
                <a:solidFill>
                  <a:srgbClr val="3333CC"/>
                </a:solidFill>
              </a:rPr>
              <a:t>	- proposer </a:t>
            </a:r>
            <a:r>
              <a:rPr lang="fr-FR" sz="1200" dirty="0">
                <a:solidFill>
                  <a:srgbClr val="3333CC"/>
                </a:solidFill>
              </a:rPr>
              <a:t>diverses prestations de répit et de soutien </a:t>
            </a:r>
            <a:r>
              <a:rPr lang="fr-FR" sz="1200" dirty="0" smtClean="0">
                <a:solidFill>
                  <a:srgbClr val="3333CC"/>
                </a:solidFill>
              </a:rPr>
              <a:t>( coordination des actions de relayage)</a:t>
            </a:r>
            <a:endParaRPr lang="fr-FR" sz="1600" b="1" dirty="0" smtClean="0">
              <a:solidFill>
                <a:srgbClr val="3333CC"/>
              </a:solidFill>
            </a:endParaRPr>
          </a:p>
          <a:p>
            <a:pPr marL="0" indent="0">
              <a:buNone/>
            </a:pPr>
            <a:r>
              <a:rPr lang="fr-FR" sz="1600" b="1" dirty="0" smtClean="0">
                <a:solidFill>
                  <a:srgbClr val="3333CC"/>
                </a:solidFill>
              </a:rPr>
              <a:t>Accueil de jour  </a:t>
            </a:r>
            <a:r>
              <a:rPr lang="fr-FR" sz="1600" dirty="0" smtClean="0">
                <a:solidFill>
                  <a:srgbClr val="3333CC"/>
                </a:solidFill>
              </a:rPr>
              <a:t>avec équipes mobiles et redéploiement des hébergements temporaires </a:t>
            </a:r>
          </a:p>
          <a:p>
            <a:pPr marL="0" indent="0">
              <a:buNone/>
            </a:pPr>
            <a:r>
              <a:rPr lang="fr-FR" sz="1600" b="1" dirty="0" smtClean="0">
                <a:solidFill>
                  <a:srgbClr val="3333CC"/>
                </a:solidFill>
              </a:rPr>
              <a:t>Offre de  SSIAD </a:t>
            </a:r>
            <a:r>
              <a:rPr lang="fr-FR" sz="1600" dirty="0" smtClean="0">
                <a:solidFill>
                  <a:srgbClr val="3333CC"/>
                </a:solidFill>
              </a:rPr>
              <a:t>renforcé et spécialisé (interventions sur cas lourds et offre  de nuit, soutien psychologue,,)</a:t>
            </a:r>
          </a:p>
          <a:p>
            <a:pPr marL="0" indent="0">
              <a:buNone/>
            </a:pPr>
            <a:endParaRPr lang="fr-FR" sz="2000" b="1" dirty="0" smtClean="0">
              <a:solidFill>
                <a:srgbClr val="B9476A"/>
              </a:solidFill>
            </a:endParaRPr>
          </a:p>
          <a:p>
            <a:pPr marL="0" indent="0">
              <a:buNone/>
            </a:pPr>
            <a:r>
              <a:rPr lang="fr-FR" sz="2000" b="1" dirty="0" smtClean="0">
                <a:solidFill>
                  <a:srgbClr val="B9476A"/>
                </a:solidFill>
              </a:rPr>
              <a:t>Perspectives :  création de </a:t>
            </a:r>
            <a:r>
              <a:rPr lang="fr-FR" sz="2000" b="1" dirty="0">
                <a:solidFill>
                  <a:srgbClr val="B9476A"/>
                </a:solidFill>
              </a:rPr>
              <a:t>3 nouvelles plateformes de répit dès </a:t>
            </a:r>
            <a:r>
              <a:rPr lang="fr-FR" sz="2000" b="1" dirty="0" smtClean="0">
                <a:solidFill>
                  <a:srgbClr val="B9476A"/>
                </a:solidFill>
              </a:rPr>
              <a:t>2019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 bwMode="auto">
          <a:xfrm rot="20072685">
            <a:off x="169978" y="2985433"/>
            <a:ext cx="1060512" cy="44267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395"/>
                </a:solidFill>
                <a:effectLst/>
                <a:latin typeface="Arial" charset="0"/>
              </a:rPr>
              <a:t>PIVOT</a:t>
            </a:r>
          </a:p>
        </p:txBody>
      </p:sp>
    </p:spTree>
    <p:extLst>
      <p:ext uri="{BB962C8B-B14F-4D97-AF65-F5344CB8AC3E}">
        <p14:creationId xmlns:p14="http://schemas.microsoft.com/office/powerpoint/2010/main" val="4908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72008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>
                <a:solidFill>
                  <a:srgbClr val="B9476A"/>
                </a:solidFill>
              </a:rPr>
              <a:t>Merci de votre attention</a:t>
            </a:r>
            <a:endParaRPr lang="fr-FR" dirty="0">
              <a:solidFill>
                <a:srgbClr val="B9476A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5795059"/>
            <a:ext cx="84249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B9476A"/>
                </a:solidFill>
                <a:latin typeface="Arial Black" panose="020B0A04020102020204" pitchFamily="34" charset="0"/>
              </a:rPr>
              <a:t>ASSISES </a:t>
            </a:r>
            <a:r>
              <a:rPr lang="fr-FR" sz="1100" b="1" dirty="0" smtClean="0">
                <a:solidFill>
                  <a:srgbClr val="B9476A"/>
                </a:solidFill>
                <a:latin typeface="Arial Black" panose="020B0A04020102020204" pitchFamily="34" charset="0"/>
              </a:rPr>
              <a:t>REGIONALES</a:t>
            </a:r>
            <a:r>
              <a:rPr lang="fr-FR" sz="1100" dirty="0">
                <a:solidFill>
                  <a:srgbClr val="B9476A"/>
                </a:solidFill>
                <a:latin typeface="Arial Black" panose="020B0A04020102020204" pitchFamily="34" charset="0"/>
              </a:rPr>
              <a:t> </a:t>
            </a:r>
            <a:r>
              <a:rPr lang="fr-FR" sz="1050" b="1" dirty="0" smtClean="0">
                <a:solidFill>
                  <a:srgbClr val="E36C0A"/>
                </a:solidFill>
                <a:latin typeface="Arial Black" panose="020B0A04020102020204" pitchFamily="34" charset="0"/>
              </a:rPr>
              <a:t>DU </a:t>
            </a:r>
            <a:r>
              <a:rPr lang="fr-FR" sz="1050" b="1" dirty="0">
                <a:solidFill>
                  <a:srgbClr val="E36C0A"/>
                </a:solidFill>
                <a:latin typeface="Arial Black" panose="020B0A04020102020204" pitchFamily="34" charset="0"/>
              </a:rPr>
              <a:t>PLAN </a:t>
            </a:r>
            <a:r>
              <a:rPr lang="fr-FR" sz="1050" b="1" dirty="0" smtClean="0">
                <a:solidFill>
                  <a:srgbClr val="E36C0A"/>
                </a:solidFill>
                <a:latin typeface="Arial Black" panose="020B0A04020102020204" pitchFamily="34" charset="0"/>
              </a:rPr>
              <a:t>MALADIES NEURO-DEGENERATIVES</a:t>
            </a:r>
            <a:r>
              <a:rPr lang="fr-FR" sz="1050" b="1" dirty="0">
                <a:solidFill>
                  <a:srgbClr val="E36C0A"/>
                </a:solidFill>
                <a:latin typeface="Arial Black" panose="020B0A04020102020204" pitchFamily="34" charset="0"/>
              </a:rPr>
              <a:t>	</a:t>
            </a:r>
            <a:r>
              <a:rPr lang="fr-FR" sz="1050" b="1" dirty="0" smtClean="0">
                <a:solidFill>
                  <a:srgbClr val="E36C0A"/>
                </a:solidFill>
                <a:latin typeface="Arial Black" panose="020B0A04020102020204" pitchFamily="34" charset="0"/>
              </a:rPr>
              <a:t>	</a:t>
            </a:r>
            <a:r>
              <a:rPr lang="fr-FR" sz="1100" b="1" dirty="0" smtClean="0">
                <a:solidFill>
                  <a:srgbClr val="B9476A"/>
                </a:solidFill>
                <a:latin typeface="Arial Black" panose="020B0A04020102020204" pitchFamily="34" charset="0"/>
              </a:rPr>
              <a:t>19 </a:t>
            </a:r>
            <a:r>
              <a:rPr lang="fr-FR" sz="1100" b="1" dirty="0">
                <a:solidFill>
                  <a:srgbClr val="B9476A"/>
                </a:solidFill>
                <a:latin typeface="Arial Black" panose="020B0A04020102020204" pitchFamily="34" charset="0"/>
              </a:rPr>
              <a:t>septembre 2019</a:t>
            </a:r>
          </a:p>
        </p:txBody>
      </p:sp>
      <p:pic>
        <p:nvPicPr>
          <p:cNvPr id="4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4149080"/>
            <a:ext cx="1728192" cy="1095516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437112"/>
            <a:ext cx="2124236" cy="995894"/>
          </a:xfrm>
          <a:prstGeom prst="rect">
            <a:avLst/>
          </a:prstGeom>
        </p:spPr>
      </p:pic>
      <p:pic>
        <p:nvPicPr>
          <p:cNvPr id="8" name="Picture 2" descr="I:\DIRECTION GENERALE\COMMUNICATION\COM EXTERNE\Assises PMND\visuels\corse-et-main-PMND-fond-viole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05" y="2564904"/>
            <a:ext cx="191999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B9476A"/>
                </a:solidFill>
              </a:rPr>
              <a:t>Plan Maladies Neuro-Dégénératives : </a:t>
            </a:r>
            <a:r>
              <a:rPr lang="fr-FR" dirty="0" smtClean="0">
                <a:solidFill>
                  <a:srgbClr val="B9476A"/>
                </a:solidFill>
              </a:rPr>
              <a:t>éléments de contexte national</a:t>
            </a:r>
            <a:endParaRPr lang="fr-FR" dirty="0">
              <a:solidFill>
                <a:srgbClr val="B9476A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9200" y="1547812"/>
            <a:ext cx="7239000" cy="4401467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fr-FR" sz="1800" b="1" dirty="0">
                <a:solidFill>
                  <a:srgbClr val="3333CC"/>
                </a:solidFill>
              </a:rPr>
              <a:t>Constats partagés sur les </a:t>
            </a:r>
            <a:r>
              <a:rPr lang="fr-FR" sz="1800" b="1" dirty="0" smtClean="0">
                <a:solidFill>
                  <a:srgbClr val="3333CC"/>
                </a:solidFill>
              </a:rPr>
              <a:t>MND</a:t>
            </a:r>
          </a:p>
          <a:p>
            <a:pPr marL="0" lvl="0" indent="0">
              <a:lnSpc>
                <a:spcPct val="90000"/>
              </a:lnSpc>
              <a:buNone/>
            </a:pPr>
            <a:endParaRPr lang="fr-FR" sz="1600" dirty="0">
              <a:solidFill>
                <a:srgbClr val="3333CC"/>
              </a:solidFill>
            </a:endParaRPr>
          </a:p>
          <a:p>
            <a:pPr lvl="0">
              <a:lnSpc>
                <a:spcPct val="90000"/>
              </a:lnSpc>
            </a:pPr>
            <a:r>
              <a:rPr lang="fr-FR" sz="1800" b="1" dirty="0">
                <a:solidFill>
                  <a:srgbClr val="3333CC"/>
                </a:solidFill>
              </a:rPr>
              <a:t>Véritable enjeu de santé publique en France</a:t>
            </a:r>
            <a:r>
              <a:rPr lang="fr-FR" sz="1800" dirty="0">
                <a:solidFill>
                  <a:srgbClr val="3333CC"/>
                </a:solidFill>
              </a:rPr>
              <a:t> </a:t>
            </a:r>
            <a:endParaRPr lang="fr-FR" sz="1800" dirty="0" smtClean="0">
              <a:solidFill>
                <a:srgbClr val="3333CC"/>
              </a:solidFill>
            </a:endParaRPr>
          </a:p>
          <a:p>
            <a:pPr marL="0" lvl="0" indent="0">
              <a:lnSpc>
                <a:spcPct val="90000"/>
              </a:lnSpc>
              <a:buNone/>
            </a:pPr>
            <a:endParaRPr lang="fr-FR" sz="1600" b="1" dirty="0" smtClean="0">
              <a:solidFill>
                <a:srgbClr val="3333CC"/>
              </a:solidFill>
            </a:endParaRPr>
          </a:p>
          <a:p>
            <a:r>
              <a:rPr lang="fr-FR" sz="1800" b="1" dirty="0" smtClean="0">
                <a:solidFill>
                  <a:srgbClr val="3333CC"/>
                </a:solidFill>
              </a:rPr>
              <a:t>Gouvernance régionale: Comité technique régional des MND </a:t>
            </a:r>
          </a:p>
          <a:p>
            <a:endParaRPr lang="fr-FR" sz="1800" b="1" dirty="0" smtClean="0">
              <a:solidFill>
                <a:srgbClr val="3333CC"/>
              </a:solidFill>
            </a:endParaRPr>
          </a:p>
          <a:p>
            <a:r>
              <a:rPr lang="fr-FR" sz="1800" b="1" dirty="0" smtClean="0">
                <a:solidFill>
                  <a:srgbClr val="3333CC"/>
                </a:solidFill>
              </a:rPr>
              <a:t>Approche </a:t>
            </a:r>
            <a:r>
              <a:rPr lang="fr-FR" sz="1800" b="1" dirty="0">
                <a:solidFill>
                  <a:srgbClr val="3333CC"/>
                </a:solidFill>
              </a:rPr>
              <a:t>selon logique de « parcours </a:t>
            </a:r>
            <a:r>
              <a:rPr lang="fr-FR" sz="1800" b="1" dirty="0" smtClean="0">
                <a:solidFill>
                  <a:srgbClr val="3333CC"/>
                </a:solidFill>
              </a:rPr>
              <a:t>en </a:t>
            </a:r>
            <a:r>
              <a:rPr lang="fr-FR" sz="1800" b="1" dirty="0">
                <a:solidFill>
                  <a:srgbClr val="3333CC"/>
                </a:solidFill>
              </a:rPr>
              <a:t>santé » : </a:t>
            </a:r>
            <a:r>
              <a:rPr lang="fr-FR" sz="1800" b="1" dirty="0" smtClean="0">
                <a:solidFill>
                  <a:srgbClr val="3333CC"/>
                </a:solidFill>
              </a:rPr>
              <a:t>le diagnostic </a:t>
            </a:r>
            <a:r>
              <a:rPr lang="fr-FR" sz="1800" b="1" dirty="0">
                <a:solidFill>
                  <a:srgbClr val="3333CC"/>
                </a:solidFill>
              </a:rPr>
              <a:t>, </a:t>
            </a:r>
            <a:r>
              <a:rPr lang="fr-FR" sz="1800" b="1" dirty="0" smtClean="0">
                <a:solidFill>
                  <a:srgbClr val="3333CC"/>
                </a:solidFill>
              </a:rPr>
              <a:t>les soins , la </a:t>
            </a:r>
            <a:r>
              <a:rPr lang="fr-FR" sz="1800" b="1" dirty="0">
                <a:solidFill>
                  <a:srgbClr val="3333CC"/>
                </a:solidFill>
              </a:rPr>
              <a:t>prévention et </a:t>
            </a:r>
            <a:r>
              <a:rPr lang="fr-FR" sz="1800" b="1" dirty="0" smtClean="0">
                <a:solidFill>
                  <a:srgbClr val="3333CC"/>
                </a:solidFill>
              </a:rPr>
              <a:t>l’accompagnement médico-social</a:t>
            </a:r>
          </a:p>
          <a:p>
            <a:endParaRPr lang="fr-FR" sz="1800" b="1" dirty="0">
              <a:solidFill>
                <a:srgbClr val="3333CC"/>
              </a:solidFill>
            </a:endParaRP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34995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59832" y="2874963"/>
            <a:ext cx="5550768" cy="1143000"/>
          </a:xfrm>
        </p:spPr>
        <p:txBody>
          <a:bodyPr/>
          <a:lstStyle/>
          <a:p>
            <a:r>
              <a:rPr lang="fr-FR" dirty="0" smtClean="0">
                <a:solidFill>
                  <a:srgbClr val="B9476A"/>
                </a:solidFill>
              </a:rPr>
              <a:t>ETAT DES LIEUX REGIONAL</a:t>
            </a:r>
            <a:endParaRPr lang="fr-FR" dirty="0">
              <a:solidFill>
                <a:srgbClr val="B9476A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03849" y="4165600"/>
            <a:ext cx="5406752" cy="1752600"/>
          </a:xfrm>
        </p:spPr>
        <p:txBody>
          <a:bodyPr/>
          <a:lstStyle/>
          <a:p>
            <a:r>
              <a:rPr lang="fr-FR" dirty="0" smtClean="0"/>
              <a:t>Plan maladies neuro-dégénératives Corse 2017</a:t>
            </a:r>
            <a:endParaRPr lang="fr-FR" dirty="0"/>
          </a:p>
        </p:txBody>
      </p:sp>
      <p:pic>
        <p:nvPicPr>
          <p:cNvPr id="4" name="Picture 2" descr="I:\DIRECTION GENERALE\COMMUNICATION\COM EXTERNE\Assises PMND\visuels\corse-et-main-PMND-fond-viol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212976"/>
            <a:ext cx="191999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79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220663"/>
            <a:ext cx="8587680" cy="1143000"/>
          </a:xfrm>
        </p:spPr>
        <p:txBody>
          <a:bodyPr/>
          <a:lstStyle/>
          <a:p>
            <a:r>
              <a:rPr lang="fr-FR" dirty="0" smtClean="0">
                <a:solidFill>
                  <a:srgbClr val="B9476A"/>
                </a:solidFill>
              </a:rPr>
              <a:t>Caractéristiques démographiques régionales</a:t>
            </a:r>
            <a:endParaRPr lang="fr-FR" dirty="0">
              <a:solidFill>
                <a:srgbClr val="B9476A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9200" y="1340768"/>
            <a:ext cx="7239000" cy="4608511"/>
          </a:xfrm>
        </p:spPr>
        <p:txBody>
          <a:bodyPr/>
          <a:lstStyle/>
          <a:p>
            <a:r>
              <a:rPr lang="fr-FR" sz="2400" b="1" dirty="0" smtClean="0">
                <a:solidFill>
                  <a:srgbClr val="3333CC"/>
                </a:solidFill>
              </a:rPr>
              <a:t>Caractéristiques populationnelles</a:t>
            </a:r>
          </a:p>
          <a:p>
            <a:pPr marL="0" indent="0" algn="just">
              <a:buNone/>
            </a:pPr>
            <a:r>
              <a:rPr lang="fr-FR" sz="1400" dirty="0" smtClean="0">
                <a:solidFill>
                  <a:srgbClr val="3333CC"/>
                </a:solidFill>
              </a:rPr>
              <a:t>- </a:t>
            </a:r>
            <a:r>
              <a:rPr lang="fr-FR" sz="1400" dirty="0">
                <a:solidFill>
                  <a:srgbClr val="3333CC"/>
                </a:solidFill>
              </a:rPr>
              <a:t>accroissement </a:t>
            </a:r>
            <a:r>
              <a:rPr lang="fr-FR" sz="1400" dirty="0" smtClean="0">
                <a:solidFill>
                  <a:srgbClr val="3333CC"/>
                </a:solidFill>
              </a:rPr>
              <a:t>démographique supérieur </a:t>
            </a:r>
            <a:r>
              <a:rPr lang="fr-FR" sz="1400" dirty="0">
                <a:solidFill>
                  <a:srgbClr val="3333CC"/>
                </a:solidFill>
              </a:rPr>
              <a:t>à la moyenne </a:t>
            </a:r>
            <a:r>
              <a:rPr lang="fr-FR" sz="1400" dirty="0" smtClean="0">
                <a:solidFill>
                  <a:srgbClr val="3333CC"/>
                </a:solidFill>
              </a:rPr>
              <a:t>nationale</a:t>
            </a:r>
            <a:r>
              <a:rPr lang="fr-FR" sz="1400" dirty="0">
                <a:solidFill>
                  <a:srgbClr val="3333CC"/>
                </a:solidFill>
              </a:rPr>
              <a:t> </a:t>
            </a:r>
            <a:r>
              <a:rPr lang="fr-FR" sz="1400" dirty="0" smtClean="0">
                <a:solidFill>
                  <a:srgbClr val="3333CC"/>
                </a:solidFill>
              </a:rPr>
              <a:t>(x 2)</a:t>
            </a:r>
            <a:endParaRPr lang="fr-FR" sz="1400" dirty="0">
              <a:solidFill>
                <a:srgbClr val="3333CC"/>
              </a:solidFill>
            </a:endParaRPr>
          </a:p>
          <a:p>
            <a:pPr marL="0" indent="0" algn="just">
              <a:buNone/>
            </a:pPr>
            <a:r>
              <a:rPr lang="fr-FR" sz="1400" dirty="0">
                <a:solidFill>
                  <a:srgbClr val="3333CC"/>
                </a:solidFill>
              </a:rPr>
              <a:t>- forte proportion de personnes âgées </a:t>
            </a:r>
            <a:r>
              <a:rPr lang="fr-FR" sz="1400" dirty="0" smtClean="0">
                <a:solidFill>
                  <a:srgbClr val="3333CC"/>
                </a:solidFill>
              </a:rPr>
              <a:t>(28</a:t>
            </a:r>
            <a:r>
              <a:rPr lang="fr-FR" sz="1400" dirty="0">
                <a:solidFill>
                  <a:srgbClr val="3333CC"/>
                </a:solidFill>
              </a:rPr>
              <a:t>% pour les </a:t>
            </a:r>
            <a:r>
              <a:rPr lang="fr-FR" sz="1400" dirty="0" smtClean="0">
                <a:solidFill>
                  <a:srgbClr val="3333CC"/>
                </a:solidFill>
              </a:rPr>
              <a:t>+ de </a:t>
            </a:r>
            <a:r>
              <a:rPr lang="fr-FR" sz="1400" dirty="0">
                <a:solidFill>
                  <a:srgbClr val="3333CC"/>
                </a:solidFill>
              </a:rPr>
              <a:t>60 ans),</a:t>
            </a:r>
          </a:p>
          <a:p>
            <a:pPr marL="0" indent="0" algn="just">
              <a:buNone/>
            </a:pPr>
            <a:r>
              <a:rPr lang="fr-FR" sz="1400" dirty="0">
                <a:solidFill>
                  <a:srgbClr val="3333CC"/>
                </a:solidFill>
              </a:rPr>
              <a:t>- précarité de la population âgée,</a:t>
            </a:r>
          </a:p>
          <a:p>
            <a:pPr marL="0" indent="0" algn="just">
              <a:buNone/>
            </a:pPr>
            <a:r>
              <a:rPr lang="fr-FR" sz="1400" dirty="0" smtClean="0">
                <a:solidFill>
                  <a:srgbClr val="3333CC"/>
                </a:solidFill>
              </a:rPr>
              <a:t>- isolement </a:t>
            </a:r>
            <a:r>
              <a:rPr lang="fr-FR" sz="1400" dirty="0">
                <a:solidFill>
                  <a:srgbClr val="3333CC"/>
                </a:solidFill>
              </a:rPr>
              <a:t>social moins prégnant que sur le continent</a:t>
            </a:r>
            <a:r>
              <a:rPr lang="fr-FR" sz="1400" dirty="0" smtClean="0">
                <a:solidFill>
                  <a:srgbClr val="3333CC"/>
                </a:solidFill>
              </a:rPr>
              <a:t>, mais isolement géographique </a:t>
            </a:r>
            <a:endParaRPr lang="fr-FR" sz="1400" dirty="0">
              <a:solidFill>
                <a:srgbClr val="3333CC"/>
              </a:solidFill>
            </a:endParaRPr>
          </a:p>
          <a:p>
            <a:pPr marL="0" indent="0" algn="just">
              <a:buNone/>
            </a:pPr>
            <a:r>
              <a:rPr lang="fr-FR" sz="1400" dirty="0" smtClean="0">
                <a:solidFill>
                  <a:srgbClr val="3333CC"/>
                </a:solidFill>
              </a:rPr>
              <a:t>- répartition </a:t>
            </a:r>
            <a:r>
              <a:rPr lang="fr-FR" sz="1400" dirty="0">
                <a:solidFill>
                  <a:srgbClr val="3333CC"/>
                </a:solidFill>
              </a:rPr>
              <a:t>inégale de la population sur le territoire corse notamment concentrée sur les pôles urbains principaux </a:t>
            </a:r>
            <a:r>
              <a:rPr lang="fr-FR" sz="1400" dirty="0" smtClean="0">
                <a:solidFill>
                  <a:srgbClr val="3333CC"/>
                </a:solidFill>
              </a:rPr>
              <a:t> (Ajaccio </a:t>
            </a:r>
            <a:r>
              <a:rPr lang="fr-FR" sz="1400" dirty="0">
                <a:solidFill>
                  <a:srgbClr val="3333CC"/>
                </a:solidFill>
              </a:rPr>
              <a:t>et </a:t>
            </a:r>
            <a:r>
              <a:rPr lang="fr-FR" sz="1400" dirty="0" smtClean="0">
                <a:solidFill>
                  <a:srgbClr val="3333CC"/>
                </a:solidFill>
              </a:rPr>
              <a:t>Bastia)</a:t>
            </a:r>
          </a:p>
          <a:p>
            <a:pPr algn="just">
              <a:buFontTx/>
              <a:buChar char="-"/>
            </a:pPr>
            <a:endParaRPr lang="fr-FR" sz="1400" dirty="0">
              <a:solidFill>
                <a:srgbClr val="3333CC"/>
              </a:solidFill>
            </a:endParaRPr>
          </a:p>
          <a:p>
            <a:pPr algn="just"/>
            <a:r>
              <a:rPr lang="fr-FR" sz="2400" b="1" dirty="0" smtClean="0">
                <a:solidFill>
                  <a:srgbClr val="3333CC"/>
                </a:solidFill>
              </a:rPr>
              <a:t>Malades </a:t>
            </a:r>
            <a:r>
              <a:rPr lang="fr-FR" sz="2400" b="1" dirty="0">
                <a:solidFill>
                  <a:srgbClr val="3333CC"/>
                </a:solidFill>
              </a:rPr>
              <a:t>MND </a:t>
            </a:r>
            <a:r>
              <a:rPr lang="fr-FR" sz="2400" b="1" dirty="0" smtClean="0">
                <a:solidFill>
                  <a:srgbClr val="3333CC"/>
                </a:solidFill>
              </a:rPr>
              <a:t>( </a:t>
            </a:r>
            <a:r>
              <a:rPr lang="fr-FR" sz="1400" dirty="0" smtClean="0">
                <a:solidFill>
                  <a:srgbClr val="FF0000"/>
                </a:solidFill>
              </a:rPr>
              <a:t>données CNAMTS 2017</a:t>
            </a:r>
            <a:r>
              <a:rPr lang="fr-FR" sz="2400" b="1" dirty="0" smtClean="0">
                <a:solidFill>
                  <a:srgbClr val="3333CC"/>
                </a:solidFill>
              </a:rPr>
              <a:t>)</a:t>
            </a:r>
            <a:endParaRPr lang="fr-FR" sz="2400" b="1" dirty="0">
              <a:solidFill>
                <a:srgbClr val="3333CC"/>
              </a:solidFill>
            </a:endParaRPr>
          </a:p>
          <a:p>
            <a:pPr marL="0" indent="0" algn="just">
              <a:buNone/>
            </a:pPr>
            <a:r>
              <a:rPr lang="fr-FR" sz="1400" dirty="0" smtClean="0">
                <a:solidFill>
                  <a:srgbClr val="3333CC"/>
                </a:solidFill>
              </a:rPr>
              <a:t>- 1870 </a:t>
            </a:r>
            <a:r>
              <a:rPr lang="fr-FR" sz="1400" dirty="0">
                <a:solidFill>
                  <a:srgbClr val="3333CC"/>
                </a:solidFill>
              </a:rPr>
              <a:t>personnes atteintes de la </a:t>
            </a:r>
            <a:r>
              <a:rPr lang="fr-FR" sz="1400" dirty="0" smtClean="0">
                <a:solidFill>
                  <a:srgbClr val="3333CC"/>
                </a:solidFill>
              </a:rPr>
              <a:t>Mie d’Alzheimer </a:t>
            </a:r>
            <a:r>
              <a:rPr lang="fr-FR" sz="1400" dirty="0">
                <a:solidFill>
                  <a:srgbClr val="3333CC"/>
                </a:solidFill>
              </a:rPr>
              <a:t>et </a:t>
            </a:r>
            <a:r>
              <a:rPr lang="fr-FR" sz="1400" dirty="0" smtClean="0">
                <a:solidFill>
                  <a:srgbClr val="3333CC"/>
                </a:solidFill>
              </a:rPr>
              <a:t>apparentées (mais estimation plus élevée )</a:t>
            </a:r>
          </a:p>
          <a:p>
            <a:pPr marL="0" indent="0" algn="just">
              <a:buNone/>
            </a:pPr>
            <a:r>
              <a:rPr lang="fr-FR" sz="1400" dirty="0" smtClean="0">
                <a:solidFill>
                  <a:srgbClr val="3333CC"/>
                </a:solidFill>
              </a:rPr>
              <a:t>- 610 personnes atteintes de la Mie de Parkinson </a:t>
            </a:r>
          </a:p>
          <a:p>
            <a:pPr marL="0" indent="0" algn="just">
              <a:buNone/>
            </a:pPr>
            <a:r>
              <a:rPr lang="fr-FR" sz="1400" dirty="0" smtClean="0">
                <a:solidFill>
                  <a:srgbClr val="3333CC"/>
                </a:solidFill>
              </a:rPr>
              <a:t>- 380  personnes atteintes de la SEP : pathologie du sujet jeune et plutôt féminine </a:t>
            </a:r>
            <a:endParaRPr lang="fr-FR" sz="1400" strike="sngStrike" dirty="0" smtClean="0">
              <a:solidFill>
                <a:srgbClr val="3333CC"/>
              </a:solidFill>
            </a:endParaRPr>
          </a:p>
          <a:p>
            <a:pPr marL="0" indent="0" algn="just">
              <a:buNone/>
            </a:pPr>
            <a:r>
              <a:rPr lang="fr-FR" sz="1400" dirty="0" smtClean="0">
                <a:solidFill>
                  <a:srgbClr val="3333CC"/>
                </a:solidFill>
              </a:rPr>
              <a:t>- SLA  </a:t>
            </a:r>
            <a:r>
              <a:rPr lang="fr-FR" sz="1100" dirty="0" smtClean="0">
                <a:solidFill>
                  <a:srgbClr val="3333CC"/>
                </a:solidFill>
              </a:rPr>
              <a:t>( prévalence 1/25 000)</a:t>
            </a:r>
          </a:p>
          <a:p>
            <a:pPr marL="0" indent="0" algn="just">
              <a:buNone/>
            </a:pPr>
            <a:r>
              <a:rPr lang="fr-FR" sz="1400" dirty="0" smtClean="0">
                <a:solidFill>
                  <a:srgbClr val="3333CC"/>
                </a:solidFill>
              </a:rPr>
              <a:t>- Huntington </a:t>
            </a:r>
            <a:r>
              <a:rPr lang="fr-FR" sz="1100" dirty="0" smtClean="0">
                <a:solidFill>
                  <a:srgbClr val="3333CC"/>
                </a:solidFill>
              </a:rPr>
              <a:t>( prévalence 5/100 000)</a:t>
            </a:r>
          </a:p>
          <a:p>
            <a:pPr marL="0" indent="0" algn="just">
              <a:buNone/>
            </a:pPr>
            <a:endParaRPr lang="fr-FR" sz="1400" dirty="0" smtClean="0">
              <a:solidFill>
                <a:srgbClr val="3333CC"/>
              </a:solidFill>
            </a:endParaRPr>
          </a:p>
        </p:txBody>
      </p:sp>
      <p:sp>
        <p:nvSpPr>
          <p:cNvPr id="4" name="Ellipse 3"/>
          <p:cNvSpPr/>
          <p:nvPr/>
        </p:nvSpPr>
        <p:spPr bwMode="auto">
          <a:xfrm rot="20434378">
            <a:off x="-156204" y="4038105"/>
            <a:ext cx="1601929" cy="735747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racteres L1" panose="02000600000000000000" pitchFamily="2" charset="0"/>
              </a:rPr>
              <a:t>3000 personnes</a:t>
            </a:r>
          </a:p>
        </p:txBody>
      </p:sp>
      <p:sp>
        <p:nvSpPr>
          <p:cNvPr id="5" name="Rectangle à coins arrondis 4"/>
          <p:cNvSpPr/>
          <p:nvPr/>
        </p:nvSpPr>
        <p:spPr bwMode="auto">
          <a:xfrm rot="19287805">
            <a:off x="281398" y="3812540"/>
            <a:ext cx="962945" cy="28803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smtClean="0">
              <a:ln>
                <a:noFill/>
              </a:ln>
              <a:solidFill>
                <a:srgbClr val="002395"/>
              </a:solidFill>
              <a:effectLst/>
              <a:latin typeface="Arial" charset="0"/>
            </a:endParaRP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467544" y="4221088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smtClean="0">
              <a:ln>
                <a:noFill/>
              </a:ln>
              <a:solidFill>
                <a:srgbClr val="002395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7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B9476A"/>
                </a:solidFill>
              </a:rPr>
              <a:t>Offre de soins</a:t>
            </a:r>
            <a:endParaRPr lang="fr-FR" dirty="0">
              <a:solidFill>
                <a:srgbClr val="B9476A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340768"/>
            <a:ext cx="7776864" cy="432184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3333CC"/>
                </a:solidFill>
              </a:rPr>
              <a:t>En termes de démographie  professionnels de santé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3333CC"/>
                </a:solidFill>
              </a:rPr>
              <a:t>- Forte </a:t>
            </a:r>
            <a:r>
              <a:rPr lang="fr-FR" sz="1400" dirty="0">
                <a:solidFill>
                  <a:srgbClr val="3333CC"/>
                </a:solidFill>
              </a:rPr>
              <a:t>densité de professionnels de santé </a:t>
            </a:r>
            <a:r>
              <a:rPr lang="fr-FR" sz="1400" dirty="0" smtClean="0">
                <a:solidFill>
                  <a:srgbClr val="3333CC"/>
                </a:solidFill>
              </a:rPr>
              <a:t>mais </a:t>
            </a:r>
            <a:r>
              <a:rPr lang="fr-FR" sz="1400" dirty="0">
                <a:solidFill>
                  <a:srgbClr val="3333CC"/>
                </a:solidFill>
              </a:rPr>
              <a:t>répartition inégale sur le </a:t>
            </a:r>
            <a:r>
              <a:rPr lang="fr-FR" sz="1400" dirty="0" smtClean="0">
                <a:solidFill>
                  <a:srgbClr val="3333CC"/>
                </a:solidFill>
              </a:rPr>
              <a:t>territoire;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3333CC"/>
                </a:solidFill>
              </a:rPr>
              <a:t>- Vieillissement de </a:t>
            </a:r>
            <a:r>
              <a:rPr lang="fr-FR" sz="1400" dirty="0">
                <a:solidFill>
                  <a:srgbClr val="3333CC"/>
                </a:solidFill>
              </a:rPr>
              <a:t>la profession médicale marqué </a:t>
            </a:r>
            <a:r>
              <a:rPr lang="fr-FR" sz="1400" dirty="0" smtClean="0">
                <a:solidFill>
                  <a:srgbClr val="3333CC"/>
                </a:solidFill>
              </a:rPr>
              <a:t>(33% </a:t>
            </a:r>
            <a:r>
              <a:rPr lang="fr-FR" sz="1400" dirty="0">
                <a:solidFill>
                  <a:srgbClr val="3333CC"/>
                </a:solidFill>
              </a:rPr>
              <a:t>des MG ont + de </a:t>
            </a:r>
            <a:r>
              <a:rPr lang="fr-FR" sz="1400" dirty="0" smtClean="0">
                <a:solidFill>
                  <a:srgbClr val="3333CC"/>
                </a:solidFill>
              </a:rPr>
              <a:t>60 ans);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3333CC"/>
                </a:solidFill>
              </a:rPr>
              <a:t>- Faible </a:t>
            </a:r>
            <a:r>
              <a:rPr lang="fr-FR" sz="1400" dirty="0">
                <a:solidFill>
                  <a:srgbClr val="3333CC"/>
                </a:solidFill>
              </a:rPr>
              <a:t>démographie médicale « spécialité neurologie » ( densité de 1,8 pour 3,5 en </a:t>
            </a:r>
            <a:r>
              <a:rPr lang="fr-FR" sz="1400" dirty="0" smtClean="0">
                <a:solidFill>
                  <a:srgbClr val="3333CC"/>
                </a:solidFill>
              </a:rPr>
              <a:t>national), psychiatre et gériatre</a:t>
            </a:r>
          </a:p>
          <a:p>
            <a:pPr marL="0" indent="0">
              <a:buNone/>
            </a:pPr>
            <a:endParaRPr lang="fr-FR" sz="1400" dirty="0" smtClean="0">
              <a:solidFill>
                <a:srgbClr val="3333CC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3333CC"/>
                </a:solidFill>
              </a:rPr>
              <a:t>En termes d’expertise et diagnostic des MND 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3333CC"/>
                </a:solidFill>
              </a:rPr>
              <a:t>Centre </a:t>
            </a:r>
            <a:r>
              <a:rPr lang="fr-FR" sz="1400" dirty="0">
                <a:solidFill>
                  <a:srgbClr val="3333CC"/>
                </a:solidFill>
              </a:rPr>
              <a:t>M</a:t>
            </a:r>
            <a:r>
              <a:rPr lang="fr-FR" sz="1400" dirty="0" smtClean="0">
                <a:solidFill>
                  <a:srgbClr val="3333CC"/>
                </a:solidFill>
              </a:rPr>
              <a:t>émoire </a:t>
            </a:r>
            <a:r>
              <a:rPr lang="fr-FR" sz="1400" dirty="0">
                <a:solidFill>
                  <a:srgbClr val="3333CC"/>
                </a:solidFill>
              </a:rPr>
              <a:t>R</a:t>
            </a:r>
            <a:r>
              <a:rPr lang="fr-FR" sz="1400" dirty="0" smtClean="0">
                <a:solidFill>
                  <a:srgbClr val="3333CC"/>
                </a:solidFill>
              </a:rPr>
              <a:t>essources et Recherche positionné sur 2 pôles urbains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3333CC"/>
                </a:solidFill>
              </a:rPr>
              <a:t>Consultations Mémoire Labellisées sur les 2 pôles urbains 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3333CC"/>
                </a:solidFill>
              </a:rPr>
              <a:t>C</a:t>
            </a:r>
            <a:r>
              <a:rPr lang="fr-FR" sz="1400" dirty="0" smtClean="0">
                <a:solidFill>
                  <a:srgbClr val="3333CC"/>
                </a:solidFill>
              </a:rPr>
              <a:t>onsultations avancées avec les CHU de Nice et Marseille</a:t>
            </a:r>
          </a:p>
          <a:p>
            <a:pPr marL="0" indent="0">
              <a:buNone/>
            </a:pPr>
            <a:endParaRPr lang="fr-FR" sz="1600" dirty="0" smtClean="0">
              <a:solidFill>
                <a:srgbClr val="3333CC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3333CC"/>
                </a:solidFill>
              </a:rPr>
              <a:t>En </a:t>
            </a:r>
            <a:r>
              <a:rPr lang="fr-FR" sz="1600" b="1" dirty="0">
                <a:solidFill>
                  <a:srgbClr val="3333CC"/>
                </a:solidFill>
              </a:rPr>
              <a:t> </a:t>
            </a:r>
            <a:r>
              <a:rPr lang="fr-FR" sz="1600" b="1" dirty="0" smtClean="0">
                <a:solidFill>
                  <a:srgbClr val="3333CC"/>
                </a:solidFill>
              </a:rPr>
              <a:t>termes d’offre </a:t>
            </a:r>
            <a:r>
              <a:rPr lang="fr-FR" sz="1600" b="1" dirty="0">
                <a:solidFill>
                  <a:srgbClr val="3333CC"/>
                </a:solidFill>
              </a:rPr>
              <a:t>de prise en charge </a:t>
            </a:r>
            <a:r>
              <a:rPr lang="fr-FR" sz="1600" b="1" dirty="0" smtClean="0">
                <a:solidFill>
                  <a:srgbClr val="3333CC"/>
                </a:solidFill>
              </a:rPr>
              <a:t>des soins 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3333CC"/>
                </a:solidFill>
              </a:rPr>
              <a:t>couverture globale de l’ensemble </a:t>
            </a:r>
            <a:r>
              <a:rPr lang="fr-FR" sz="1400" dirty="0">
                <a:solidFill>
                  <a:srgbClr val="3333CC"/>
                </a:solidFill>
              </a:rPr>
              <a:t>du territoire </a:t>
            </a:r>
            <a:r>
              <a:rPr lang="fr-FR" sz="1400" dirty="0" smtClean="0">
                <a:solidFill>
                  <a:srgbClr val="3333CC"/>
                </a:solidFill>
              </a:rPr>
              <a:t> non spécifique aux MND: Soins de Suite et de Réadaptation, </a:t>
            </a:r>
            <a:r>
              <a:rPr lang="fr-FR" sz="1400" dirty="0">
                <a:solidFill>
                  <a:srgbClr val="3333CC"/>
                </a:solidFill>
              </a:rPr>
              <a:t>HAD, court séjour </a:t>
            </a:r>
            <a:r>
              <a:rPr lang="fr-FR" sz="1400" dirty="0" smtClean="0">
                <a:solidFill>
                  <a:srgbClr val="3333CC"/>
                </a:solidFill>
              </a:rPr>
              <a:t>gériatrique, USLD, Equipe Mobile de Gériatrie, Unité Cognitivo-Comportementale</a:t>
            </a:r>
            <a:endParaRPr lang="fr-FR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2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B9476A"/>
                </a:solidFill>
              </a:rPr>
              <a:t>Offre médico-sociale: </a:t>
            </a:r>
            <a:r>
              <a:rPr lang="fr-FR" sz="1800" dirty="0" smtClean="0">
                <a:solidFill>
                  <a:srgbClr val="B9476A"/>
                </a:solidFill>
              </a:rPr>
              <a:t>autonomie et dispositif d’intégration</a:t>
            </a:r>
            <a:endParaRPr lang="fr-FR" sz="1800" dirty="0">
              <a:solidFill>
                <a:srgbClr val="B9476A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8640960" cy="4824536"/>
          </a:xfrm>
        </p:spPr>
        <p:txBody>
          <a:bodyPr/>
          <a:lstStyle/>
          <a:p>
            <a:pPr marL="0" indent="0">
              <a:buNone/>
            </a:pPr>
            <a:r>
              <a:rPr lang="fr-FR" sz="1400" dirty="0" smtClean="0">
                <a:solidFill>
                  <a:srgbClr val="3333CC"/>
                </a:solidFill>
              </a:rPr>
              <a:t> 	</a:t>
            </a:r>
            <a:r>
              <a:rPr lang="fr-FR" sz="1400" b="1" dirty="0" smtClean="0">
                <a:solidFill>
                  <a:srgbClr val="3333CC"/>
                </a:solidFill>
              </a:rPr>
              <a:t>Intervention </a:t>
            </a:r>
            <a:r>
              <a:rPr lang="fr-FR" sz="1400" b="1" dirty="0">
                <a:solidFill>
                  <a:srgbClr val="3333CC"/>
                </a:solidFill>
              </a:rPr>
              <a:t>précoce </a:t>
            </a:r>
            <a:r>
              <a:rPr lang="fr-FR" sz="1400" b="1" dirty="0" smtClean="0">
                <a:solidFill>
                  <a:srgbClr val="3333CC"/>
                </a:solidFill>
              </a:rPr>
              <a:t>à domicile 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3333CC"/>
                </a:solidFill>
              </a:rPr>
              <a:t>- Installation de 3 Equipes Spécialisées Alzheimer-ESA/ SSIAD , </a:t>
            </a:r>
          </a:p>
          <a:p>
            <a:pPr marL="0" indent="0">
              <a:buNone/>
            </a:pPr>
            <a:r>
              <a:rPr lang="fr-FR" sz="1400" b="1" dirty="0" smtClean="0">
                <a:solidFill>
                  <a:srgbClr val="3333CC"/>
                </a:solidFill>
              </a:rPr>
              <a:t>	Coordination des acteurs et gestion des cas complexes </a:t>
            </a:r>
            <a:endParaRPr lang="fr-FR" sz="1400" dirty="0" smtClean="0">
              <a:solidFill>
                <a:srgbClr val="3333CC"/>
              </a:solidFill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rgbClr val="3333CC"/>
                </a:solidFill>
              </a:rPr>
              <a:t>existence de 3 MAIA, 9 gestionnaires de cas ( lien avec les réseaux de santé géronto)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3333CC"/>
                </a:solidFill>
              </a:rPr>
              <a:t>File active 270 suivis</a:t>
            </a:r>
            <a:endParaRPr lang="fr-FR" sz="1400" dirty="0">
              <a:solidFill>
                <a:srgbClr val="3333CC"/>
              </a:solidFill>
            </a:endParaRPr>
          </a:p>
          <a:p>
            <a:pPr marL="0" indent="0">
              <a:buNone/>
            </a:pPr>
            <a:r>
              <a:rPr lang="fr-FR" sz="1400" b="1" dirty="0" smtClean="0">
                <a:solidFill>
                  <a:srgbClr val="3333CC"/>
                </a:solidFill>
              </a:rPr>
              <a:t>	Offre </a:t>
            </a:r>
            <a:r>
              <a:rPr lang="fr-FR" sz="1400" b="1" dirty="0">
                <a:solidFill>
                  <a:srgbClr val="3333CC"/>
                </a:solidFill>
              </a:rPr>
              <a:t>d’accueil </a:t>
            </a:r>
            <a:r>
              <a:rPr lang="fr-FR" sz="1400" b="1" dirty="0" smtClean="0">
                <a:solidFill>
                  <a:srgbClr val="3333CC"/>
                </a:solidFill>
              </a:rPr>
              <a:t>, d’hébergement et répit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3333CC"/>
                </a:solidFill>
              </a:rPr>
              <a:t>- accueil </a:t>
            </a:r>
            <a:r>
              <a:rPr lang="fr-FR" sz="1400" dirty="0">
                <a:solidFill>
                  <a:srgbClr val="3333CC"/>
                </a:solidFill>
              </a:rPr>
              <a:t>de jour, hébergement </a:t>
            </a:r>
            <a:r>
              <a:rPr lang="fr-FR" sz="1400" dirty="0" smtClean="0">
                <a:solidFill>
                  <a:srgbClr val="3333CC"/>
                </a:solidFill>
              </a:rPr>
              <a:t>temporaire</a:t>
            </a:r>
            <a:r>
              <a:rPr lang="fr-FR" sz="1400" dirty="0">
                <a:solidFill>
                  <a:srgbClr val="3333CC"/>
                </a:solidFill>
              </a:rPr>
              <a:t> </a:t>
            </a:r>
            <a:r>
              <a:rPr lang="fr-FR" sz="1400" dirty="0" smtClean="0">
                <a:solidFill>
                  <a:srgbClr val="3333CC"/>
                </a:solidFill>
              </a:rPr>
              <a:t>; </a:t>
            </a:r>
            <a:endParaRPr lang="fr-FR" sz="1400" dirty="0">
              <a:solidFill>
                <a:srgbClr val="3333CC"/>
              </a:solidFill>
            </a:endParaRPr>
          </a:p>
          <a:p>
            <a:pPr marL="0" indent="0">
              <a:buNone/>
            </a:pPr>
            <a:r>
              <a:rPr lang="fr-FR" sz="1400" dirty="0">
                <a:solidFill>
                  <a:srgbClr val="3333CC"/>
                </a:solidFill>
              </a:rPr>
              <a:t>- </a:t>
            </a:r>
            <a:r>
              <a:rPr lang="fr-FR" sz="1400" dirty="0" smtClean="0">
                <a:solidFill>
                  <a:srgbClr val="3333CC"/>
                </a:solidFill>
              </a:rPr>
              <a:t>au </a:t>
            </a:r>
            <a:r>
              <a:rPr lang="fr-FR" sz="1400" dirty="0">
                <a:solidFill>
                  <a:srgbClr val="3333CC"/>
                </a:solidFill>
              </a:rPr>
              <a:t>sein des EHPAD : </a:t>
            </a:r>
            <a:r>
              <a:rPr lang="fr-FR" sz="1400" dirty="0" smtClean="0">
                <a:solidFill>
                  <a:srgbClr val="3333CC"/>
                </a:solidFill>
              </a:rPr>
              <a:t> </a:t>
            </a:r>
            <a:r>
              <a:rPr lang="fr-FR" sz="1400" dirty="0">
                <a:solidFill>
                  <a:srgbClr val="3333CC"/>
                </a:solidFill>
              </a:rPr>
              <a:t>PASA -</a:t>
            </a:r>
            <a:r>
              <a:rPr lang="fr-FR" sz="1400" dirty="0" smtClean="0">
                <a:solidFill>
                  <a:srgbClr val="3333CC"/>
                </a:solidFill>
              </a:rPr>
              <a:t> </a:t>
            </a:r>
            <a:r>
              <a:rPr lang="fr-FR" sz="1400" dirty="0">
                <a:solidFill>
                  <a:srgbClr val="3333CC"/>
                </a:solidFill>
              </a:rPr>
              <a:t>présence d’unités sécurisées-  </a:t>
            </a:r>
            <a:r>
              <a:rPr lang="fr-FR" sz="1400" dirty="0" smtClean="0">
                <a:solidFill>
                  <a:srgbClr val="3333CC"/>
                </a:solidFill>
              </a:rPr>
              <a:t> </a:t>
            </a:r>
            <a:r>
              <a:rPr lang="fr-FR" sz="1400" dirty="0">
                <a:solidFill>
                  <a:srgbClr val="3333CC"/>
                </a:solidFill>
              </a:rPr>
              <a:t>U</a:t>
            </a:r>
            <a:r>
              <a:rPr lang="fr-FR" sz="1400" dirty="0" smtClean="0">
                <a:solidFill>
                  <a:srgbClr val="3333CC"/>
                </a:solidFill>
              </a:rPr>
              <a:t>nités d’Hébergement Renforcé </a:t>
            </a:r>
            <a:r>
              <a:rPr lang="fr-FR" sz="1400" dirty="0">
                <a:solidFill>
                  <a:srgbClr val="3333CC"/>
                </a:solidFill>
              </a:rPr>
              <a:t>(</a:t>
            </a:r>
            <a:r>
              <a:rPr lang="fr-FR" sz="1400" dirty="0" smtClean="0">
                <a:solidFill>
                  <a:srgbClr val="3333CC"/>
                </a:solidFill>
              </a:rPr>
              <a:t>UHR)</a:t>
            </a:r>
            <a:endParaRPr lang="fr-FR" sz="1400" dirty="0">
              <a:solidFill>
                <a:srgbClr val="3333CC"/>
              </a:solidFill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rgbClr val="3333CC"/>
                </a:solidFill>
              </a:rPr>
              <a:t>- 1 plate </a:t>
            </a:r>
            <a:r>
              <a:rPr lang="fr-FR" sz="1400" dirty="0">
                <a:solidFill>
                  <a:srgbClr val="3333CC"/>
                </a:solidFill>
              </a:rPr>
              <a:t>forme de </a:t>
            </a:r>
            <a:r>
              <a:rPr lang="fr-FR" sz="1400" dirty="0" smtClean="0">
                <a:solidFill>
                  <a:srgbClr val="3333CC"/>
                </a:solidFill>
              </a:rPr>
              <a:t>répit</a:t>
            </a:r>
          </a:p>
          <a:p>
            <a:pPr>
              <a:buFontTx/>
              <a:buChar char="-"/>
            </a:pPr>
            <a:endParaRPr lang="fr-FR" sz="1400" dirty="0">
              <a:solidFill>
                <a:srgbClr val="3333CC"/>
              </a:solidFill>
            </a:endParaRPr>
          </a:p>
          <a:p>
            <a:pPr marL="0" indent="0">
              <a:buNone/>
            </a:pPr>
            <a:r>
              <a:rPr lang="fr-FR" sz="1600" b="1" dirty="0" smtClean="0">
                <a:solidFill>
                  <a:srgbClr val="3333CC"/>
                </a:solidFill>
              </a:rPr>
              <a:t>Constats en termes d’équipements  </a:t>
            </a:r>
          </a:p>
          <a:p>
            <a:pPr marL="0" indent="0">
              <a:buNone/>
            </a:pPr>
            <a:r>
              <a:rPr lang="fr-FR" sz="1200" dirty="0" smtClean="0">
                <a:solidFill>
                  <a:srgbClr val="3333CC"/>
                </a:solidFill>
              </a:rPr>
              <a:t>- Homogénéité de l’offre entre </a:t>
            </a:r>
            <a:r>
              <a:rPr lang="fr-FR" sz="1200" dirty="0">
                <a:solidFill>
                  <a:srgbClr val="3333CC"/>
                </a:solidFill>
              </a:rPr>
              <a:t>les deux territoires mais concentrée au niveau des 2 pôles urbains de la région</a:t>
            </a:r>
          </a:p>
          <a:p>
            <a:pPr marL="0" indent="0">
              <a:buNone/>
            </a:pPr>
            <a:r>
              <a:rPr lang="fr-FR" sz="1200" dirty="0" smtClean="0">
                <a:solidFill>
                  <a:srgbClr val="3333CC"/>
                </a:solidFill>
              </a:rPr>
              <a:t>- Evolution </a:t>
            </a:r>
            <a:r>
              <a:rPr lang="fr-FR" sz="1200" dirty="0">
                <a:solidFill>
                  <a:srgbClr val="3333CC"/>
                </a:solidFill>
              </a:rPr>
              <a:t>importante de l’offre en institution et en milieu ordinaire mais rythme d’installation en inadéquation avec les besoins de prise en charge en attente</a:t>
            </a:r>
          </a:p>
          <a:p>
            <a:pPr marL="0" indent="0">
              <a:buNone/>
            </a:pPr>
            <a:r>
              <a:rPr lang="fr-FR" sz="1200" dirty="0" smtClean="0">
                <a:solidFill>
                  <a:srgbClr val="3333CC"/>
                </a:solidFill>
              </a:rPr>
              <a:t>- Taux </a:t>
            </a:r>
            <a:r>
              <a:rPr lang="fr-FR" sz="1200" dirty="0">
                <a:solidFill>
                  <a:srgbClr val="3333CC"/>
                </a:solidFill>
              </a:rPr>
              <a:t>d’équipements inférieurs à la moyenne nationale avec malgré tout une sous-occupation des Ehpad et </a:t>
            </a:r>
            <a:r>
              <a:rPr lang="fr-FR" sz="1200" dirty="0" smtClean="0">
                <a:solidFill>
                  <a:srgbClr val="3333CC"/>
                </a:solidFill>
              </a:rPr>
              <a:t>SSIAD</a:t>
            </a:r>
          </a:p>
          <a:p>
            <a:pPr marL="0" indent="0">
              <a:buNone/>
            </a:pPr>
            <a:endParaRPr lang="fr-FR" sz="1200" dirty="0" smtClean="0">
              <a:solidFill>
                <a:srgbClr val="3333CC"/>
              </a:solidFill>
            </a:endParaRPr>
          </a:p>
          <a:p>
            <a:pPr marL="0" indent="0">
              <a:buNone/>
            </a:pPr>
            <a:r>
              <a:rPr lang="fr-FR" sz="1200" dirty="0" smtClean="0">
                <a:solidFill>
                  <a:srgbClr val="3333CC"/>
                </a:solidFill>
              </a:rPr>
              <a:t> L’Ehpad </a:t>
            </a:r>
            <a:r>
              <a:rPr lang="fr-FR" sz="1200" dirty="0">
                <a:solidFill>
                  <a:srgbClr val="3333CC"/>
                </a:solidFill>
              </a:rPr>
              <a:t>reste l’institution de choix pour la PEC des malades MND (&gt;50% )</a:t>
            </a:r>
          </a:p>
          <a:p>
            <a:pPr marL="0" indent="0">
              <a:buNone/>
            </a:pPr>
            <a:endParaRPr lang="fr-FR" sz="1200" b="1" dirty="0" smtClean="0">
              <a:solidFill>
                <a:srgbClr val="3333CC"/>
              </a:solidFill>
            </a:endParaRPr>
          </a:p>
          <a:p>
            <a:pPr marL="0" indent="0">
              <a:buNone/>
            </a:pPr>
            <a:endParaRPr lang="fr-FR" sz="1600" b="1" dirty="0" smtClean="0">
              <a:solidFill>
                <a:srgbClr val="3333CC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3333CC"/>
              </a:solidFill>
            </a:endParaRPr>
          </a:p>
        </p:txBody>
      </p:sp>
      <p:sp>
        <p:nvSpPr>
          <p:cNvPr id="4" name="Ellipse 3"/>
          <p:cNvSpPr/>
          <p:nvPr/>
        </p:nvSpPr>
        <p:spPr bwMode="auto">
          <a:xfrm rot="1638161">
            <a:off x="7092280" y="619014"/>
            <a:ext cx="1728192" cy="1947565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B9476A"/>
                </a:solidFill>
                <a:effectLst/>
                <a:latin typeface="Arial" charset="0"/>
              </a:rPr>
              <a:t>Guide d’aide à l’orientation des malades et des familles</a:t>
            </a:r>
          </a:p>
        </p:txBody>
      </p:sp>
    </p:spTree>
    <p:extLst>
      <p:ext uri="{BB962C8B-B14F-4D97-AF65-F5344CB8AC3E}">
        <p14:creationId xmlns:p14="http://schemas.microsoft.com/office/powerpoint/2010/main" val="50481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B9476A"/>
                </a:solidFill>
              </a:rPr>
              <a:t>Mesures mises en œuvre et Perspectives </a:t>
            </a:r>
            <a:endParaRPr lang="fr-FR" dirty="0">
              <a:solidFill>
                <a:srgbClr val="B9476A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Plan d’actions régional MND</a:t>
            </a:r>
            <a:endParaRPr lang="fr-FR" dirty="0"/>
          </a:p>
        </p:txBody>
      </p:sp>
      <p:pic>
        <p:nvPicPr>
          <p:cNvPr id="5" name="Picture 2" descr="I:\DIRECTION GENERALE\COMMUNICATION\COM EXTERNE\Assises PMND\visuels\corse-et-main-PMND-fond-viol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996952"/>
            <a:ext cx="191999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31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B9476A"/>
                </a:solidFill>
              </a:rPr>
              <a:t>Plan d’Actions Régional MND</a:t>
            </a:r>
            <a:endParaRPr lang="fr-FR" sz="1400" b="0" dirty="0">
              <a:solidFill>
                <a:srgbClr val="B9476A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3333CC"/>
                </a:solidFill>
              </a:rPr>
              <a:t>Objectifs: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333CC"/>
                </a:solidFill>
              </a:rPr>
              <a:t>retarder la perte d’autonomie consécutive aux MND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3333CC"/>
                </a:solidFill>
              </a:rPr>
              <a:t>assurer une prise en charge  adaptée respectueuse des besoins des personnes et des aidants</a:t>
            </a:r>
          </a:p>
          <a:p>
            <a:pPr marL="0" indent="0">
              <a:buNone/>
            </a:pPr>
            <a:endParaRPr lang="fr-FR" sz="1400" b="1" dirty="0" smtClean="0">
              <a:solidFill>
                <a:srgbClr val="3333CC"/>
              </a:solidFill>
            </a:endParaRPr>
          </a:p>
          <a:p>
            <a:pPr marL="0" indent="0">
              <a:buNone/>
            </a:pPr>
            <a:r>
              <a:rPr lang="fr-FR" sz="1400" b="1" dirty="0" smtClean="0">
                <a:solidFill>
                  <a:srgbClr val="3333CC"/>
                </a:solidFill>
              </a:rPr>
              <a:t>Axes prioritaires ont été définis</a:t>
            </a:r>
          </a:p>
          <a:p>
            <a:pPr marL="0" indent="0">
              <a:buNone/>
            </a:pPr>
            <a:endParaRPr lang="fr-FR" sz="1400" b="1" dirty="0" smtClean="0">
              <a:solidFill>
                <a:srgbClr val="3333CC"/>
              </a:solidFill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rgbClr val="3333CC"/>
                </a:solidFill>
              </a:rPr>
              <a:t>- Assurer des modalités de repérages et de diagnostics précoces des MND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3333CC"/>
                </a:solidFill>
              </a:rPr>
              <a:t>- Structurer une offre d’interventions précoces autour des MND qui soit coordonnée et sécurisée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3333CC"/>
                </a:solidFill>
              </a:rPr>
              <a:t>- Renforcer et spécialiser les structures de maintien à domicile  pour l’accompagnement des personnes atteintes de MND</a:t>
            </a:r>
          </a:p>
          <a:p>
            <a:pPr marL="0" indent="0">
              <a:buNone/>
            </a:pPr>
            <a:endParaRPr lang="fr-FR" sz="1400" b="1" dirty="0" smtClean="0">
              <a:solidFill>
                <a:srgbClr val="3333CC"/>
              </a:solidFill>
            </a:endParaRPr>
          </a:p>
          <a:p>
            <a:pPr marL="0" indent="0">
              <a:buNone/>
            </a:pPr>
            <a:r>
              <a:rPr lang="fr-FR" sz="1400" b="1" dirty="0">
                <a:solidFill>
                  <a:srgbClr val="3333CC"/>
                </a:solidFill>
              </a:rPr>
              <a:t>	</a:t>
            </a:r>
            <a:r>
              <a:rPr lang="fr-FR" sz="1400" b="1" dirty="0" smtClean="0">
                <a:solidFill>
                  <a:srgbClr val="3333CC"/>
                </a:solidFill>
              </a:rPr>
              <a:t>	</a:t>
            </a:r>
            <a:r>
              <a:rPr lang="fr-FR" sz="1400" b="1" i="1" dirty="0" smtClean="0">
                <a:solidFill>
                  <a:srgbClr val="3333CC"/>
                </a:solidFill>
              </a:rPr>
              <a:t>Dans une logique de parcours </a:t>
            </a:r>
            <a:endParaRPr lang="fr-FR" sz="1400" b="1" i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5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220663"/>
            <a:ext cx="8659688" cy="1143000"/>
          </a:xfrm>
        </p:spPr>
        <p:txBody>
          <a:bodyPr/>
          <a:lstStyle/>
          <a:p>
            <a:r>
              <a:rPr lang="fr-FR" sz="2800" dirty="0" smtClean="0">
                <a:solidFill>
                  <a:srgbClr val="B9476A"/>
                </a:solidFill>
              </a:rPr>
              <a:t>Modalités </a:t>
            </a:r>
            <a:r>
              <a:rPr lang="fr-FR" sz="2800" dirty="0">
                <a:solidFill>
                  <a:srgbClr val="B9476A"/>
                </a:solidFill>
              </a:rPr>
              <a:t>de repérages et de diagnostics précoces des MND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333CC"/>
                </a:solidFill>
              </a:rPr>
              <a:t>Développer les actions d’information auprès du public et des professionnels de santé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3333CC"/>
                </a:solidFill>
              </a:rPr>
              <a:t>pour améliorer le repérage des 1ers signes et pré évaluation avant orientation vers </a:t>
            </a:r>
            <a:r>
              <a:rPr lang="fr-FR" sz="1400" dirty="0" smtClean="0">
                <a:solidFill>
                  <a:srgbClr val="3333CC"/>
                </a:solidFill>
              </a:rPr>
              <a:t>dispositifs </a:t>
            </a:r>
            <a:r>
              <a:rPr lang="fr-FR" sz="1400" dirty="0">
                <a:solidFill>
                  <a:srgbClr val="3333CC"/>
                </a:solidFill>
              </a:rPr>
              <a:t>de diagnostic </a:t>
            </a:r>
            <a:r>
              <a:rPr lang="fr-FR" sz="1400" dirty="0" smtClean="0">
                <a:solidFill>
                  <a:srgbClr val="3333CC"/>
                </a:solidFill>
              </a:rPr>
              <a:t>existant</a:t>
            </a:r>
          </a:p>
          <a:p>
            <a:pPr marL="0" indent="0">
              <a:buNone/>
            </a:pPr>
            <a:endParaRPr lang="fr-FR" sz="1400" dirty="0">
              <a:solidFill>
                <a:srgbClr val="3333CC"/>
              </a:solidFill>
            </a:endParaRPr>
          </a:p>
          <a:p>
            <a:r>
              <a:rPr lang="fr-FR" dirty="0" smtClean="0">
                <a:solidFill>
                  <a:srgbClr val="3333CC"/>
                </a:solidFill>
              </a:rPr>
              <a:t>Dispositif </a:t>
            </a:r>
            <a:r>
              <a:rPr lang="fr-FR" dirty="0">
                <a:solidFill>
                  <a:srgbClr val="3333CC"/>
                </a:solidFill>
              </a:rPr>
              <a:t>de diagnostic mieux structuré sur la base d’un maillage </a:t>
            </a:r>
            <a:r>
              <a:rPr lang="fr-FR" dirty="0" smtClean="0">
                <a:solidFill>
                  <a:srgbClr val="3333CC"/>
                </a:solidFill>
              </a:rPr>
              <a:t>territorial </a:t>
            </a:r>
            <a:r>
              <a:rPr lang="fr-FR" dirty="0">
                <a:solidFill>
                  <a:srgbClr val="3333CC"/>
                </a:solidFill>
              </a:rPr>
              <a:t>de </a:t>
            </a:r>
            <a:r>
              <a:rPr lang="fr-FR" dirty="0" smtClean="0">
                <a:solidFill>
                  <a:srgbClr val="3333CC"/>
                </a:solidFill>
              </a:rPr>
              <a:t>proximité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3333CC"/>
                </a:solidFill>
              </a:rPr>
              <a:t>Consultations mémoires avancées sur ETS de proximité via la </a:t>
            </a:r>
            <a:r>
              <a:rPr lang="fr-FR" sz="1400" dirty="0" smtClean="0">
                <a:solidFill>
                  <a:srgbClr val="3333CC"/>
                </a:solidFill>
              </a:rPr>
              <a:t>télémédecine </a:t>
            </a:r>
          </a:p>
          <a:p>
            <a:pPr marL="0" indent="0">
              <a:buNone/>
            </a:pPr>
            <a:endParaRPr lang="fr-FR" dirty="0" smtClean="0">
              <a:solidFill>
                <a:srgbClr val="3333CC"/>
              </a:solidFill>
            </a:endParaRPr>
          </a:p>
          <a:p>
            <a:r>
              <a:rPr lang="fr-FR" dirty="0" smtClean="0">
                <a:solidFill>
                  <a:srgbClr val="3333CC"/>
                </a:solidFill>
              </a:rPr>
              <a:t>Disposer d’une réponse adaptée au parcours de soins complexe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3333CC"/>
                </a:solidFill>
              </a:rPr>
              <a:t>Développement du dispositif d’appui à la coordination permettant de mieux coordonner et de renforcer les liens </a:t>
            </a:r>
            <a:r>
              <a:rPr lang="fr-FR" sz="1400" smtClean="0">
                <a:solidFill>
                  <a:srgbClr val="3333CC"/>
                </a:solidFill>
              </a:rPr>
              <a:t>entre professionnels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9980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ND ARS CORSE">
  <a:themeElements>
    <a:clrScheme name="Thème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000" b="0" i="0" u="none" strike="noStrike" cap="none" normalizeH="0" baseline="0" smtClean="0">
            <a:ln>
              <a:noFill/>
            </a:ln>
            <a:solidFill>
              <a:srgbClr val="002395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000" b="0" i="0" u="none" strike="noStrike" cap="none" normalizeH="0" baseline="0" smtClean="0">
            <a:ln>
              <a:noFill/>
            </a:ln>
            <a:solidFill>
              <a:srgbClr val="002395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PMND ARS CORSE</Template>
  <TotalTime>5608</TotalTime>
  <Words>527</Words>
  <Application>Microsoft Office PowerPoint</Application>
  <PresentationFormat>Affichage à l'écran (4:3)</PresentationFormat>
  <Paragraphs>135</Paragraphs>
  <Slides>12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PMND ARS CORSE</vt:lpstr>
      <vt:lpstr>ASSISES RÉGIONALES DES MALADIES  NEURO-DEGENERATIVES  </vt:lpstr>
      <vt:lpstr>Plan Maladies Neuro-Dégénératives : éléments de contexte national</vt:lpstr>
      <vt:lpstr>ETAT DES LIEUX REGIONAL</vt:lpstr>
      <vt:lpstr>Caractéristiques démographiques régionales</vt:lpstr>
      <vt:lpstr>Offre de soins</vt:lpstr>
      <vt:lpstr>Offre médico-sociale: autonomie et dispositif d’intégration</vt:lpstr>
      <vt:lpstr>Mesures mises en œuvre et Perspectives </vt:lpstr>
      <vt:lpstr>Plan d’Actions Régional MND</vt:lpstr>
      <vt:lpstr>Modalités de repérages et de diagnostics précoces des MND</vt:lpstr>
      <vt:lpstr>Perspectives de l’offre d’accompagnement</vt:lpstr>
      <vt:lpstr>Formule Globale de répit MND: renforcer l’offre territoriale de proximité </vt:lpstr>
      <vt:lpstr>  Merci de votre attention</vt:lpstr>
    </vt:vector>
  </TitlesOfParts>
  <Company>MSS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Maladies Neuro-Dégénératives 2016-2019</dc:title>
  <dc:creator>*</dc:creator>
  <cp:lastModifiedBy>*</cp:lastModifiedBy>
  <cp:revision>368</cp:revision>
  <cp:lastPrinted>2019-09-16T07:13:26Z</cp:lastPrinted>
  <dcterms:created xsi:type="dcterms:W3CDTF">2015-11-16T10:40:47Z</dcterms:created>
  <dcterms:modified xsi:type="dcterms:W3CDTF">2019-09-18T13:55:11Z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hème ARS">
    <vt:lpwstr/>
  </property>
  <property fmtid="{D5CDD505-2E9C-101B-9397-08002B2CF9AE}" pid="3" name="Typologie de document">
    <vt:lpwstr/>
  </property>
  <property fmtid="{D5CDD505-2E9C-101B-9397-08002B2CF9AE}" pid="4" name="ContentType">
    <vt:lpwstr>Document</vt:lpwstr>
  </property>
  <property fmtid="{D5CDD505-2E9C-101B-9397-08002B2CF9AE}" pid="5" name="Numero_Livrable">
    <vt:lpwstr/>
  </property>
  <property fmtid="{D5CDD505-2E9C-101B-9397-08002B2CF9AE}" pid="6" name="Statut du document">
    <vt:lpwstr/>
  </property>
  <property fmtid="{D5CDD505-2E9C-101B-9397-08002B2CF9AE}" pid="7" name="Fonctions Projet ARS">
    <vt:lpwstr>Fonctions transverses</vt:lpwstr>
  </property>
</Properties>
</file>