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1" r:id="rId2"/>
    <p:sldMasterId id="2147483723" r:id="rId3"/>
    <p:sldMasterId id="2147483762" r:id="rId4"/>
    <p:sldMasterId id="2147483774" r:id="rId5"/>
    <p:sldMasterId id="2147483788" r:id="rId6"/>
    <p:sldMasterId id="2147483802" r:id="rId7"/>
    <p:sldMasterId id="2147483814" r:id="rId8"/>
    <p:sldMasterId id="2147483826" r:id="rId9"/>
    <p:sldMasterId id="2147483841" r:id="rId10"/>
    <p:sldMasterId id="2147483853" r:id="rId11"/>
    <p:sldMasterId id="2147483865" r:id="rId12"/>
    <p:sldMasterId id="2147483880" r:id="rId13"/>
  </p:sldMasterIdLst>
  <p:notesMasterIdLst>
    <p:notesMasterId r:id="rId40"/>
  </p:notesMasterIdLst>
  <p:sldIdLst>
    <p:sldId id="264" r:id="rId14"/>
    <p:sldId id="2837" r:id="rId15"/>
    <p:sldId id="281" r:id="rId16"/>
    <p:sldId id="275" r:id="rId17"/>
    <p:sldId id="271" r:id="rId18"/>
    <p:sldId id="273" r:id="rId19"/>
    <p:sldId id="274" r:id="rId20"/>
    <p:sldId id="278" r:id="rId21"/>
    <p:sldId id="257" r:id="rId22"/>
    <p:sldId id="262" r:id="rId23"/>
    <p:sldId id="260" r:id="rId24"/>
    <p:sldId id="272" r:id="rId25"/>
    <p:sldId id="256" r:id="rId26"/>
    <p:sldId id="2864" r:id="rId27"/>
    <p:sldId id="517" r:id="rId28"/>
    <p:sldId id="518" r:id="rId29"/>
    <p:sldId id="2856" r:id="rId30"/>
    <p:sldId id="2857" r:id="rId31"/>
    <p:sldId id="2858" r:id="rId32"/>
    <p:sldId id="2859" r:id="rId33"/>
    <p:sldId id="2860" r:id="rId34"/>
    <p:sldId id="2862" r:id="rId35"/>
    <p:sldId id="282" r:id="rId36"/>
    <p:sldId id="2863" r:id="rId37"/>
    <p:sldId id="279" r:id="rId38"/>
    <p:sldId id="280"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p:cViewPr varScale="1">
        <p:scale>
          <a:sx n="109" d="100"/>
          <a:sy n="109" d="100"/>
        </p:scale>
        <p:origin x="1720"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E:\DIU%20MA2\M&#233;moire\R&#233;sultats\graphiqu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moutetcl\Documents\Documents\04%20Statistiques\201711%20-%20M&#233;moire%20DU%20Julien\ratio%20b&#233;n&#233;fice%20risque.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Verniche\Desktop\Classeur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fr-FR" sz="1400" b="1" dirty="0"/>
              <a:t>Mise en place de soins adaptés</a:t>
            </a:r>
          </a:p>
        </c:rich>
      </c:tx>
      <c:overlay val="0"/>
    </c:title>
    <c:autoTitleDeleted val="0"/>
    <c:plotArea>
      <c:layout/>
      <c:lineChart>
        <c:grouping val="standard"/>
        <c:varyColors val="0"/>
        <c:ser>
          <c:idx val="0"/>
          <c:order val="0"/>
          <c:tx>
            <c:strRef>
              <c:f>[1]Feuil1!$C$2</c:f>
              <c:strCache>
                <c:ptCount val="1"/>
                <c:pt idx="0">
                  <c:v>neurologues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pourcentage.xlsx]Feuil1'!$C$7,'[2 résultats pourcentage.xlsx]Feuil1'!$C$27,'[2 résultats pourcentage.xlsx]Feuil1'!$C$47,'[2 résultats pourcentage.xlsx]Feuil1'!$C$67</c:f>
              <c:numCache>
                <c:formatCode>General</c:formatCode>
                <c:ptCount val="4"/>
                <c:pt idx="0">
                  <c:v>0.8460000000000002</c:v>
                </c:pt>
                <c:pt idx="1">
                  <c:v>0.98099999999999998</c:v>
                </c:pt>
                <c:pt idx="2">
                  <c:v>1</c:v>
                </c:pt>
                <c:pt idx="3">
                  <c:v>0.59599999999999997</c:v>
                </c:pt>
              </c:numCache>
            </c:numRef>
          </c:val>
          <c:smooth val="0"/>
          <c:extLst>
            <c:ext xmlns:c16="http://schemas.microsoft.com/office/drawing/2014/chart" uri="{C3380CC4-5D6E-409C-BE32-E72D297353CC}">
              <c16:uniqueId val="{00000000-813B-8846-9C85-D8D126AA96B1}"/>
            </c:ext>
          </c:extLst>
        </c:ser>
        <c:ser>
          <c:idx val="1"/>
          <c:order val="1"/>
          <c:tx>
            <c:strRef>
              <c:f>[1]Feuil1!$D$2</c:f>
              <c:strCache>
                <c:ptCount val="1"/>
                <c:pt idx="0">
                  <c:v>gériatres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pourcentage.xlsx]Feuil1'!$D$7,'[2 résultats pourcentage.xlsx]Feuil1'!$D$27,'[2 résultats pourcentage.xlsx]Feuil1'!$D$47,'[2 résultats pourcentage.xlsx]Feuil1'!$D$67</c:f>
              <c:numCache>
                <c:formatCode>General</c:formatCode>
                <c:ptCount val="4"/>
                <c:pt idx="0">
                  <c:v>0.81599999999999995</c:v>
                </c:pt>
                <c:pt idx="1">
                  <c:v>0.9740000000000002</c:v>
                </c:pt>
                <c:pt idx="2">
                  <c:v>0.98199999999999998</c:v>
                </c:pt>
                <c:pt idx="3">
                  <c:v>0.74600000000000022</c:v>
                </c:pt>
              </c:numCache>
            </c:numRef>
          </c:val>
          <c:smooth val="0"/>
          <c:extLst>
            <c:ext xmlns:c16="http://schemas.microsoft.com/office/drawing/2014/chart" uri="{C3380CC4-5D6E-409C-BE32-E72D297353CC}">
              <c16:uniqueId val="{00000001-813B-8846-9C85-D8D126AA96B1}"/>
            </c:ext>
          </c:extLst>
        </c:ser>
        <c:ser>
          <c:idx val="2"/>
          <c:order val="2"/>
          <c:tx>
            <c:strRef>
              <c:f>[1]Feuil1!$E$2</c:f>
              <c:strCache>
                <c:ptCount val="1"/>
                <c:pt idx="0">
                  <c:v>psychiatres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pourcentage.xlsx]Feuil1'!$E$7,'[2 résultats pourcentage.xlsx]Feuil1'!$E$27,'[2 résultats pourcentage.xlsx]Feuil1'!$E$47,'[2 résultats pourcentage.xlsx]Feuil1'!$E$67</c:f>
              <c:numCache>
                <c:formatCode>General</c:formatCode>
                <c:ptCount val="4"/>
                <c:pt idx="0">
                  <c:v>1</c:v>
                </c:pt>
                <c:pt idx="1">
                  <c:v>1</c:v>
                </c:pt>
                <c:pt idx="2">
                  <c:v>1</c:v>
                </c:pt>
                <c:pt idx="3">
                  <c:v>0.70000000000000018</c:v>
                </c:pt>
              </c:numCache>
            </c:numRef>
          </c:val>
          <c:smooth val="0"/>
          <c:extLst>
            <c:ext xmlns:c16="http://schemas.microsoft.com/office/drawing/2014/chart" uri="{C3380CC4-5D6E-409C-BE32-E72D297353CC}">
              <c16:uniqueId val="{00000002-813B-8846-9C85-D8D126AA96B1}"/>
            </c:ext>
          </c:extLst>
        </c:ser>
        <c:ser>
          <c:idx val="3"/>
          <c:order val="3"/>
          <c:tx>
            <c:strRef>
              <c:f>[1]Feuil1!$F$2</c:f>
              <c:strCache>
                <c:ptCount val="1"/>
                <c:pt idx="0">
                  <c:v>généralistes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pourcentage.xlsx]Feuil1'!$F$7,'[2 résultats pourcentage.xlsx]Feuil1'!$F$27,'[2 résultats pourcentage.xlsx]Feuil1'!$F$47,'[2 résultats pourcentage.xlsx]Feuil1'!$F$67</c:f>
              <c:numCache>
                <c:formatCode>General</c:formatCode>
                <c:ptCount val="4"/>
                <c:pt idx="0">
                  <c:v>0.82000000000000017</c:v>
                </c:pt>
                <c:pt idx="1">
                  <c:v>0.94499999999999995</c:v>
                </c:pt>
                <c:pt idx="2">
                  <c:v>0.94499999999999995</c:v>
                </c:pt>
                <c:pt idx="3">
                  <c:v>0.73800000000000021</c:v>
                </c:pt>
              </c:numCache>
            </c:numRef>
          </c:val>
          <c:smooth val="0"/>
          <c:extLst>
            <c:ext xmlns:c16="http://schemas.microsoft.com/office/drawing/2014/chart" uri="{C3380CC4-5D6E-409C-BE32-E72D297353CC}">
              <c16:uniqueId val="{00000003-813B-8846-9C85-D8D126AA96B1}"/>
            </c:ext>
          </c:extLst>
        </c:ser>
        <c:ser>
          <c:idx val="4"/>
          <c:order val="4"/>
          <c:tx>
            <c:strRef>
              <c:f>[1]Feuil1!$G$2</c:f>
              <c:strCache>
                <c:ptCount val="1"/>
                <c:pt idx="0">
                  <c:v>autres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pourcentage.xlsx]Feuil1'!$G$7,'[2 résultats pourcentage.xlsx]Feuil1'!$G$27,'[2 résultats pourcentage.xlsx]Feuil1'!$G$47,'[2 résultats pourcentage.xlsx]Feuil1'!$G$67</c:f>
              <c:numCache>
                <c:formatCode>General</c:formatCode>
                <c:ptCount val="4"/>
                <c:pt idx="0">
                  <c:v>0.84400000000000019</c:v>
                </c:pt>
                <c:pt idx="1">
                  <c:v>0.93600000000000005</c:v>
                </c:pt>
                <c:pt idx="2">
                  <c:v>0.9720000000000002</c:v>
                </c:pt>
                <c:pt idx="3">
                  <c:v>0.79400000000000004</c:v>
                </c:pt>
              </c:numCache>
            </c:numRef>
          </c:val>
          <c:smooth val="0"/>
          <c:extLst>
            <c:ext xmlns:c16="http://schemas.microsoft.com/office/drawing/2014/chart" uri="{C3380CC4-5D6E-409C-BE32-E72D297353CC}">
              <c16:uniqueId val="{00000004-813B-8846-9C85-D8D126AA96B1}"/>
            </c:ext>
          </c:extLst>
        </c:ser>
        <c:ser>
          <c:idx val="5"/>
          <c:order val="5"/>
          <c:tx>
            <c:strRef>
              <c:f>[1]Feuil1!$H$2</c:f>
              <c:strCache>
                <c:ptCount val="1"/>
                <c:pt idx="0">
                  <c:v>aidants</c:v>
                </c:pt>
              </c:strCache>
            </c:strRef>
          </c:tx>
          <c:marker>
            <c:symbol val="none"/>
          </c:marker>
          <c:cat>
            <c:strRef>
              <c:f>'[2 résultats pourcentage.xlsx]Feuil1'!$B$7,'[2 résultats pourcentage.xlsx]Feuil1'!$B$27,'[2 résultats pourcentage.xlsx]Feuil1'!$B$47,'[2 résultats pourcentage.xlsx]Feuil1'!$B$67</c:f>
              <c:strCache>
                <c:ptCount val="4"/>
                <c:pt idx="0">
                  <c:v>situation clinique n° 1</c:v>
                </c:pt>
                <c:pt idx="1">
                  <c:v>situation clinique n° 2</c:v>
                </c:pt>
                <c:pt idx="2">
                  <c:v>situation clinique n° 3</c:v>
                </c:pt>
                <c:pt idx="3">
                  <c:v>situation clinique n° 4</c:v>
                </c:pt>
              </c:strCache>
            </c:strRef>
          </c:cat>
          <c:val>
            <c:numRef>
              <c:f>'[2 résultats pourcentage.xlsx]Feuil1'!$H$7,'[2 résultats pourcentage.xlsx]Feuil1'!$H$27,'[2 résultats pourcentage.xlsx]Feuil1'!$H$47,'[2 résultats pourcentage.xlsx]Feuil1'!$H$67</c:f>
              <c:numCache>
                <c:formatCode>General</c:formatCode>
                <c:ptCount val="4"/>
                <c:pt idx="0">
                  <c:v>0.74700000000000022</c:v>
                </c:pt>
                <c:pt idx="1">
                  <c:v>0.81</c:v>
                </c:pt>
                <c:pt idx="2">
                  <c:v>0.92400000000000004</c:v>
                </c:pt>
                <c:pt idx="3">
                  <c:v>0.78500000000000003</c:v>
                </c:pt>
              </c:numCache>
            </c:numRef>
          </c:val>
          <c:smooth val="0"/>
          <c:extLst>
            <c:ext xmlns:c16="http://schemas.microsoft.com/office/drawing/2014/chart" uri="{C3380CC4-5D6E-409C-BE32-E72D297353CC}">
              <c16:uniqueId val="{00000005-813B-8846-9C85-D8D126AA96B1}"/>
            </c:ext>
          </c:extLst>
        </c:ser>
        <c:dLbls>
          <c:showLegendKey val="0"/>
          <c:showVal val="0"/>
          <c:showCatName val="0"/>
          <c:showSerName val="0"/>
          <c:showPercent val="0"/>
          <c:showBubbleSize val="0"/>
        </c:dLbls>
        <c:smooth val="0"/>
        <c:axId val="15542528"/>
        <c:axId val="15613952"/>
      </c:lineChart>
      <c:catAx>
        <c:axId val="15542528"/>
        <c:scaling>
          <c:orientation val="minMax"/>
        </c:scaling>
        <c:delete val="0"/>
        <c:axPos val="b"/>
        <c:numFmt formatCode="General" sourceLinked="0"/>
        <c:majorTickMark val="out"/>
        <c:minorTickMark val="none"/>
        <c:tickLblPos val="nextTo"/>
        <c:crossAx val="15613952"/>
        <c:crosses val="autoZero"/>
        <c:auto val="1"/>
        <c:lblAlgn val="ctr"/>
        <c:lblOffset val="100"/>
        <c:noMultiLvlLbl val="0"/>
      </c:catAx>
      <c:valAx>
        <c:axId val="15613952"/>
        <c:scaling>
          <c:orientation val="minMax"/>
          <c:max val="1"/>
          <c:min val="0.5"/>
        </c:scaling>
        <c:delete val="0"/>
        <c:axPos val="l"/>
        <c:majorGridlines/>
        <c:numFmt formatCode="General" sourceLinked="1"/>
        <c:majorTickMark val="out"/>
        <c:minorTickMark val="none"/>
        <c:tickLblPos val="nextTo"/>
        <c:crossAx val="15542528"/>
        <c:crosses val="autoZero"/>
        <c:crossBetween val="midCat"/>
        <c:majorUnit val="0.2"/>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fr-FR" sz="1400" b="1" dirty="0"/>
              <a:t>Anticipation de l'avenir</a:t>
            </a:r>
          </a:p>
        </c:rich>
      </c:tx>
      <c:overlay val="0"/>
    </c:title>
    <c:autoTitleDeleted val="0"/>
    <c:plotArea>
      <c:layout/>
      <c:lineChart>
        <c:grouping val="standard"/>
        <c:varyColors val="0"/>
        <c:ser>
          <c:idx val="0"/>
          <c:order val="0"/>
          <c:tx>
            <c:strRef>
              <c:f>[1]Feuil1!$C$2</c:f>
              <c:strCache>
                <c:ptCount val="1"/>
                <c:pt idx="0">
                  <c:v>neurologues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pourcentage.xlsx]Feuil1'!$C$4,'[2 résultats pourcentage.xlsx]Feuil1'!$C$24,'[2 résultats pourcentage.xlsx]Feuil1'!$C$44,'[2 résultats pourcentage.xlsx]Feuil1'!$C$64</c:f>
              <c:numCache>
                <c:formatCode>General</c:formatCode>
                <c:ptCount val="4"/>
                <c:pt idx="0">
                  <c:v>0.94199999999999995</c:v>
                </c:pt>
                <c:pt idx="1">
                  <c:v>0.94199999999999995</c:v>
                </c:pt>
                <c:pt idx="2">
                  <c:v>0.80800000000000005</c:v>
                </c:pt>
                <c:pt idx="3">
                  <c:v>0.25</c:v>
                </c:pt>
              </c:numCache>
            </c:numRef>
          </c:val>
          <c:smooth val="0"/>
          <c:extLst>
            <c:ext xmlns:c16="http://schemas.microsoft.com/office/drawing/2014/chart" uri="{C3380CC4-5D6E-409C-BE32-E72D297353CC}">
              <c16:uniqueId val="{00000000-FE20-8A43-A316-452FC1D7FF6E}"/>
            </c:ext>
          </c:extLst>
        </c:ser>
        <c:ser>
          <c:idx val="1"/>
          <c:order val="1"/>
          <c:tx>
            <c:strRef>
              <c:f>[1]Feuil1!$D$2</c:f>
              <c:strCache>
                <c:ptCount val="1"/>
                <c:pt idx="0">
                  <c:v>gériatres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pourcentage.xlsx]Feuil1'!$D$4,'[2 résultats pourcentage.xlsx]Feuil1'!$D$24,'[2 résultats pourcentage.xlsx]Feuil1'!$D$44,'[2 résultats pourcentage.xlsx]Feuil1'!$D$64</c:f>
              <c:numCache>
                <c:formatCode>General</c:formatCode>
                <c:ptCount val="4"/>
                <c:pt idx="0">
                  <c:v>0.90400000000000003</c:v>
                </c:pt>
                <c:pt idx="1">
                  <c:v>0.90400000000000003</c:v>
                </c:pt>
                <c:pt idx="2">
                  <c:v>0.64900000000000024</c:v>
                </c:pt>
                <c:pt idx="3">
                  <c:v>0.33300000000000013</c:v>
                </c:pt>
              </c:numCache>
            </c:numRef>
          </c:val>
          <c:smooth val="0"/>
          <c:extLst>
            <c:ext xmlns:c16="http://schemas.microsoft.com/office/drawing/2014/chart" uri="{C3380CC4-5D6E-409C-BE32-E72D297353CC}">
              <c16:uniqueId val="{00000001-FE20-8A43-A316-452FC1D7FF6E}"/>
            </c:ext>
          </c:extLst>
        </c:ser>
        <c:ser>
          <c:idx val="2"/>
          <c:order val="2"/>
          <c:tx>
            <c:strRef>
              <c:f>[1]Feuil1!$E$2</c:f>
              <c:strCache>
                <c:ptCount val="1"/>
                <c:pt idx="0">
                  <c:v>psychiatres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pourcentage.xlsx]Feuil1'!$E$4,'[2 résultats pourcentage.xlsx]Feuil1'!$E$24,'[2 résultats pourcentage.xlsx]Feuil1'!$E$44,'[2 résultats pourcentage.xlsx]Feuil1'!$E$64</c:f>
              <c:numCache>
                <c:formatCode>General</c:formatCode>
                <c:ptCount val="4"/>
                <c:pt idx="0">
                  <c:v>0.8</c:v>
                </c:pt>
                <c:pt idx="1">
                  <c:v>1</c:v>
                </c:pt>
                <c:pt idx="2">
                  <c:v>0.70000000000000018</c:v>
                </c:pt>
                <c:pt idx="3">
                  <c:v>0.2</c:v>
                </c:pt>
              </c:numCache>
            </c:numRef>
          </c:val>
          <c:smooth val="0"/>
          <c:extLst>
            <c:ext xmlns:c16="http://schemas.microsoft.com/office/drawing/2014/chart" uri="{C3380CC4-5D6E-409C-BE32-E72D297353CC}">
              <c16:uniqueId val="{00000002-FE20-8A43-A316-452FC1D7FF6E}"/>
            </c:ext>
          </c:extLst>
        </c:ser>
        <c:ser>
          <c:idx val="3"/>
          <c:order val="3"/>
          <c:tx>
            <c:strRef>
              <c:f>[1]Feuil1!$F$2</c:f>
              <c:strCache>
                <c:ptCount val="1"/>
                <c:pt idx="0">
                  <c:v>généralistes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pourcentage.xlsx]Feuil1'!$F$4,'[2 résultats pourcentage.xlsx]Feuil1'!$F$24,'[2 résultats pourcentage.xlsx]Feuil1'!$F$44,'[2 résultats pourcentage.xlsx]Feuil1'!$F$64</c:f>
              <c:numCache>
                <c:formatCode>General</c:formatCode>
                <c:ptCount val="4"/>
                <c:pt idx="0">
                  <c:v>0.86300000000000021</c:v>
                </c:pt>
                <c:pt idx="1">
                  <c:v>0.91300000000000003</c:v>
                </c:pt>
                <c:pt idx="2">
                  <c:v>0.8470000000000002</c:v>
                </c:pt>
                <c:pt idx="3">
                  <c:v>0.43200000000000011</c:v>
                </c:pt>
              </c:numCache>
            </c:numRef>
          </c:val>
          <c:smooth val="0"/>
          <c:extLst>
            <c:ext xmlns:c16="http://schemas.microsoft.com/office/drawing/2014/chart" uri="{C3380CC4-5D6E-409C-BE32-E72D297353CC}">
              <c16:uniqueId val="{00000003-FE20-8A43-A316-452FC1D7FF6E}"/>
            </c:ext>
          </c:extLst>
        </c:ser>
        <c:ser>
          <c:idx val="4"/>
          <c:order val="4"/>
          <c:tx>
            <c:strRef>
              <c:f>[1]Feuil1!$G$2</c:f>
              <c:strCache>
                <c:ptCount val="1"/>
                <c:pt idx="0">
                  <c:v>autres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pourcentage.xlsx]Feuil1'!$G$4,'[2 résultats pourcentage.xlsx]Feuil1'!$G$24,'[2 résultats pourcentage.xlsx]Feuil1'!$G$44,'[2 résultats pourcentage.xlsx]Feuil1'!$G$64</c:f>
              <c:numCache>
                <c:formatCode>General</c:formatCode>
                <c:ptCount val="4"/>
                <c:pt idx="0">
                  <c:v>0.83700000000000019</c:v>
                </c:pt>
                <c:pt idx="1">
                  <c:v>0.92900000000000005</c:v>
                </c:pt>
                <c:pt idx="2">
                  <c:v>0.89400000000000002</c:v>
                </c:pt>
                <c:pt idx="3">
                  <c:v>0.58199999999999996</c:v>
                </c:pt>
              </c:numCache>
            </c:numRef>
          </c:val>
          <c:smooth val="0"/>
          <c:extLst>
            <c:ext xmlns:c16="http://schemas.microsoft.com/office/drawing/2014/chart" uri="{C3380CC4-5D6E-409C-BE32-E72D297353CC}">
              <c16:uniqueId val="{00000004-FE20-8A43-A316-452FC1D7FF6E}"/>
            </c:ext>
          </c:extLst>
        </c:ser>
        <c:ser>
          <c:idx val="5"/>
          <c:order val="5"/>
          <c:tx>
            <c:strRef>
              <c:f>[1]Feuil1!$H$2</c:f>
              <c:strCache>
                <c:ptCount val="1"/>
                <c:pt idx="0">
                  <c:v>aidants</c:v>
                </c:pt>
              </c:strCache>
            </c:strRef>
          </c:tx>
          <c:marker>
            <c:symbol val="none"/>
          </c:marker>
          <c:cat>
            <c:strRef>
              <c:f>'[2 résultats pourcentage.xlsx]Feuil1'!$B$4,'[2 résultats pourcentage.xlsx]Feuil1'!$B$24,'[2 résultats pourcentage.xlsx]Feuil1'!$B$44,'[2 résultats pourcentage.xlsx]Feuil1'!$B$64</c:f>
              <c:strCache>
                <c:ptCount val="4"/>
                <c:pt idx="0">
                  <c:v>situation clinique n° 1</c:v>
                </c:pt>
                <c:pt idx="1">
                  <c:v>situation clinique n° 2</c:v>
                </c:pt>
                <c:pt idx="2">
                  <c:v>situation clinique n° 3</c:v>
                </c:pt>
                <c:pt idx="3">
                  <c:v>situation clinique n° 4</c:v>
                </c:pt>
              </c:strCache>
            </c:strRef>
          </c:cat>
          <c:val>
            <c:numRef>
              <c:f>'[2 résultats pourcentage.xlsx]Feuil1'!$H$4,'[2 résultats pourcentage.xlsx]Feuil1'!$H$24,'[2 résultats pourcentage.xlsx]Feuil1'!$H$44,'[2 résultats pourcentage.xlsx]Feuil1'!$H$64</c:f>
              <c:numCache>
                <c:formatCode>General</c:formatCode>
                <c:ptCount val="4"/>
                <c:pt idx="0">
                  <c:v>0.87300000000000022</c:v>
                </c:pt>
                <c:pt idx="1">
                  <c:v>0.88600000000000001</c:v>
                </c:pt>
                <c:pt idx="2">
                  <c:v>0.86100000000000021</c:v>
                </c:pt>
                <c:pt idx="3">
                  <c:v>0.63300000000000023</c:v>
                </c:pt>
              </c:numCache>
            </c:numRef>
          </c:val>
          <c:smooth val="0"/>
          <c:extLst>
            <c:ext xmlns:c16="http://schemas.microsoft.com/office/drawing/2014/chart" uri="{C3380CC4-5D6E-409C-BE32-E72D297353CC}">
              <c16:uniqueId val="{00000005-FE20-8A43-A316-452FC1D7FF6E}"/>
            </c:ext>
          </c:extLst>
        </c:ser>
        <c:dLbls>
          <c:showLegendKey val="0"/>
          <c:showVal val="0"/>
          <c:showCatName val="0"/>
          <c:showSerName val="0"/>
          <c:showPercent val="0"/>
          <c:showBubbleSize val="0"/>
        </c:dLbls>
        <c:smooth val="0"/>
        <c:axId val="15626240"/>
        <c:axId val="15627776"/>
      </c:lineChart>
      <c:catAx>
        <c:axId val="15626240"/>
        <c:scaling>
          <c:orientation val="minMax"/>
        </c:scaling>
        <c:delete val="0"/>
        <c:axPos val="b"/>
        <c:numFmt formatCode="General" sourceLinked="0"/>
        <c:majorTickMark val="out"/>
        <c:minorTickMark val="none"/>
        <c:tickLblPos val="nextTo"/>
        <c:crossAx val="15627776"/>
        <c:crosses val="autoZero"/>
        <c:auto val="1"/>
        <c:lblAlgn val="ctr"/>
        <c:lblOffset val="100"/>
        <c:noMultiLvlLbl val="0"/>
      </c:catAx>
      <c:valAx>
        <c:axId val="15627776"/>
        <c:scaling>
          <c:orientation val="minMax"/>
          <c:max val="1"/>
          <c:min val="0"/>
        </c:scaling>
        <c:delete val="0"/>
        <c:axPos val="l"/>
        <c:majorGridlines/>
        <c:numFmt formatCode="General" sourceLinked="1"/>
        <c:majorTickMark val="out"/>
        <c:minorTickMark val="none"/>
        <c:tickLblPos val="nextTo"/>
        <c:crossAx val="15626240"/>
        <c:crosses val="autoZero"/>
        <c:crossBetween val="midCat"/>
        <c:majorUnit val="0.2"/>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fr-FR" sz="1400" b="1" dirty="0"/>
              <a:t>Droit de savoir</a:t>
            </a:r>
          </a:p>
        </c:rich>
      </c:tx>
      <c:overlay val="0"/>
    </c:title>
    <c:autoTitleDeleted val="0"/>
    <c:plotArea>
      <c:layout/>
      <c:lineChart>
        <c:grouping val="standard"/>
        <c:varyColors val="0"/>
        <c:ser>
          <c:idx val="0"/>
          <c:order val="0"/>
          <c:tx>
            <c:strRef>
              <c:f>[1]Feuil1!$C$2</c:f>
              <c:strCache>
                <c:ptCount val="1"/>
                <c:pt idx="0">
                  <c:v>neurologues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pourcentage.xlsx]Feuil1'!$C$3,'[2 résultats pourcentage.xlsx]Feuil1'!$C$23,'[2 résultats pourcentage.xlsx]Feuil1'!$C$43,'[2 résultats pourcentage.xlsx]Feuil1'!$C$63</c:f>
              <c:numCache>
                <c:formatCode>General</c:formatCode>
                <c:ptCount val="4"/>
                <c:pt idx="0">
                  <c:v>0.94199999999999995</c:v>
                </c:pt>
                <c:pt idx="1">
                  <c:v>0.76900000000000024</c:v>
                </c:pt>
                <c:pt idx="2">
                  <c:v>0.38500000000000012</c:v>
                </c:pt>
                <c:pt idx="3">
                  <c:v>0.17300000000000001</c:v>
                </c:pt>
              </c:numCache>
            </c:numRef>
          </c:val>
          <c:smooth val="0"/>
          <c:extLst>
            <c:ext xmlns:c16="http://schemas.microsoft.com/office/drawing/2014/chart" uri="{C3380CC4-5D6E-409C-BE32-E72D297353CC}">
              <c16:uniqueId val="{00000000-2C41-4E4C-A187-F888646097C3}"/>
            </c:ext>
          </c:extLst>
        </c:ser>
        <c:ser>
          <c:idx val="1"/>
          <c:order val="1"/>
          <c:tx>
            <c:strRef>
              <c:f>[1]Feuil1!$D$2</c:f>
              <c:strCache>
                <c:ptCount val="1"/>
                <c:pt idx="0">
                  <c:v>gériatres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pourcentage.xlsx]Feuil1'!$D$3,'[2 résultats pourcentage.xlsx]Feuil1'!$D$23,'[2 résultats pourcentage.xlsx]Feuil1'!$D$43,'[2 résultats pourcentage.xlsx]Feuil1'!$D$63</c:f>
              <c:numCache>
                <c:formatCode>General</c:formatCode>
                <c:ptCount val="4"/>
                <c:pt idx="0">
                  <c:v>0.93</c:v>
                </c:pt>
                <c:pt idx="1">
                  <c:v>0.78100000000000003</c:v>
                </c:pt>
                <c:pt idx="2">
                  <c:v>0.4820000000000001</c:v>
                </c:pt>
                <c:pt idx="3">
                  <c:v>0.17500000000000004</c:v>
                </c:pt>
              </c:numCache>
            </c:numRef>
          </c:val>
          <c:smooth val="0"/>
          <c:extLst>
            <c:ext xmlns:c16="http://schemas.microsoft.com/office/drawing/2014/chart" uri="{C3380CC4-5D6E-409C-BE32-E72D297353CC}">
              <c16:uniqueId val="{00000001-2C41-4E4C-A187-F888646097C3}"/>
            </c:ext>
          </c:extLst>
        </c:ser>
        <c:ser>
          <c:idx val="2"/>
          <c:order val="2"/>
          <c:tx>
            <c:strRef>
              <c:f>[1]Feuil1!$E$2</c:f>
              <c:strCache>
                <c:ptCount val="1"/>
                <c:pt idx="0">
                  <c:v>psychiatres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pourcentage.xlsx]Feuil1'!$E$3,'[2 résultats pourcentage.xlsx]Feuil1'!$E$23,'[2 résultats pourcentage.xlsx]Feuil1'!$E$43,'[2 résultats pourcentage.xlsx]Feuil1'!$E$63</c:f>
              <c:numCache>
                <c:formatCode>General</c:formatCode>
                <c:ptCount val="4"/>
                <c:pt idx="0">
                  <c:v>1</c:v>
                </c:pt>
                <c:pt idx="1">
                  <c:v>0.8</c:v>
                </c:pt>
                <c:pt idx="2">
                  <c:v>0.4</c:v>
                </c:pt>
                <c:pt idx="3">
                  <c:v>0.4</c:v>
                </c:pt>
              </c:numCache>
            </c:numRef>
          </c:val>
          <c:smooth val="0"/>
          <c:extLst>
            <c:ext xmlns:c16="http://schemas.microsoft.com/office/drawing/2014/chart" uri="{C3380CC4-5D6E-409C-BE32-E72D297353CC}">
              <c16:uniqueId val="{00000002-2C41-4E4C-A187-F888646097C3}"/>
            </c:ext>
          </c:extLst>
        </c:ser>
        <c:ser>
          <c:idx val="3"/>
          <c:order val="3"/>
          <c:tx>
            <c:strRef>
              <c:f>[1]Feuil1!$F$2</c:f>
              <c:strCache>
                <c:ptCount val="1"/>
                <c:pt idx="0">
                  <c:v>généralistes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pourcentage.xlsx]Feuil1'!$F$3,'[2 résultats pourcentage.xlsx]Feuil1'!$F$23,'[2 résultats pourcentage.xlsx]Feuil1'!$F$43,'[2 résultats pourcentage.xlsx]Feuil1'!$F$63</c:f>
              <c:numCache>
                <c:formatCode>General</c:formatCode>
                <c:ptCount val="4"/>
                <c:pt idx="0">
                  <c:v>0.83100000000000018</c:v>
                </c:pt>
                <c:pt idx="1">
                  <c:v>0.60700000000000021</c:v>
                </c:pt>
                <c:pt idx="2">
                  <c:v>0.39300000000000013</c:v>
                </c:pt>
                <c:pt idx="3">
                  <c:v>0.15300000000000005</c:v>
                </c:pt>
              </c:numCache>
            </c:numRef>
          </c:val>
          <c:smooth val="0"/>
          <c:extLst>
            <c:ext xmlns:c16="http://schemas.microsoft.com/office/drawing/2014/chart" uri="{C3380CC4-5D6E-409C-BE32-E72D297353CC}">
              <c16:uniqueId val="{00000003-2C41-4E4C-A187-F888646097C3}"/>
            </c:ext>
          </c:extLst>
        </c:ser>
        <c:ser>
          <c:idx val="4"/>
          <c:order val="4"/>
          <c:tx>
            <c:strRef>
              <c:f>[1]Feuil1!$G$2</c:f>
              <c:strCache>
                <c:ptCount val="1"/>
                <c:pt idx="0">
                  <c:v>autres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pourcentage.xlsx]Feuil1'!$G$3,'[2 résultats pourcentage.xlsx]Feuil1'!$G$23,'[2 résultats pourcentage.xlsx]Feuil1'!$G$43,'[2 résultats pourcentage.xlsx]Feuil1'!$G$63</c:f>
              <c:numCache>
                <c:formatCode>General</c:formatCode>
                <c:ptCount val="4"/>
                <c:pt idx="0">
                  <c:v>0.89400000000000002</c:v>
                </c:pt>
                <c:pt idx="1">
                  <c:v>0.69099999999999995</c:v>
                </c:pt>
                <c:pt idx="2">
                  <c:v>0.52500000000000002</c:v>
                </c:pt>
                <c:pt idx="3">
                  <c:v>0.34400000000000008</c:v>
                </c:pt>
              </c:numCache>
            </c:numRef>
          </c:val>
          <c:smooth val="0"/>
          <c:extLst>
            <c:ext xmlns:c16="http://schemas.microsoft.com/office/drawing/2014/chart" uri="{C3380CC4-5D6E-409C-BE32-E72D297353CC}">
              <c16:uniqueId val="{00000004-2C41-4E4C-A187-F888646097C3}"/>
            </c:ext>
          </c:extLst>
        </c:ser>
        <c:ser>
          <c:idx val="5"/>
          <c:order val="5"/>
          <c:tx>
            <c:strRef>
              <c:f>[1]Feuil1!$H$2</c:f>
              <c:strCache>
                <c:ptCount val="1"/>
                <c:pt idx="0">
                  <c:v>aidants</c:v>
                </c:pt>
              </c:strCache>
            </c:strRef>
          </c:tx>
          <c:marker>
            <c:symbol val="none"/>
          </c:marker>
          <c:cat>
            <c:strRef>
              <c:f>'[2 résultats pourcentage.xlsx]Feuil1'!$B$3,'[2 résultats pourcentage.xlsx]Feuil1'!$B$23,'[2 résultats pourcentage.xlsx]Feuil1'!$B$43,'[2 résultats pourcentage.xlsx]Feuil1'!$B$63</c:f>
              <c:strCache>
                <c:ptCount val="4"/>
                <c:pt idx="0">
                  <c:v>situation clinique n° 1</c:v>
                </c:pt>
                <c:pt idx="1">
                  <c:v>situation clinique n° 2</c:v>
                </c:pt>
                <c:pt idx="2">
                  <c:v>situation clinique n° 3</c:v>
                </c:pt>
                <c:pt idx="3">
                  <c:v>situation clinique n° 4</c:v>
                </c:pt>
              </c:strCache>
            </c:strRef>
          </c:cat>
          <c:val>
            <c:numRef>
              <c:f>'[2 résultats pourcentage.xlsx]Feuil1'!$H$3,'[2 résultats pourcentage.xlsx]Feuil1'!$H$23,'[2 résultats pourcentage.xlsx]Feuil1'!$H$43,'[2 résultats pourcentage.xlsx]Feuil1'!$H$63</c:f>
              <c:numCache>
                <c:formatCode>General</c:formatCode>
                <c:ptCount val="4"/>
                <c:pt idx="0">
                  <c:v>0.87300000000000022</c:v>
                </c:pt>
                <c:pt idx="1">
                  <c:v>0.79700000000000004</c:v>
                </c:pt>
                <c:pt idx="2">
                  <c:v>0.60800000000000021</c:v>
                </c:pt>
                <c:pt idx="3">
                  <c:v>0.32900000000000013</c:v>
                </c:pt>
              </c:numCache>
            </c:numRef>
          </c:val>
          <c:smooth val="0"/>
          <c:extLst>
            <c:ext xmlns:c16="http://schemas.microsoft.com/office/drawing/2014/chart" uri="{C3380CC4-5D6E-409C-BE32-E72D297353CC}">
              <c16:uniqueId val="{00000005-2C41-4E4C-A187-F888646097C3}"/>
            </c:ext>
          </c:extLst>
        </c:ser>
        <c:dLbls>
          <c:showLegendKey val="0"/>
          <c:showVal val="0"/>
          <c:showCatName val="0"/>
          <c:showSerName val="0"/>
          <c:showPercent val="0"/>
          <c:showBubbleSize val="0"/>
        </c:dLbls>
        <c:smooth val="0"/>
        <c:axId val="15652352"/>
        <c:axId val="15653888"/>
      </c:lineChart>
      <c:catAx>
        <c:axId val="15652352"/>
        <c:scaling>
          <c:orientation val="minMax"/>
        </c:scaling>
        <c:delete val="0"/>
        <c:axPos val="b"/>
        <c:numFmt formatCode="General" sourceLinked="0"/>
        <c:majorTickMark val="out"/>
        <c:minorTickMark val="none"/>
        <c:tickLblPos val="nextTo"/>
        <c:crossAx val="15653888"/>
        <c:crosses val="autoZero"/>
        <c:auto val="1"/>
        <c:lblAlgn val="ctr"/>
        <c:lblOffset val="100"/>
        <c:noMultiLvlLbl val="0"/>
      </c:catAx>
      <c:valAx>
        <c:axId val="15653888"/>
        <c:scaling>
          <c:orientation val="minMax"/>
          <c:max val="1"/>
          <c:min val="0"/>
        </c:scaling>
        <c:delete val="0"/>
        <c:axPos val="l"/>
        <c:majorGridlines/>
        <c:numFmt formatCode="General" sourceLinked="1"/>
        <c:majorTickMark val="out"/>
        <c:minorTickMark val="none"/>
        <c:tickLblPos val="nextTo"/>
        <c:crossAx val="15652352"/>
        <c:crosses val="autoZero"/>
        <c:crossBetween val="midCat"/>
        <c:majorUnit val="0.2"/>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sz="1400" b="1" dirty="0"/>
              <a:t>Une démarche diagnostique de MA² vous parait elle légitime </a:t>
            </a:r>
            <a:r>
              <a:rPr lang="fr-FR" sz="1200" b="0" dirty="0"/>
              <a:t>?</a:t>
            </a:r>
          </a:p>
        </c:rich>
      </c:tx>
      <c:layout>
        <c:manualLayout>
          <c:xMode val="edge"/>
          <c:yMode val="edge"/>
          <c:x val="0.13183333333333341"/>
          <c:y val="2.7777777777777821E-2"/>
        </c:manualLayout>
      </c:layout>
      <c:overlay val="0"/>
    </c:title>
    <c:autoTitleDeleted val="0"/>
    <c:plotArea>
      <c:layout/>
      <c:lineChart>
        <c:grouping val="standard"/>
        <c:varyColors val="0"/>
        <c:ser>
          <c:idx val="0"/>
          <c:order val="0"/>
          <c:tx>
            <c:strRef>
              <c:f>[1]Feuil1!$B$2</c:f>
              <c:strCache>
                <c:ptCount val="1"/>
                <c:pt idx="0">
                  <c:v>neurologues</c:v>
                </c:pt>
              </c:strCache>
            </c:strRef>
          </c:tx>
          <c:marker>
            <c:symbol val="none"/>
          </c:marker>
          <c:cat>
            <c:numRef>
              <c:f>[1]Feuil1!$A$3:$A$6</c:f>
              <c:numCache>
                <c:formatCode>General</c:formatCode>
                <c:ptCount val="4"/>
                <c:pt idx="0">
                  <c:v>1</c:v>
                </c:pt>
                <c:pt idx="1">
                  <c:v>2</c:v>
                </c:pt>
                <c:pt idx="2">
                  <c:v>3</c:v>
                </c:pt>
                <c:pt idx="3">
                  <c:v>4</c:v>
                </c:pt>
              </c:numCache>
            </c:numRef>
          </c:cat>
          <c:val>
            <c:numRef>
              <c:f>[1]Feuil1!$B$3:$B$6</c:f>
              <c:numCache>
                <c:formatCode>General</c:formatCode>
                <c:ptCount val="4"/>
                <c:pt idx="0">
                  <c:v>0.98099999999999998</c:v>
                </c:pt>
                <c:pt idx="1">
                  <c:v>0.98099999999999998</c:v>
                </c:pt>
                <c:pt idx="2">
                  <c:v>0.98099999999999998</c:v>
                </c:pt>
                <c:pt idx="3">
                  <c:v>0.63500000000000001</c:v>
                </c:pt>
              </c:numCache>
            </c:numRef>
          </c:val>
          <c:smooth val="0"/>
          <c:extLst>
            <c:ext xmlns:c16="http://schemas.microsoft.com/office/drawing/2014/chart" uri="{C3380CC4-5D6E-409C-BE32-E72D297353CC}">
              <c16:uniqueId val="{00000000-3E0C-BC49-995A-97C833FD1EA6}"/>
            </c:ext>
          </c:extLst>
        </c:ser>
        <c:ser>
          <c:idx val="1"/>
          <c:order val="1"/>
          <c:tx>
            <c:strRef>
              <c:f>[1]Feuil1!$C$2</c:f>
              <c:strCache>
                <c:ptCount val="1"/>
                <c:pt idx="0">
                  <c:v>gériatres</c:v>
                </c:pt>
              </c:strCache>
            </c:strRef>
          </c:tx>
          <c:marker>
            <c:symbol val="none"/>
          </c:marker>
          <c:cat>
            <c:numRef>
              <c:f>[1]Feuil1!$A$3:$A$6</c:f>
              <c:numCache>
                <c:formatCode>General</c:formatCode>
                <c:ptCount val="4"/>
                <c:pt idx="0">
                  <c:v>1</c:v>
                </c:pt>
                <c:pt idx="1">
                  <c:v>2</c:v>
                </c:pt>
                <c:pt idx="2">
                  <c:v>3</c:v>
                </c:pt>
                <c:pt idx="3">
                  <c:v>4</c:v>
                </c:pt>
              </c:numCache>
            </c:numRef>
          </c:cat>
          <c:val>
            <c:numRef>
              <c:f>[1]Feuil1!$C$3:$C$6</c:f>
              <c:numCache>
                <c:formatCode>General</c:formatCode>
                <c:ptCount val="4"/>
                <c:pt idx="0">
                  <c:v>0.98199999999999998</c:v>
                </c:pt>
                <c:pt idx="1">
                  <c:v>1</c:v>
                </c:pt>
                <c:pt idx="2">
                  <c:v>0.99099999999999999</c:v>
                </c:pt>
                <c:pt idx="3">
                  <c:v>0.48199999999999998</c:v>
                </c:pt>
              </c:numCache>
            </c:numRef>
          </c:val>
          <c:smooth val="0"/>
          <c:extLst>
            <c:ext xmlns:c16="http://schemas.microsoft.com/office/drawing/2014/chart" uri="{C3380CC4-5D6E-409C-BE32-E72D297353CC}">
              <c16:uniqueId val="{00000001-3E0C-BC49-995A-97C833FD1EA6}"/>
            </c:ext>
          </c:extLst>
        </c:ser>
        <c:ser>
          <c:idx val="2"/>
          <c:order val="2"/>
          <c:tx>
            <c:strRef>
              <c:f>[1]Feuil1!$D$2</c:f>
              <c:strCache>
                <c:ptCount val="1"/>
                <c:pt idx="0">
                  <c:v>psychiatres</c:v>
                </c:pt>
              </c:strCache>
            </c:strRef>
          </c:tx>
          <c:marker>
            <c:symbol val="none"/>
          </c:marker>
          <c:cat>
            <c:numRef>
              <c:f>[1]Feuil1!$A$3:$A$6</c:f>
              <c:numCache>
                <c:formatCode>General</c:formatCode>
                <c:ptCount val="4"/>
                <c:pt idx="0">
                  <c:v>1</c:v>
                </c:pt>
                <c:pt idx="1">
                  <c:v>2</c:v>
                </c:pt>
                <c:pt idx="2">
                  <c:v>3</c:v>
                </c:pt>
                <c:pt idx="3">
                  <c:v>4</c:v>
                </c:pt>
              </c:numCache>
            </c:numRef>
          </c:cat>
          <c:val>
            <c:numRef>
              <c:f>[1]Feuil1!$D$3:$D$6</c:f>
              <c:numCache>
                <c:formatCode>General</c:formatCode>
                <c:ptCount val="4"/>
                <c:pt idx="0">
                  <c:v>1</c:v>
                </c:pt>
                <c:pt idx="1">
                  <c:v>1</c:v>
                </c:pt>
                <c:pt idx="2">
                  <c:v>1</c:v>
                </c:pt>
                <c:pt idx="3">
                  <c:v>0.6</c:v>
                </c:pt>
              </c:numCache>
            </c:numRef>
          </c:val>
          <c:smooth val="0"/>
          <c:extLst>
            <c:ext xmlns:c16="http://schemas.microsoft.com/office/drawing/2014/chart" uri="{C3380CC4-5D6E-409C-BE32-E72D297353CC}">
              <c16:uniqueId val="{00000002-3E0C-BC49-995A-97C833FD1EA6}"/>
            </c:ext>
          </c:extLst>
        </c:ser>
        <c:ser>
          <c:idx val="3"/>
          <c:order val="3"/>
          <c:tx>
            <c:strRef>
              <c:f>[1]Feuil1!$E$2</c:f>
              <c:strCache>
                <c:ptCount val="1"/>
                <c:pt idx="0">
                  <c:v>généralistes</c:v>
                </c:pt>
              </c:strCache>
            </c:strRef>
          </c:tx>
          <c:marker>
            <c:symbol val="none"/>
          </c:marker>
          <c:cat>
            <c:numRef>
              <c:f>[1]Feuil1!$A$3:$A$6</c:f>
              <c:numCache>
                <c:formatCode>General</c:formatCode>
                <c:ptCount val="4"/>
                <c:pt idx="0">
                  <c:v>1</c:v>
                </c:pt>
                <c:pt idx="1">
                  <c:v>2</c:v>
                </c:pt>
                <c:pt idx="2">
                  <c:v>3</c:v>
                </c:pt>
                <c:pt idx="3">
                  <c:v>4</c:v>
                </c:pt>
              </c:numCache>
            </c:numRef>
          </c:cat>
          <c:val>
            <c:numRef>
              <c:f>[1]Feuil1!$E$3:$E$6</c:f>
              <c:numCache>
                <c:formatCode>General</c:formatCode>
                <c:ptCount val="4"/>
                <c:pt idx="0">
                  <c:v>0.89600000000000002</c:v>
                </c:pt>
                <c:pt idx="1">
                  <c:v>0.98399999999999999</c:v>
                </c:pt>
                <c:pt idx="2">
                  <c:v>0.96199999999999997</c:v>
                </c:pt>
                <c:pt idx="3">
                  <c:v>0.42099999999999999</c:v>
                </c:pt>
              </c:numCache>
            </c:numRef>
          </c:val>
          <c:smooth val="0"/>
          <c:extLst>
            <c:ext xmlns:c16="http://schemas.microsoft.com/office/drawing/2014/chart" uri="{C3380CC4-5D6E-409C-BE32-E72D297353CC}">
              <c16:uniqueId val="{00000003-3E0C-BC49-995A-97C833FD1EA6}"/>
            </c:ext>
          </c:extLst>
        </c:ser>
        <c:ser>
          <c:idx val="4"/>
          <c:order val="4"/>
          <c:tx>
            <c:strRef>
              <c:f>[1]Feuil1!$F$2</c:f>
              <c:strCache>
                <c:ptCount val="1"/>
                <c:pt idx="0">
                  <c:v>autres</c:v>
                </c:pt>
              </c:strCache>
            </c:strRef>
          </c:tx>
          <c:marker>
            <c:symbol val="none"/>
          </c:marker>
          <c:cat>
            <c:numRef>
              <c:f>[1]Feuil1!$A$3:$A$6</c:f>
              <c:numCache>
                <c:formatCode>General</c:formatCode>
                <c:ptCount val="4"/>
                <c:pt idx="0">
                  <c:v>1</c:v>
                </c:pt>
                <c:pt idx="1">
                  <c:v>2</c:v>
                </c:pt>
                <c:pt idx="2">
                  <c:v>3</c:v>
                </c:pt>
                <c:pt idx="3">
                  <c:v>4</c:v>
                </c:pt>
              </c:numCache>
            </c:numRef>
          </c:cat>
          <c:val>
            <c:numRef>
              <c:f>[1]Feuil1!$F$3:$F$6</c:f>
              <c:numCache>
                <c:formatCode>General</c:formatCode>
                <c:ptCount val="4"/>
                <c:pt idx="0">
                  <c:v>0.94</c:v>
                </c:pt>
                <c:pt idx="1">
                  <c:v>0.98599999999999999</c:v>
                </c:pt>
                <c:pt idx="2">
                  <c:v>0.96099999999999997</c:v>
                </c:pt>
                <c:pt idx="3">
                  <c:v>0.621</c:v>
                </c:pt>
              </c:numCache>
            </c:numRef>
          </c:val>
          <c:smooth val="0"/>
          <c:extLst>
            <c:ext xmlns:c16="http://schemas.microsoft.com/office/drawing/2014/chart" uri="{C3380CC4-5D6E-409C-BE32-E72D297353CC}">
              <c16:uniqueId val="{00000004-3E0C-BC49-995A-97C833FD1EA6}"/>
            </c:ext>
          </c:extLst>
        </c:ser>
        <c:ser>
          <c:idx val="5"/>
          <c:order val="5"/>
          <c:tx>
            <c:strRef>
              <c:f>[1]Feuil1!$G$2</c:f>
              <c:strCache>
                <c:ptCount val="1"/>
                <c:pt idx="0">
                  <c:v>aidants</c:v>
                </c:pt>
              </c:strCache>
            </c:strRef>
          </c:tx>
          <c:marker>
            <c:symbol val="none"/>
          </c:marker>
          <c:cat>
            <c:numRef>
              <c:f>[1]Feuil1!$A$3:$A$6</c:f>
              <c:numCache>
                <c:formatCode>General</c:formatCode>
                <c:ptCount val="4"/>
                <c:pt idx="0">
                  <c:v>1</c:v>
                </c:pt>
                <c:pt idx="1">
                  <c:v>2</c:v>
                </c:pt>
                <c:pt idx="2">
                  <c:v>3</c:v>
                </c:pt>
                <c:pt idx="3">
                  <c:v>4</c:v>
                </c:pt>
              </c:numCache>
            </c:numRef>
          </c:cat>
          <c:val>
            <c:numRef>
              <c:f>[1]Feuil1!$G$3:$G$6</c:f>
              <c:numCache>
                <c:formatCode>General</c:formatCode>
                <c:ptCount val="4"/>
                <c:pt idx="0">
                  <c:v>0.89900000000000002</c:v>
                </c:pt>
                <c:pt idx="1">
                  <c:v>1</c:v>
                </c:pt>
                <c:pt idx="2">
                  <c:v>0.98699999999999999</c:v>
                </c:pt>
                <c:pt idx="3">
                  <c:v>0.70899999999999996</c:v>
                </c:pt>
              </c:numCache>
            </c:numRef>
          </c:val>
          <c:smooth val="0"/>
          <c:extLst>
            <c:ext xmlns:c16="http://schemas.microsoft.com/office/drawing/2014/chart" uri="{C3380CC4-5D6E-409C-BE32-E72D297353CC}">
              <c16:uniqueId val="{00000005-3E0C-BC49-995A-97C833FD1EA6}"/>
            </c:ext>
          </c:extLst>
        </c:ser>
        <c:dLbls>
          <c:showLegendKey val="0"/>
          <c:showVal val="0"/>
          <c:showCatName val="0"/>
          <c:showSerName val="0"/>
          <c:showPercent val="0"/>
          <c:showBubbleSize val="0"/>
        </c:dLbls>
        <c:smooth val="0"/>
        <c:axId val="15816960"/>
        <c:axId val="15819136"/>
      </c:lineChart>
      <c:catAx>
        <c:axId val="15816960"/>
        <c:scaling>
          <c:orientation val="minMax"/>
        </c:scaling>
        <c:delete val="0"/>
        <c:axPos val="b"/>
        <c:title>
          <c:tx>
            <c:rich>
              <a:bodyPr/>
              <a:lstStyle/>
              <a:p>
                <a:pPr>
                  <a:defRPr/>
                </a:pPr>
                <a:r>
                  <a:rPr lang="en-US" b="0"/>
                  <a:t>situations</a:t>
                </a:r>
                <a:r>
                  <a:rPr lang="en-US" b="0" baseline="0"/>
                  <a:t> cliniques</a:t>
                </a:r>
                <a:endParaRPr lang="en-US" b="0"/>
              </a:p>
            </c:rich>
          </c:tx>
          <c:overlay val="0"/>
        </c:title>
        <c:numFmt formatCode="General" sourceLinked="1"/>
        <c:majorTickMark val="out"/>
        <c:minorTickMark val="none"/>
        <c:tickLblPos val="nextTo"/>
        <c:crossAx val="15819136"/>
        <c:crosses val="autoZero"/>
        <c:auto val="1"/>
        <c:lblAlgn val="ctr"/>
        <c:lblOffset val="100"/>
        <c:noMultiLvlLbl val="0"/>
      </c:catAx>
      <c:valAx>
        <c:axId val="15819136"/>
        <c:scaling>
          <c:orientation val="minMax"/>
          <c:max val="1"/>
          <c:min val="0.4"/>
        </c:scaling>
        <c:delete val="0"/>
        <c:axPos val="l"/>
        <c:majorGridlines/>
        <c:title>
          <c:tx>
            <c:rich>
              <a:bodyPr rot="-5400000" vert="horz"/>
              <a:lstStyle/>
              <a:p>
                <a:pPr>
                  <a:defRPr/>
                </a:pPr>
                <a:r>
                  <a:rPr lang="fr-FR" b="0"/>
                  <a:t>OUI</a:t>
                </a:r>
                <a:r>
                  <a:rPr lang="fr-FR" b="0" baseline="0"/>
                  <a:t> (%)</a:t>
                </a:r>
                <a:endParaRPr lang="fr-FR" b="0"/>
              </a:p>
            </c:rich>
          </c:tx>
          <c:overlay val="0"/>
        </c:title>
        <c:numFmt formatCode="General" sourceLinked="1"/>
        <c:majorTickMark val="out"/>
        <c:minorTickMark val="none"/>
        <c:tickLblPos val="nextTo"/>
        <c:crossAx val="15816960"/>
        <c:crosses val="autoZero"/>
        <c:crossBetween val="midCat"/>
        <c:majorUnit val="0.2"/>
      </c:valAx>
    </c:plotArea>
    <c:legend>
      <c:legendPos val="r"/>
      <c:overlay val="0"/>
    </c:legend>
    <c:plotVisOnly val="1"/>
    <c:dispBlanksAs val="gap"/>
    <c:showDLblsOverMax val="0"/>
  </c:chart>
  <c:spPr>
    <a:solidFill>
      <a:sysClr val="window" lastClr="FFFFFF"/>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2.6440444944381948E-2"/>
          <c:y val="0.23951793626875639"/>
          <c:w val="0.95153117426745959"/>
          <c:h val="0.66239402142078319"/>
        </c:manualLayout>
      </c:layout>
      <c:barChart>
        <c:barDir val="col"/>
        <c:grouping val="clustered"/>
        <c:varyColors val="0"/>
        <c:ser>
          <c:idx val="0"/>
          <c:order val="0"/>
          <c:tx>
            <c:strRef>
              <c:f>Feuil1!$A$2</c:f>
              <c:strCache>
                <c:ptCount val="1"/>
                <c:pt idx="0">
                  <c:v>benefits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Feuil1!$B$1:$E$1</c:f>
              <c:strCache>
                <c:ptCount val="4"/>
                <c:pt idx="0">
                  <c:v>Case 1</c:v>
                </c:pt>
                <c:pt idx="1">
                  <c:v>Case 2</c:v>
                </c:pt>
                <c:pt idx="2">
                  <c:v>Case 3</c:v>
                </c:pt>
                <c:pt idx="3">
                  <c:v>Case 4</c:v>
                </c:pt>
              </c:strCache>
            </c:strRef>
          </c:cat>
          <c:val>
            <c:numRef>
              <c:f>Feuil1!$B$2:$E$2</c:f>
              <c:numCache>
                <c:formatCode>General</c:formatCode>
                <c:ptCount val="4"/>
                <c:pt idx="0">
                  <c:v>28.4</c:v>
                </c:pt>
                <c:pt idx="1">
                  <c:v>30.1</c:v>
                </c:pt>
                <c:pt idx="2">
                  <c:v>29.7</c:v>
                </c:pt>
                <c:pt idx="3">
                  <c:v>21.9</c:v>
                </c:pt>
              </c:numCache>
            </c:numRef>
          </c:val>
          <c:extLst>
            <c:ext xmlns:c16="http://schemas.microsoft.com/office/drawing/2014/chart" uri="{C3380CC4-5D6E-409C-BE32-E72D297353CC}">
              <c16:uniqueId val="{00000000-886C-1246-B904-C49CD2F8ADFE}"/>
            </c:ext>
          </c:extLst>
        </c:ser>
        <c:ser>
          <c:idx val="1"/>
          <c:order val="1"/>
          <c:tx>
            <c:strRef>
              <c:f>Feuil1!$A$3</c:f>
              <c:strCache>
                <c:ptCount val="1"/>
                <c:pt idx="0">
                  <c:v>risks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Feuil1!$B$1:$E$1</c:f>
              <c:strCache>
                <c:ptCount val="4"/>
                <c:pt idx="0">
                  <c:v>Case 1</c:v>
                </c:pt>
                <c:pt idx="1">
                  <c:v>Case 2</c:v>
                </c:pt>
                <c:pt idx="2">
                  <c:v>Case 3</c:v>
                </c:pt>
                <c:pt idx="3">
                  <c:v>Case 4</c:v>
                </c:pt>
              </c:strCache>
            </c:strRef>
          </c:cat>
          <c:val>
            <c:numRef>
              <c:f>Feuil1!$B$3:$E$3</c:f>
              <c:numCache>
                <c:formatCode>General</c:formatCode>
                <c:ptCount val="4"/>
                <c:pt idx="0">
                  <c:v>18.399999999999999</c:v>
                </c:pt>
                <c:pt idx="1">
                  <c:v>16.399999999999999</c:v>
                </c:pt>
                <c:pt idx="2">
                  <c:v>13.6</c:v>
                </c:pt>
                <c:pt idx="3">
                  <c:v>12.5</c:v>
                </c:pt>
              </c:numCache>
            </c:numRef>
          </c:val>
          <c:extLst>
            <c:ext xmlns:c16="http://schemas.microsoft.com/office/drawing/2014/chart" uri="{C3380CC4-5D6E-409C-BE32-E72D297353CC}">
              <c16:uniqueId val="{00000001-886C-1246-B904-C49CD2F8ADFE}"/>
            </c:ext>
          </c:extLst>
        </c:ser>
        <c:dLbls>
          <c:showLegendKey val="0"/>
          <c:showVal val="1"/>
          <c:showCatName val="0"/>
          <c:showSerName val="0"/>
          <c:showPercent val="0"/>
          <c:showBubbleSize val="0"/>
        </c:dLbls>
        <c:gapWidth val="150"/>
        <c:overlap val="-25"/>
        <c:axId val="15829632"/>
        <c:axId val="15831424"/>
      </c:barChart>
      <c:catAx>
        <c:axId val="15829632"/>
        <c:scaling>
          <c:orientation val="minMax"/>
        </c:scaling>
        <c:delete val="0"/>
        <c:axPos val="b"/>
        <c:numFmt formatCode="General" sourceLinked="0"/>
        <c:majorTickMark val="none"/>
        <c:minorTickMark val="none"/>
        <c:tickLblPos val="nextTo"/>
        <c:crossAx val="15831424"/>
        <c:crosses val="autoZero"/>
        <c:auto val="1"/>
        <c:lblAlgn val="ctr"/>
        <c:lblOffset val="100"/>
        <c:noMultiLvlLbl val="0"/>
      </c:catAx>
      <c:valAx>
        <c:axId val="15831424"/>
        <c:scaling>
          <c:orientation val="minMax"/>
        </c:scaling>
        <c:delete val="1"/>
        <c:axPos val="l"/>
        <c:numFmt formatCode="General" sourceLinked="1"/>
        <c:majorTickMark val="out"/>
        <c:minorTickMark val="none"/>
        <c:tickLblPos val="nextTo"/>
        <c:crossAx val="15829632"/>
        <c:crosses val="autoZero"/>
        <c:crossBetween val="between"/>
      </c:valAx>
    </c:plotArea>
    <c:legend>
      <c:legendPos val="t"/>
      <c:layout>
        <c:manualLayout>
          <c:xMode val="edge"/>
          <c:yMode val="edge"/>
          <c:x val="0.78680026107848078"/>
          <c:y val="0.10949305884367108"/>
          <c:w val="0.19359524503881501"/>
          <c:h val="7.0839123413929422E-2"/>
        </c:manualLayout>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fr-FR" sz="1600"/>
              <a:t>Benefit-Risk Ratio</a:t>
            </a:r>
          </a:p>
        </c:rich>
      </c:tx>
      <c:overlay val="1"/>
    </c:title>
    <c:autoTitleDeleted val="0"/>
    <c:plotArea>
      <c:layout>
        <c:manualLayout>
          <c:layoutTarget val="inner"/>
          <c:xMode val="edge"/>
          <c:yMode val="edge"/>
          <c:x val="0.14935559608721241"/>
          <c:y val="0.18515068146602182"/>
          <c:w val="0.69879245320323735"/>
          <c:h val="0.71424026815925112"/>
        </c:manualLayout>
      </c:layout>
      <c:lineChart>
        <c:grouping val="standard"/>
        <c:varyColors val="0"/>
        <c:ser>
          <c:idx val="0"/>
          <c:order val="0"/>
          <c:tx>
            <c:strRef>
              <c:f>Feuil2!$B$8</c:f>
              <c:strCache>
                <c:ptCount val="1"/>
                <c:pt idx="0">
                  <c:v>GP</c:v>
                </c:pt>
              </c:strCache>
            </c:strRef>
          </c:tx>
          <c:spPr>
            <a:ln>
              <a:solidFill>
                <a:sysClr val="windowText" lastClr="000000">
                  <a:lumMod val="75000"/>
                  <a:lumOff val="25000"/>
                </a:sysClr>
              </a:solidFill>
              <a:prstDash val="sysDash"/>
            </a:ln>
          </c:spPr>
          <c:marker>
            <c:symbol val="none"/>
          </c:marker>
          <c:cat>
            <c:strRef>
              <c:f>Feuil2!$C$7:$F$7</c:f>
              <c:strCache>
                <c:ptCount val="4"/>
                <c:pt idx="0">
                  <c:v>Case 1</c:v>
                </c:pt>
                <c:pt idx="1">
                  <c:v>Case 2</c:v>
                </c:pt>
                <c:pt idx="2">
                  <c:v>Case 3</c:v>
                </c:pt>
                <c:pt idx="3">
                  <c:v>Case 4</c:v>
                </c:pt>
              </c:strCache>
            </c:strRef>
          </c:cat>
          <c:val>
            <c:numRef>
              <c:f>Feuil2!$C$8:$F$8</c:f>
              <c:numCache>
                <c:formatCode>General</c:formatCode>
                <c:ptCount val="4"/>
                <c:pt idx="0" formatCode="0.00">
                  <c:v>1.85</c:v>
                </c:pt>
                <c:pt idx="1">
                  <c:v>2.62</c:v>
                </c:pt>
                <c:pt idx="2">
                  <c:v>3.52</c:v>
                </c:pt>
                <c:pt idx="3">
                  <c:v>1.84</c:v>
                </c:pt>
              </c:numCache>
            </c:numRef>
          </c:val>
          <c:smooth val="0"/>
          <c:extLst>
            <c:ext xmlns:c16="http://schemas.microsoft.com/office/drawing/2014/chart" uri="{C3380CC4-5D6E-409C-BE32-E72D297353CC}">
              <c16:uniqueId val="{00000000-8125-3149-BF7C-1B791E3D2BF0}"/>
            </c:ext>
          </c:extLst>
        </c:ser>
        <c:ser>
          <c:idx val="1"/>
          <c:order val="1"/>
          <c:tx>
            <c:strRef>
              <c:f>Feuil2!$B$9</c:f>
              <c:strCache>
                <c:ptCount val="1"/>
                <c:pt idx="0">
                  <c:v>SP</c:v>
                </c:pt>
              </c:strCache>
            </c:strRef>
          </c:tx>
          <c:marker>
            <c:symbol val="none"/>
          </c:marker>
          <c:cat>
            <c:strRef>
              <c:f>Feuil2!$C$7:$F$7</c:f>
              <c:strCache>
                <c:ptCount val="4"/>
                <c:pt idx="0">
                  <c:v>Case 1</c:v>
                </c:pt>
                <c:pt idx="1">
                  <c:v>Case 2</c:v>
                </c:pt>
                <c:pt idx="2">
                  <c:v>Case 3</c:v>
                </c:pt>
                <c:pt idx="3">
                  <c:v>Case 4</c:v>
                </c:pt>
              </c:strCache>
            </c:strRef>
          </c:cat>
          <c:val>
            <c:numRef>
              <c:f>Feuil2!$C$9:$F$9</c:f>
              <c:numCache>
                <c:formatCode>General</c:formatCode>
                <c:ptCount val="4"/>
                <c:pt idx="0" formatCode="0.00">
                  <c:v>3.69</c:v>
                </c:pt>
                <c:pt idx="1">
                  <c:v>4.74</c:v>
                </c:pt>
                <c:pt idx="2">
                  <c:v>4.8599999999999985</c:v>
                </c:pt>
                <c:pt idx="3">
                  <c:v>3.04</c:v>
                </c:pt>
              </c:numCache>
            </c:numRef>
          </c:val>
          <c:smooth val="0"/>
          <c:extLst>
            <c:ext xmlns:c16="http://schemas.microsoft.com/office/drawing/2014/chart" uri="{C3380CC4-5D6E-409C-BE32-E72D297353CC}">
              <c16:uniqueId val="{00000001-8125-3149-BF7C-1B791E3D2BF0}"/>
            </c:ext>
          </c:extLst>
        </c:ser>
        <c:ser>
          <c:idx val="2"/>
          <c:order val="2"/>
          <c:tx>
            <c:strRef>
              <c:f>Feuil2!$B$10</c:f>
              <c:strCache>
                <c:ptCount val="1"/>
                <c:pt idx="0">
                  <c:v>IC</c:v>
                </c:pt>
              </c:strCache>
            </c:strRef>
          </c:tx>
          <c:spPr>
            <a:ln>
              <a:prstDash val="lgDash"/>
            </a:ln>
          </c:spPr>
          <c:marker>
            <c:symbol val="none"/>
          </c:marker>
          <c:cat>
            <c:strRef>
              <c:f>Feuil2!$C$7:$F$7</c:f>
              <c:strCache>
                <c:ptCount val="4"/>
                <c:pt idx="0">
                  <c:v>Case 1</c:v>
                </c:pt>
                <c:pt idx="1">
                  <c:v>Case 2</c:v>
                </c:pt>
                <c:pt idx="2">
                  <c:v>Case 3</c:v>
                </c:pt>
                <c:pt idx="3">
                  <c:v>Case 4</c:v>
                </c:pt>
              </c:strCache>
            </c:strRef>
          </c:cat>
          <c:val>
            <c:numRef>
              <c:f>Feuil2!$C$10:$F$10</c:f>
              <c:numCache>
                <c:formatCode>General</c:formatCode>
                <c:ptCount val="4"/>
                <c:pt idx="0" formatCode="0.00">
                  <c:v>1.6800000000000013</c:v>
                </c:pt>
                <c:pt idx="1">
                  <c:v>1.9700000000000013</c:v>
                </c:pt>
                <c:pt idx="2">
                  <c:v>2.9699999999999998</c:v>
                </c:pt>
                <c:pt idx="3">
                  <c:v>1.9700000000000013</c:v>
                </c:pt>
              </c:numCache>
            </c:numRef>
          </c:val>
          <c:smooth val="0"/>
          <c:extLst>
            <c:ext xmlns:c16="http://schemas.microsoft.com/office/drawing/2014/chart" uri="{C3380CC4-5D6E-409C-BE32-E72D297353CC}">
              <c16:uniqueId val="{00000002-8125-3149-BF7C-1B791E3D2BF0}"/>
            </c:ext>
          </c:extLst>
        </c:ser>
        <c:ser>
          <c:idx val="3"/>
          <c:order val="3"/>
          <c:tx>
            <c:strRef>
              <c:f>Feuil2!$B$11</c:f>
              <c:strCache>
                <c:ptCount val="1"/>
                <c:pt idx="0">
                  <c:v>HP</c:v>
                </c:pt>
              </c:strCache>
            </c:strRef>
          </c:tx>
          <c:spPr>
            <a:ln>
              <a:solidFill>
                <a:sysClr val="windowText" lastClr="000000">
                  <a:lumMod val="75000"/>
                  <a:lumOff val="25000"/>
                </a:sysClr>
              </a:solidFill>
              <a:prstDash val="sysDot"/>
            </a:ln>
          </c:spPr>
          <c:marker>
            <c:symbol val="none"/>
          </c:marker>
          <c:cat>
            <c:strRef>
              <c:f>Feuil2!$C$7:$F$7</c:f>
              <c:strCache>
                <c:ptCount val="4"/>
                <c:pt idx="0">
                  <c:v>Case 1</c:v>
                </c:pt>
                <c:pt idx="1">
                  <c:v>Case 2</c:v>
                </c:pt>
                <c:pt idx="2">
                  <c:v>Case 3</c:v>
                </c:pt>
                <c:pt idx="3">
                  <c:v>Case 4</c:v>
                </c:pt>
              </c:strCache>
            </c:strRef>
          </c:cat>
          <c:val>
            <c:numRef>
              <c:f>Feuil2!$C$11:$F$11</c:f>
              <c:numCache>
                <c:formatCode>General</c:formatCode>
                <c:ptCount val="4"/>
                <c:pt idx="0" formatCode="0.00">
                  <c:v>2.16</c:v>
                </c:pt>
                <c:pt idx="1">
                  <c:v>2.4299999999999997</c:v>
                </c:pt>
                <c:pt idx="2">
                  <c:v>3.03</c:v>
                </c:pt>
                <c:pt idx="3">
                  <c:v>2.7600000000000002</c:v>
                </c:pt>
              </c:numCache>
            </c:numRef>
          </c:val>
          <c:smooth val="0"/>
          <c:extLst>
            <c:ext xmlns:c16="http://schemas.microsoft.com/office/drawing/2014/chart" uri="{C3380CC4-5D6E-409C-BE32-E72D297353CC}">
              <c16:uniqueId val="{00000003-8125-3149-BF7C-1B791E3D2BF0}"/>
            </c:ext>
          </c:extLst>
        </c:ser>
        <c:dLbls>
          <c:showLegendKey val="0"/>
          <c:showVal val="0"/>
          <c:showCatName val="0"/>
          <c:showSerName val="0"/>
          <c:showPercent val="0"/>
          <c:showBubbleSize val="0"/>
        </c:dLbls>
        <c:smooth val="0"/>
        <c:axId val="15935360"/>
        <c:axId val="15936896"/>
      </c:lineChart>
      <c:catAx>
        <c:axId val="15935360"/>
        <c:scaling>
          <c:orientation val="minMax"/>
        </c:scaling>
        <c:delete val="0"/>
        <c:axPos val="b"/>
        <c:numFmt formatCode="General" sourceLinked="0"/>
        <c:majorTickMark val="out"/>
        <c:minorTickMark val="none"/>
        <c:tickLblPos val="nextTo"/>
        <c:crossAx val="15936896"/>
        <c:crosses val="autoZero"/>
        <c:auto val="1"/>
        <c:lblAlgn val="ctr"/>
        <c:lblOffset val="100"/>
        <c:noMultiLvlLbl val="0"/>
      </c:catAx>
      <c:valAx>
        <c:axId val="15936896"/>
        <c:scaling>
          <c:orientation val="minMax"/>
        </c:scaling>
        <c:delete val="0"/>
        <c:axPos val="l"/>
        <c:majorGridlines/>
        <c:title>
          <c:tx>
            <c:rich>
              <a:bodyPr rot="-5400000" vert="horz"/>
              <a:lstStyle/>
              <a:p>
                <a:pPr>
                  <a:defRPr/>
                </a:pPr>
                <a:r>
                  <a:rPr lang="en-US"/>
                  <a:t>Benefit-Risk ratio</a:t>
                </a:r>
              </a:p>
            </c:rich>
          </c:tx>
          <c:layout>
            <c:manualLayout>
              <c:xMode val="edge"/>
              <c:yMode val="edge"/>
              <c:x val="2.208401915862216E-2"/>
              <c:y val="0.4031239920311166"/>
            </c:manualLayout>
          </c:layout>
          <c:overlay val="0"/>
        </c:title>
        <c:numFmt formatCode="0.00" sourceLinked="1"/>
        <c:majorTickMark val="out"/>
        <c:minorTickMark val="none"/>
        <c:tickLblPos val="nextTo"/>
        <c:crossAx val="15935360"/>
        <c:crosses val="autoZero"/>
        <c:crossBetween val="between"/>
      </c:valAx>
    </c:plotArea>
    <c:legend>
      <c:legendPos val="r"/>
      <c:layout>
        <c:manualLayout>
          <c:xMode val="edge"/>
          <c:yMode val="edge"/>
          <c:x val="0.84438157094769939"/>
          <c:y val="0.35475571577649184"/>
          <c:w val="0.14055251568130256"/>
          <c:h val="0.29048856844701704"/>
        </c:manualLayout>
      </c:layout>
      <c:overlay val="0"/>
    </c:legend>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Pas ou peu pertinent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4"/>
                <c:pt idx="0">
                  <c:v>Neuologues</c:v>
                </c:pt>
                <c:pt idx="1">
                  <c:v>Gériatres</c:v>
                </c:pt>
                <c:pt idx="2">
                  <c:v>Med G</c:v>
                </c:pt>
                <c:pt idx="3">
                  <c:v>Autres</c:v>
                </c:pt>
              </c:strCache>
            </c:strRef>
          </c:cat>
          <c:val>
            <c:numRef>
              <c:f>Feuil1!$B$2:$B$5</c:f>
              <c:numCache>
                <c:formatCode>0%</c:formatCode>
                <c:ptCount val="4"/>
                <c:pt idx="0">
                  <c:v>0.1</c:v>
                </c:pt>
                <c:pt idx="1">
                  <c:v>0.1</c:v>
                </c:pt>
                <c:pt idx="2">
                  <c:v>0.05</c:v>
                </c:pt>
                <c:pt idx="3">
                  <c:v>0.05</c:v>
                </c:pt>
              </c:numCache>
            </c:numRef>
          </c:val>
          <c:extLst>
            <c:ext xmlns:c16="http://schemas.microsoft.com/office/drawing/2014/chart" uri="{C3380CC4-5D6E-409C-BE32-E72D297353CC}">
              <c16:uniqueId val="{00000000-32EE-FB48-9CB5-F33D0B585622}"/>
            </c:ext>
          </c:extLst>
        </c:ser>
        <c:ser>
          <c:idx val="1"/>
          <c:order val="1"/>
          <c:tx>
            <c:strRef>
              <c:f>Feuil1!$C$1</c:f>
              <c:strCache>
                <c:ptCount val="1"/>
                <c:pt idx="0">
                  <c:v>Pertinent ou très pertinent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12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4"/>
                <c:pt idx="0">
                  <c:v>Neuologues</c:v>
                </c:pt>
                <c:pt idx="1">
                  <c:v>Gériatres</c:v>
                </c:pt>
                <c:pt idx="2">
                  <c:v>Med G</c:v>
                </c:pt>
                <c:pt idx="3">
                  <c:v>Autres</c:v>
                </c:pt>
              </c:strCache>
            </c:strRef>
          </c:cat>
          <c:val>
            <c:numRef>
              <c:f>Feuil1!$C$2:$C$5</c:f>
              <c:numCache>
                <c:formatCode>0%</c:formatCode>
                <c:ptCount val="4"/>
                <c:pt idx="0">
                  <c:v>0.9</c:v>
                </c:pt>
                <c:pt idx="1">
                  <c:v>0.9</c:v>
                </c:pt>
                <c:pt idx="2">
                  <c:v>0.95</c:v>
                </c:pt>
                <c:pt idx="3">
                  <c:v>0.95</c:v>
                </c:pt>
              </c:numCache>
            </c:numRef>
          </c:val>
          <c:extLst>
            <c:ext xmlns:c16="http://schemas.microsoft.com/office/drawing/2014/chart" uri="{C3380CC4-5D6E-409C-BE32-E72D297353CC}">
              <c16:uniqueId val="{00000001-32EE-FB48-9CB5-F33D0B585622}"/>
            </c:ext>
          </c:extLst>
        </c:ser>
        <c:dLbls>
          <c:dLblPos val="ctr"/>
          <c:showLegendKey val="0"/>
          <c:showVal val="1"/>
          <c:showCatName val="0"/>
          <c:showSerName val="0"/>
          <c:showPercent val="0"/>
          <c:showBubbleSize val="0"/>
        </c:dLbls>
        <c:gapWidth val="79"/>
        <c:overlap val="100"/>
        <c:axId val="16011264"/>
        <c:axId val="16012800"/>
      </c:barChart>
      <c:catAx>
        <c:axId val="16011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rgbClr val="002060"/>
                </a:solidFill>
                <a:latin typeface="+mn-lt"/>
                <a:ea typeface="+mn-ea"/>
                <a:cs typeface="+mn-cs"/>
              </a:defRPr>
            </a:pPr>
            <a:endParaRPr lang="fr-FR"/>
          </a:p>
        </c:txPr>
        <c:crossAx val="16012800"/>
        <c:crosses val="autoZero"/>
        <c:auto val="1"/>
        <c:lblAlgn val="ctr"/>
        <c:lblOffset val="100"/>
        <c:noMultiLvlLbl val="0"/>
      </c:catAx>
      <c:valAx>
        <c:axId val="16012800"/>
        <c:scaling>
          <c:orientation val="minMax"/>
        </c:scaling>
        <c:delete val="1"/>
        <c:axPos val="l"/>
        <c:numFmt formatCode="0%" sourceLinked="1"/>
        <c:majorTickMark val="none"/>
        <c:minorTickMark val="none"/>
        <c:tickLblPos val="nextTo"/>
        <c:crossAx val="160112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6430918489898979E-2"/>
          <c:w val="0.99516908212560384"/>
          <c:h val="0.82711041982948696"/>
        </c:manualLayout>
      </c:layout>
      <c:barChart>
        <c:barDir val="col"/>
        <c:grouping val="stacked"/>
        <c:varyColors val="0"/>
        <c:ser>
          <c:idx val="1"/>
          <c:order val="0"/>
          <c:tx>
            <c:strRef>
              <c:f>Feuil1!$G$2</c:f>
              <c:strCache>
                <c:ptCount val="1"/>
                <c:pt idx="0">
                  <c:v>Non</c:v>
                </c:pt>
              </c:strCache>
            </c:strRef>
          </c:tx>
          <c:spPr>
            <a:solidFill>
              <a:srgbClr val="FF0000"/>
            </a:solidFill>
          </c:spPr>
          <c:invertIfNegative val="0"/>
          <c:dLbls>
            <c:spPr>
              <a:noFill/>
              <a:ln>
                <a:noFill/>
              </a:ln>
              <a:effectLst/>
            </c:spPr>
            <c:txPr>
              <a:bodyPr/>
              <a:lstStyle/>
              <a:p>
                <a:pPr>
                  <a:defRPr sz="1200" b="1">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Feuil1!$E$3:$E$6</c:f>
              <c:strCache>
                <c:ptCount val="4"/>
                <c:pt idx="0">
                  <c:v>Neurologues</c:v>
                </c:pt>
                <c:pt idx="1">
                  <c:v>Gériatres</c:v>
                </c:pt>
                <c:pt idx="2">
                  <c:v>Médecins G</c:v>
                </c:pt>
                <c:pt idx="3">
                  <c:v>Autres</c:v>
                </c:pt>
              </c:strCache>
            </c:strRef>
          </c:cat>
          <c:val>
            <c:numRef>
              <c:f>Feuil1!$G$3:$G$6</c:f>
              <c:numCache>
                <c:formatCode>0%</c:formatCode>
                <c:ptCount val="4"/>
                <c:pt idx="0">
                  <c:v>0.18</c:v>
                </c:pt>
                <c:pt idx="1">
                  <c:v>0.17</c:v>
                </c:pt>
                <c:pt idx="2">
                  <c:v>0.1</c:v>
                </c:pt>
                <c:pt idx="3">
                  <c:v>0.05</c:v>
                </c:pt>
              </c:numCache>
            </c:numRef>
          </c:val>
          <c:extLst>
            <c:ext xmlns:c16="http://schemas.microsoft.com/office/drawing/2014/chart" uri="{C3380CC4-5D6E-409C-BE32-E72D297353CC}">
              <c16:uniqueId val="{00000000-018C-D544-8FCE-9E25F813EBDC}"/>
            </c:ext>
          </c:extLst>
        </c:ser>
        <c:ser>
          <c:idx val="0"/>
          <c:order val="1"/>
          <c:tx>
            <c:strRef>
              <c:f>Feuil1!$F$2</c:f>
              <c:strCache>
                <c:ptCount val="1"/>
                <c:pt idx="0">
                  <c:v>Oui</c:v>
                </c:pt>
              </c:strCache>
            </c:strRef>
          </c:tx>
          <c:spPr>
            <a:solidFill>
              <a:srgbClr val="00B050"/>
            </a:solidFill>
          </c:spPr>
          <c:invertIfNegative val="0"/>
          <c:dLbls>
            <c:spPr>
              <a:noFill/>
              <a:ln>
                <a:noFill/>
              </a:ln>
              <a:effectLst/>
            </c:spPr>
            <c:txPr>
              <a:bodyPr/>
              <a:lstStyle/>
              <a:p>
                <a:pPr>
                  <a:defRPr sz="1200" b="1">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Feuil1!$E$3:$E$6</c:f>
              <c:strCache>
                <c:ptCount val="4"/>
                <c:pt idx="0">
                  <c:v>Neurologues</c:v>
                </c:pt>
                <c:pt idx="1">
                  <c:v>Gériatres</c:v>
                </c:pt>
                <c:pt idx="2">
                  <c:v>Médecins G</c:v>
                </c:pt>
                <c:pt idx="3">
                  <c:v>Autres</c:v>
                </c:pt>
              </c:strCache>
            </c:strRef>
          </c:cat>
          <c:val>
            <c:numRef>
              <c:f>Feuil1!$F$3:$F$6</c:f>
              <c:numCache>
                <c:formatCode>0%</c:formatCode>
                <c:ptCount val="4"/>
                <c:pt idx="0">
                  <c:v>0.82</c:v>
                </c:pt>
                <c:pt idx="1">
                  <c:v>0.83</c:v>
                </c:pt>
                <c:pt idx="2">
                  <c:v>0.9</c:v>
                </c:pt>
                <c:pt idx="3">
                  <c:v>0.95</c:v>
                </c:pt>
              </c:numCache>
            </c:numRef>
          </c:val>
          <c:extLst>
            <c:ext xmlns:c16="http://schemas.microsoft.com/office/drawing/2014/chart" uri="{C3380CC4-5D6E-409C-BE32-E72D297353CC}">
              <c16:uniqueId val="{00000001-018C-D544-8FCE-9E25F813EBDC}"/>
            </c:ext>
          </c:extLst>
        </c:ser>
        <c:dLbls>
          <c:showLegendKey val="0"/>
          <c:showVal val="1"/>
          <c:showCatName val="0"/>
          <c:showSerName val="0"/>
          <c:showPercent val="0"/>
          <c:showBubbleSize val="0"/>
        </c:dLbls>
        <c:gapWidth val="95"/>
        <c:overlap val="100"/>
        <c:axId val="16710272"/>
        <c:axId val="41288064"/>
      </c:barChart>
      <c:catAx>
        <c:axId val="16710272"/>
        <c:scaling>
          <c:orientation val="minMax"/>
        </c:scaling>
        <c:delete val="0"/>
        <c:axPos val="b"/>
        <c:numFmt formatCode="General" sourceLinked="0"/>
        <c:majorTickMark val="none"/>
        <c:minorTickMark val="none"/>
        <c:tickLblPos val="nextTo"/>
        <c:txPr>
          <a:bodyPr/>
          <a:lstStyle/>
          <a:p>
            <a:pPr>
              <a:defRPr sz="1400" b="1">
                <a:solidFill>
                  <a:srgbClr val="002060"/>
                </a:solidFill>
              </a:defRPr>
            </a:pPr>
            <a:endParaRPr lang="fr-FR"/>
          </a:p>
        </c:txPr>
        <c:crossAx val="41288064"/>
        <c:crosses val="autoZero"/>
        <c:auto val="1"/>
        <c:lblAlgn val="ctr"/>
        <c:lblOffset val="100"/>
        <c:noMultiLvlLbl val="0"/>
      </c:catAx>
      <c:valAx>
        <c:axId val="41288064"/>
        <c:scaling>
          <c:orientation val="minMax"/>
        </c:scaling>
        <c:delete val="1"/>
        <c:axPos val="l"/>
        <c:numFmt formatCode="0%" sourceLinked="1"/>
        <c:majorTickMark val="none"/>
        <c:minorTickMark val="none"/>
        <c:tickLblPos val="nextTo"/>
        <c:crossAx val="16710272"/>
        <c:crosses val="autoZero"/>
        <c:crossBetween val="between"/>
      </c:valAx>
    </c:plotArea>
    <c:legend>
      <c:legendPos val="t"/>
      <c:layout>
        <c:manualLayout>
          <c:xMode val="edge"/>
          <c:yMode val="edge"/>
          <c:x val="2.355154881002192E-2"/>
          <c:y val="2.9186424957105148E-2"/>
          <c:w val="0.87473934170287826"/>
          <c:h val="0.11698769435975785"/>
        </c:manualLayout>
      </c:layout>
      <c:overlay val="0"/>
      <c:txPr>
        <a:bodyPr/>
        <a:lstStyle/>
        <a:p>
          <a:pPr>
            <a:defRPr sz="1400" b="1">
              <a:solidFill>
                <a:srgbClr val="002060"/>
              </a:solidFill>
            </a:defRPr>
          </a:pPr>
          <a:endParaRPr lang="fr-FR"/>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drawing1.xml><?xml version="1.0" encoding="utf-8"?>
<c:userShapes xmlns:c="http://schemas.openxmlformats.org/drawingml/2006/chart">
  <cdr:relSizeAnchor xmlns:cdr="http://schemas.openxmlformats.org/drawingml/2006/chartDrawing">
    <cdr:from>
      <cdr:x>0.09755</cdr:x>
      <cdr:y>0.22036</cdr:y>
    </cdr:from>
    <cdr:to>
      <cdr:x>0.18519</cdr:x>
      <cdr:y>0.25562</cdr:y>
    </cdr:to>
    <cdr:sp macro="" textlink="">
      <cdr:nvSpPr>
        <cdr:cNvPr id="2" name="Accolade ouvrante 1"/>
        <cdr:cNvSpPr/>
      </cdr:nvSpPr>
      <cdr:spPr>
        <a:xfrm xmlns:a="http://schemas.openxmlformats.org/drawingml/2006/main" rot="16200000" flipH="1">
          <a:off x="757244" y="519116"/>
          <a:ext cx="114298" cy="504827"/>
        </a:xfrm>
        <a:prstGeom xmlns:a="http://schemas.openxmlformats.org/drawingml/2006/main" prst="lef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0.33565</cdr:x>
      <cdr:y>0.2233</cdr:y>
    </cdr:from>
    <cdr:to>
      <cdr:x>0.42328</cdr:x>
      <cdr:y>0.25855</cdr:y>
    </cdr:to>
    <cdr:sp macro="" textlink="">
      <cdr:nvSpPr>
        <cdr:cNvPr id="3" name="Accolade ouvrante 2"/>
        <cdr:cNvSpPr/>
      </cdr:nvSpPr>
      <cdr:spPr>
        <a:xfrm xmlns:a="http://schemas.openxmlformats.org/drawingml/2006/main" rot="16200000" flipH="1">
          <a:off x="2128841" y="528635"/>
          <a:ext cx="114298" cy="504827"/>
        </a:xfrm>
        <a:prstGeom xmlns:a="http://schemas.openxmlformats.org/drawingml/2006/main" prst="leftBrace">
          <a:avLst/>
        </a:prstGeom>
        <a:noFill xmlns:a="http://schemas.openxmlformats.org/drawingml/2006/main"/>
        <a:ln xmlns:a="http://schemas.openxmlformats.org/drawingml/2006/main" w="9525"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fr-FR"/>
        </a:p>
      </cdr:txBody>
    </cdr:sp>
  </cdr:relSizeAnchor>
  <cdr:relSizeAnchor xmlns:cdr="http://schemas.openxmlformats.org/drawingml/2006/chartDrawing">
    <cdr:from>
      <cdr:x>0.56878</cdr:x>
      <cdr:y>0.2233</cdr:y>
    </cdr:from>
    <cdr:to>
      <cdr:x>0.65642</cdr:x>
      <cdr:y>0.25855</cdr:y>
    </cdr:to>
    <cdr:sp macro="" textlink="">
      <cdr:nvSpPr>
        <cdr:cNvPr id="4" name="Accolade ouvrante 3"/>
        <cdr:cNvSpPr/>
      </cdr:nvSpPr>
      <cdr:spPr>
        <a:xfrm xmlns:a="http://schemas.openxmlformats.org/drawingml/2006/main" rot="16200000" flipH="1">
          <a:off x="3471866" y="528635"/>
          <a:ext cx="114298" cy="504827"/>
        </a:xfrm>
        <a:prstGeom xmlns:a="http://schemas.openxmlformats.org/drawingml/2006/main" prst="leftBrace">
          <a:avLst/>
        </a:prstGeom>
        <a:noFill xmlns:a="http://schemas.openxmlformats.org/drawingml/2006/main"/>
        <a:ln xmlns:a="http://schemas.openxmlformats.org/drawingml/2006/main" w="9525"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fr-FR"/>
        </a:p>
      </cdr:txBody>
    </cdr:sp>
  </cdr:relSizeAnchor>
  <cdr:relSizeAnchor xmlns:cdr="http://schemas.openxmlformats.org/drawingml/2006/chartDrawing">
    <cdr:from>
      <cdr:x>0.8168</cdr:x>
      <cdr:y>0.22036</cdr:y>
    </cdr:from>
    <cdr:to>
      <cdr:x>0.90443</cdr:x>
      <cdr:y>0.25561</cdr:y>
    </cdr:to>
    <cdr:sp macro="" textlink="">
      <cdr:nvSpPr>
        <cdr:cNvPr id="5" name="Accolade ouvrante 4"/>
        <cdr:cNvSpPr/>
      </cdr:nvSpPr>
      <cdr:spPr>
        <a:xfrm xmlns:a="http://schemas.openxmlformats.org/drawingml/2006/main" rot="16200000" flipH="1">
          <a:off x="4900616" y="519111"/>
          <a:ext cx="114298" cy="504827"/>
        </a:xfrm>
        <a:prstGeom xmlns:a="http://schemas.openxmlformats.org/drawingml/2006/main" prst="leftBrace">
          <a:avLst/>
        </a:prstGeom>
        <a:noFill xmlns:a="http://schemas.openxmlformats.org/drawingml/2006/main"/>
        <a:ln xmlns:a="http://schemas.openxmlformats.org/drawingml/2006/main" w="9525"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fr-FR"/>
        </a:p>
      </cdr:txBody>
    </cdr:sp>
  </cdr:relSizeAnchor>
  <cdr:relSizeAnchor xmlns:cdr="http://schemas.openxmlformats.org/drawingml/2006/chartDrawing">
    <cdr:from>
      <cdr:x>0.1207</cdr:x>
      <cdr:y>0.1616</cdr:y>
    </cdr:from>
    <cdr:to>
      <cdr:x>0.17039</cdr:x>
      <cdr:y>0.21065</cdr:y>
    </cdr:to>
    <cdr:sp macro="" textlink="">
      <cdr:nvSpPr>
        <cdr:cNvPr id="6" name="ZoneTexte 1"/>
        <cdr:cNvSpPr txBox="1"/>
      </cdr:nvSpPr>
      <cdr:spPr>
        <a:xfrm xmlns:a="http://schemas.openxmlformats.org/drawingml/2006/main">
          <a:off x="695325" y="523875"/>
          <a:ext cx="286247" cy="1590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a:t>*</a:t>
          </a:r>
        </a:p>
      </cdr:txBody>
    </cdr:sp>
  </cdr:relSizeAnchor>
  <cdr:relSizeAnchor xmlns:cdr="http://schemas.openxmlformats.org/drawingml/2006/chartDrawing">
    <cdr:from>
      <cdr:x>0.3588</cdr:x>
      <cdr:y>0.1616</cdr:y>
    </cdr:from>
    <cdr:to>
      <cdr:x>0.40849</cdr:x>
      <cdr:y>0.21065</cdr:y>
    </cdr:to>
    <cdr:sp macro="" textlink="">
      <cdr:nvSpPr>
        <cdr:cNvPr id="7" name="ZoneTexte 1"/>
        <cdr:cNvSpPr txBox="1"/>
      </cdr:nvSpPr>
      <cdr:spPr>
        <a:xfrm xmlns:a="http://schemas.openxmlformats.org/drawingml/2006/main">
          <a:off x="2066925" y="523875"/>
          <a:ext cx="286247" cy="1590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a:t>*</a:t>
          </a:r>
        </a:p>
      </cdr:txBody>
    </cdr:sp>
  </cdr:relSizeAnchor>
  <cdr:relSizeAnchor xmlns:cdr="http://schemas.openxmlformats.org/drawingml/2006/chartDrawing">
    <cdr:from>
      <cdr:x>0.59028</cdr:x>
      <cdr:y>0.16453</cdr:y>
    </cdr:from>
    <cdr:to>
      <cdr:x>0.63997</cdr:x>
      <cdr:y>0.21359</cdr:y>
    </cdr:to>
    <cdr:sp macro="" textlink="">
      <cdr:nvSpPr>
        <cdr:cNvPr id="8" name="ZoneTexte 1"/>
        <cdr:cNvSpPr txBox="1"/>
      </cdr:nvSpPr>
      <cdr:spPr>
        <a:xfrm xmlns:a="http://schemas.openxmlformats.org/drawingml/2006/main">
          <a:off x="3400425" y="533400"/>
          <a:ext cx="286247" cy="1590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a:t>*</a:t>
          </a:r>
        </a:p>
      </cdr:txBody>
    </cdr:sp>
  </cdr:relSizeAnchor>
  <cdr:relSizeAnchor xmlns:cdr="http://schemas.openxmlformats.org/drawingml/2006/chartDrawing">
    <cdr:from>
      <cdr:x>0.83829</cdr:x>
      <cdr:y>0.1616</cdr:y>
    </cdr:from>
    <cdr:to>
      <cdr:x>0.88798</cdr:x>
      <cdr:y>0.21065</cdr:y>
    </cdr:to>
    <cdr:sp macro="" textlink="">
      <cdr:nvSpPr>
        <cdr:cNvPr id="9" name="ZoneTexte 1"/>
        <cdr:cNvSpPr txBox="1"/>
      </cdr:nvSpPr>
      <cdr:spPr>
        <a:xfrm xmlns:a="http://schemas.openxmlformats.org/drawingml/2006/main">
          <a:off x="4829175" y="523875"/>
          <a:ext cx="286247" cy="1590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a:t>*</a:t>
          </a:r>
        </a:p>
      </cdr:txBody>
    </cdr:sp>
  </cdr:relSizeAnchor>
  <cdr:relSizeAnchor xmlns:cdr="http://schemas.openxmlformats.org/drawingml/2006/chartDrawing">
    <cdr:from>
      <cdr:x>0</cdr:x>
      <cdr:y>0.0883</cdr:y>
    </cdr:from>
    <cdr:to>
      <cdr:x>0.16789</cdr:x>
      <cdr:y>0.17192</cdr:y>
    </cdr:to>
    <cdr:sp macro="" textlink="">
      <cdr:nvSpPr>
        <cdr:cNvPr id="10" name="ZoneTexte 1"/>
        <cdr:cNvSpPr txBox="1"/>
      </cdr:nvSpPr>
      <cdr:spPr>
        <a:xfrm xmlns:a="http://schemas.openxmlformats.org/drawingml/2006/main">
          <a:off x="0" y="286247"/>
          <a:ext cx="967167" cy="2710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900"/>
            <a:t>*</a:t>
          </a:r>
          <a:r>
            <a:rPr lang="fr-FR" sz="1100"/>
            <a:t> </a:t>
          </a:r>
          <a:r>
            <a:rPr lang="fr-FR" sz="800"/>
            <a:t>p&lt;0,001</a:t>
          </a:r>
          <a:endParaRPr lang="fr-FR"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1E08C-C2F3-4C5B-ABFE-419DBDCE2D82}" type="datetimeFigureOut">
              <a:rPr lang="fr-FR" smtClean="0"/>
              <a:t>18/09/2019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7FCA2-EB87-4C75-A4BA-224343979CD5}" type="slidenum">
              <a:rPr lang="fr-FR" smtClean="0"/>
              <a:t>‹N°›</a:t>
            </a:fld>
            <a:endParaRPr lang="fr-FR"/>
          </a:p>
        </p:txBody>
      </p:sp>
    </p:spTree>
    <p:extLst>
      <p:ext uri="{BB962C8B-B14F-4D97-AF65-F5344CB8AC3E}">
        <p14:creationId xmlns:p14="http://schemas.microsoft.com/office/powerpoint/2010/main" val="285455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876" indent="-285721" eaLnBrk="0" hangingPunct="0">
              <a:defRPr>
                <a:solidFill>
                  <a:schemeClr val="tx1"/>
                </a:solidFill>
                <a:latin typeface="Calibri" pitchFamily="34" charset="0"/>
                <a:cs typeface="Arial" charset="0"/>
              </a:defRPr>
            </a:lvl2pPr>
            <a:lvl3pPr marL="1142886" indent="-228577" eaLnBrk="0" hangingPunct="0">
              <a:defRPr>
                <a:solidFill>
                  <a:schemeClr val="tx1"/>
                </a:solidFill>
                <a:latin typeface="Calibri" pitchFamily="34" charset="0"/>
                <a:cs typeface="Arial" charset="0"/>
              </a:defRPr>
            </a:lvl3pPr>
            <a:lvl4pPr marL="1600040" indent="-228577" eaLnBrk="0" hangingPunct="0">
              <a:defRPr>
                <a:solidFill>
                  <a:schemeClr val="tx1"/>
                </a:solidFill>
                <a:latin typeface="Calibri" pitchFamily="34" charset="0"/>
                <a:cs typeface="Arial" charset="0"/>
              </a:defRPr>
            </a:lvl4pPr>
            <a:lvl5pPr marL="2057194" indent="-228577" eaLnBrk="0" hangingPunct="0">
              <a:defRPr>
                <a:solidFill>
                  <a:schemeClr val="tx1"/>
                </a:solidFill>
                <a:latin typeface="Calibri" pitchFamily="34" charset="0"/>
                <a:cs typeface="Arial" charset="0"/>
              </a:defRPr>
            </a:lvl5pPr>
            <a:lvl6pPr marL="2514348" indent="-228577" eaLnBrk="0" fontAlgn="base" hangingPunct="0">
              <a:spcBef>
                <a:spcPct val="0"/>
              </a:spcBef>
              <a:spcAft>
                <a:spcPct val="0"/>
              </a:spcAft>
              <a:defRPr>
                <a:solidFill>
                  <a:schemeClr val="tx1"/>
                </a:solidFill>
                <a:latin typeface="Calibri" pitchFamily="34" charset="0"/>
                <a:cs typeface="Arial" charset="0"/>
              </a:defRPr>
            </a:lvl6pPr>
            <a:lvl7pPr marL="2971502" indent="-228577" eaLnBrk="0" fontAlgn="base" hangingPunct="0">
              <a:spcBef>
                <a:spcPct val="0"/>
              </a:spcBef>
              <a:spcAft>
                <a:spcPct val="0"/>
              </a:spcAft>
              <a:defRPr>
                <a:solidFill>
                  <a:schemeClr val="tx1"/>
                </a:solidFill>
                <a:latin typeface="Calibri" pitchFamily="34" charset="0"/>
                <a:cs typeface="Arial" charset="0"/>
              </a:defRPr>
            </a:lvl7pPr>
            <a:lvl8pPr marL="3428657" indent="-228577" eaLnBrk="0" fontAlgn="base" hangingPunct="0">
              <a:spcBef>
                <a:spcPct val="0"/>
              </a:spcBef>
              <a:spcAft>
                <a:spcPct val="0"/>
              </a:spcAft>
              <a:defRPr>
                <a:solidFill>
                  <a:schemeClr val="tx1"/>
                </a:solidFill>
                <a:latin typeface="Calibri" pitchFamily="34" charset="0"/>
                <a:cs typeface="Arial" charset="0"/>
              </a:defRPr>
            </a:lvl8pPr>
            <a:lvl9pPr marL="3885811" indent="-228577"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09F2343-9C23-4BD2-ACDD-FDF57227EA6D}" type="slidenum">
              <a:rPr lang="fr-FR" altLang="fr-FR" sz="1100">
                <a:solidFill>
                  <a:srgbClr val="000000"/>
                </a:solidFill>
                <a:latin typeface="Times New Roman" pitchFamily="18" charset="0"/>
              </a:rPr>
              <a:pPr eaLnBrk="1" hangingPunct="1"/>
              <a:t>12</a:t>
            </a:fld>
            <a:endParaRPr lang="fr-FR" altLang="fr-FR" sz="110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876" indent="-285721" eaLnBrk="0" hangingPunct="0">
              <a:defRPr>
                <a:solidFill>
                  <a:schemeClr val="tx1"/>
                </a:solidFill>
                <a:latin typeface="Calibri" pitchFamily="34" charset="0"/>
                <a:cs typeface="Arial" charset="0"/>
              </a:defRPr>
            </a:lvl2pPr>
            <a:lvl3pPr marL="1142886" indent="-228577" eaLnBrk="0" hangingPunct="0">
              <a:defRPr>
                <a:solidFill>
                  <a:schemeClr val="tx1"/>
                </a:solidFill>
                <a:latin typeface="Calibri" pitchFamily="34" charset="0"/>
                <a:cs typeface="Arial" charset="0"/>
              </a:defRPr>
            </a:lvl3pPr>
            <a:lvl4pPr marL="1600040" indent="-228577" eaLnBrk="0" hangingPunct="0">
              <a:defRPr>
                <a:solidFill>
                  <a:schemeClr val="tx1"/>
                </a:solidFill>
                <a:latin typeface="Calibri" pitchFamily="34" charset="0"/>
                <a:cs typeface="Arial" charset="0"/>
              </a:defRPr>
            </a:lvl4pPr>
            <a:lvl5pPr marL="2057194" indent="-228577" eaLnBrk="0" hangingPunct="0">
              <a:defRPr>
                <a:solidFill>
                  <a:schemeClr val="tx1"/>
                </a:solidFill>
                <a:latin typeface="Calibri" pitchFamily="34" charset="0"/>
                <a:cs typeface="Arial" charset="0"/>
              </a:defRPr>
            </a:lvl5pPr>
            <a:lvl6pPr marL="2514348" indent="-228577" eaLnBrk="0" fontAlgn="base" hangingPunct="0">
              <a:spcBef>
                <a:spcPct val="0"/>
              </a:spcBef>
              <a:spcAft>
                <a:spcPct val="0"/>
              </a:spcAft>
              <a:defRPr>
                <a:solidFill>
                  <a:schemeClr val="tx1"/>
                </a:solidFill>
                <a:latin typeface="Calibri" pitchFamily="34" charset="0"/>
                <a:cs typeface="Arial" charset="0"/>
              </a:defRPr>
            </a:lvl6pPr>
            <a:lvl7pPr marL="2971502" indent="-228577" eaLnBrk="0" fontAlgn="base" hangingPunct="0">
              <a:spcBef>
                <a:spcPct val="0"/>
              </a:spcBef>
              <a:spcAft>
                <a:spcPct val="0"/>
              </a:spcAft>
              <a:defRPr>
                <a:solidFill>
                  <a:schemeClr val="tx1"/>
                </a:solidFill>
                <a:latin typeface="Calibri" pitchFamily="34" charset="0"/>
                <a:cs typeface="Arial" charset="0"/>
              </a:defRPr>
            </a:lvl7pPr>
            <a:lvl8pPr marL="3428657" indent="-228577" eaLnBrk="0" fontAlgn="base" hangingPunct="0">
              <a:spcBef>
                <a:spcPct val="0"/>
              </a:spcBef>
              <a:spcAft>
                <a:spcPct val="0"/>
              </a:spcAft>
              <a:defRPr>
                <a:solidFill>
                  <a:schemeClr val="tx1"/>
                </a:solidFill>
                <a:latin typeface="Calibri" pitchFamily="34" charset="0"/>
                <a:cs typeface="Arial" charset="0"/>
              </a:defRPr>
            </a:lvl8pPr>
            <a:lvl9pPr marL="3885811" indent="-228577"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09F2343-9C23-4BD2-ACDD-FDF57227EA6D}" type="slidenum">
              <a:rPr lang="fr-FR" altLang="fr-FR" sz="1100">
                <a:solidFill>
                  <a:srgbClr val="000000"/>
                </a:solidFill>
                <a:latin typeface="Times New Roman" pitchFamily="18" charset="0"/>
              </a:rPr>
              <a:pPr eaLnBrk="1" hangingPunct="1"/>
              <a:t>14</a:t>
            </a:fld>
            <a:endParaRPr lang="fr-FR" altLang="fr-FR" sz="1100">
              <a:solidFill>
                <a:srgbClr val="000000"/>
              </a:solidFill>
              <a:latin typeface="Times New Roman" pitchFamily="18" charset="0"/>
            </a:endParaRPr>
          </a:p>
        </p:txBody>
      </p:sp>
    </p:spTree>
    <p:extLst>
      <p:ext uri="{BB962C8B-B14F-4D97-AF65-F5344CB8AC3E}">
        <p14:creationId xmlns:p14="http://schemas.microsoft.com/office/powerpoint/2010/main" val="179437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0BA39491-F632-484F-BCB7-EFC2FC5B6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a:extLst>
              <a:ext uri="{FF2B5EF4-FFF2-40B4-BE49-F238E27FC236}">
                <a16:creationId xmlns:a16="http://schemas.microsoft.com/office/drawing/2014/main" id="{293B5315-6FC9-9F4C-80C1-199A9C378729}"/>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endParaRPr lang="fr-FR" altLang="fr-FR"/>
          </a:p>
        </p:txBody>
      </p:sp>
      <p:sp>
        <p:nvSpPr>
          <p:cNvPr id="16388" name="Espace réservé du numéro de diapositive 3">
            <a:extLst>
              <a:ext uri="{FF2B5EF4-FFF2-40B4-BE49-F238E27FC236}">
                <a16:creationId xmlns:a16="http://schemas.microsoft.com/office/drawing/2014/main" id="{B4139E10-678B-9A4A-B178-0D9B5A725E8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A36F8-A9F0-DA42-870A-B469BDA0139C}"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606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8C3A5996-EC57-FD4C-8EF7-B121A97DD9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a:extLst>
              <a:ext uri="{FF2B5EF4-FFF2-40B4-BE49-F238E27FC236}">
                <a16:creationId xmlns:a16="http://schemas.microsoft.com/office/drawing/2014/main" id="{5D9799CE-C17C-274D-974B-1978D2603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Session 2 </a:t>
            </a:r>
            <a:r>
              <a:rPr lang="fr-FR" altLang="fr-FR">
                <a:sym typeface="Wingdings" pitchFamily="2" charset="2"/>
              </a:rPr>
              <a:t> efficient for stereotypes</a:t>
            </a:r>
            <a:endParaRPr lang="fr-FR" altLang="fr-FR"/>
          </a:p>
        </p:txBody>
      </p:sp>
      <p:sp>
        <p:nvSpPr>
          <p:cNvPr id="27652" name="Espace réservé du numéro de diapositive 3">
            <a:extLst>
              <a:ext uri="{FF2B5EF4-FFF2-40B4-BE49-F238E27FC236}">
                <a16:creationId xmlns:a16="http://schemas.microsoft.com/office/drawing/2014/main" id="{7D7A9AC7-3B94-EA49-92E1-8F4474BE0F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30155D-87E5-624B-A9AC-B9672E248306}"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816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2130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83983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vl1pPr>
          </a:lstStyle>
          <a:p>
            <a:pPr>
              <a:defRPr/>
            </a:pPr>
            <a:fld id="{D0329C98-6C41-4F7E-9C57-9B81E4DEAA98}" type="slidenum">
              <a:rPr lang="fr-FR"/>
              <a:pPr>
                <a:defRPr/>
              </a:pPr>
              <a:t>‹N°›</a:t>
            </a:fld>
            <a:endParaRPr lang="fr-FR"/>
          </a:p>
        </p:txBody>
      </p:sp>
    </p:spTree>
    <p:extLst>
      <p:ext uri="{BB962C8B-B14F-4D97-AF65-F5344CB8AC3E}">
        <p14:creationId xmlns:p14="http://schemas.microsoft.com/office/powerpoint/2010/main" val="135398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072B1AA-E012-44AC-9F4D-DAE1D15B404A}" type="slidenum">
              <a:rPr lang="fr-FR"/>
              <a:pPr>
                <a:defRPr/>
              </a:pPr>
              <a:t>‹N°›</a:t>
            </a:fld>
            <a:endParaRPr lang="fr-FR"/>
          </a:p>
        </p:txBody>
      </p:sp>
    </p:spTree>
    <p:extLst>
      <p:ext uri="{BB962C8B-B14F-4D97-AF65-F5344CB8AC3E}">
        <p14:creationId xmlns:p14="http://schemas.microsoft.com/office/powerpoint/2010/main" val="4237827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vl1pPr>
          </a:lstStyle>
          <a:p>
            <a:pPr>
              <a:defRPr/>
            </a:pPr>
            <a:fld id="{83D2E0B0-3737-4E7E-AB88-ADE9843E002F}" type="slidenum">
              <a:rPr lang="fr-FR"/>
              <a:pPr>
                <a:defRPr/>
              </a:pPr>
              <a:t>‹N°›</a:t>
            </a:fld>
            <a:endParaRPr lang="fr-FR"/>
          </a:p>
        </p:txBody>
      </p:sp>
    </p:spTree>
    <p:extLst>
      <p:ext uri="{BB962C8B-B14F-4D97-AF65-F5344CB8AC3E}">
        <p14:creationId xmlns:p14="http://schemas.microsoft.com/office/powerpoint/2010/main" val="1811680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20E8384-DB43-4A7F-A3B3-CFAB1D4A9D4A}" type="slidenum">
              <a:rPr lang="fr-FR"/>
              <a:pPr>
                <a:defRPr/>
              </a:pPr>
              <a:t>‹N°›</a:t>
            </a:fld>
            <a:endParaRPr lang="fr-FR"/>
          </a:p>
        </p:txBody>
      </p:sp>
    </p:spTree>
    <p:extLst>
      <p:ext uri="{BB962C8B-B14F-4D97-AF65-F5344CB8AC3E}">
        <p14:creationId xmlns:p14="http://schemas.microsoft.com/office/powerpoint/2010/main" val="17899094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0E9ECA4-2DC3-46A2-AB98-14B4276B39E3}" type="slidenum">
              <a:rPr lang="fr-FR"/>
              <a:pPr>
                <a:defRPr/>
              </a:pPr>
              <a:t>‹N°›</a:t>
            </a:fld>
            <a:endParaRPr lang="fr-FR"/>
          </a:p>
        </p:txBody>
      </p:sp>
    </p:spTree>
    <p:extLst>
      <p:ext uri="{BB962C8B-B14F-4D97-AF65-F5344CB8AC3E}">
        <p14:creationId xmlns:p14="http://schemas.microsoft.com/office/powerpoint/2010/main" val="3378800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6593F3-7FFF-4DE9-BFA5-043AB0E50580}" type="slidenum">
              <a:rPr lang="fr-FR"/>
              <a:pPr>
                <a:defRPr/>
              </a:pPr>
              <a:t>‹N°›</a:t>
            </a:fld>
            <a:endParaRPr lang="fr-FR"/>
          </a:p>
        </p:txBody>
      </p:sp>
    </p:spTree>
    <p:extLst>
      <p:ext uri="{BB962C8B-B14F-4D97-AF65-F5344CB8AC3E}">
        <p14:creationId xmlns:p14="http://schemas.microsoft.com/office/powerpoint/2010/main" val="2516304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E39E4B2-7AC3-433B-A6BD-875A848ADDF9}" type="slidenum">
              <a:rPr lang="fr-FR"/>
              <a:pPr>
                <a:defRPr/>
              </a:pPr>
              <a:t>‹N°›</a:t>
            </a:fld>
            <a:endParaRPr lang="fr-FR"/>
          </a:p>
        </p:txBody>
      </p:sp>
    </p:spTree>
    <p:extLst>
      <p:ext uri="{BB962C8B-B14F-4D97-AF65-F5344CB8AC3E}">
        <p14:creationId xmlns:p14="http://schemas.microsoft.com/office/powerpoint/2010/main" val="42938851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8" name="Rectangle 6"/>
          <p:cNvSpPr>
            <a:spLocks noGrp="1" noChangeArrowheads="1"/>
          </p:cNvSpPr>
          <p:nvPr>
            <p:ph type="sldNum" sz="quarter" idx="12"/>
          </p:nvPr>
        </p:nvSpPr>
        <p:spPr/>
        <p:txBody>
          <a:bodyPr/>
          <a:lstStyle>
            <a:lvl1pPr eaLnBrk="0" hangingPunct="0">
              <a:defRPr/>
            </a:lvl1pPr>
          </a:lstStyle>
          <a:p>
            <a:pPr>
              <a:defRPr/>
            </a:pPr>
            <a:fld id="{1D86130E-D0F7-484B-AE78-CA97D4005E49}" type="slidenum">
              <a:rPr lang="fr-FR"/>
              <a:pPr>
                <a:defRPr/>
              </a:pPr>
              <a:t>‹N°›</a:t>
            </a:fld>
            <a:endParaRPr lang="fr-FR"/>
          </a:p>
        </p:txBody>
      </p:sp>
    </p:spTree>
    <p:extLst>
      <p:ext uri="{BB962C8B-B14F-4D97-AF65-F5344CB8AC3E}">
        <p14:creationId xmlns:p14="http://schemas.microsoft.com/office/powerpoint/2010/main" val="16392995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8" name="Rectangle 6"/>
          <p:cNvSpPr>
            <a:spLocks noGrp="1" noChangeArrowheads="1"/>
          </p:cNvSpPr>
          <p:nvPr>
            <p:ph type="sldNum" sz="quarter" idx="12"/>
          </p:nvPr>
        </p:nvSpPr>
        <p:spPr/>
        <p:txBody>
          <a:bodyPr/>
          <a:lstStyle>
            <a:lvl1pPr eaLnBrk="0" hangingPunct="0">
              <a:defRPr/>
            </a:lvl1pPr>
          </a:lstStyle>
          <a:p>
            <a:pPr>
              <a:defRPr/>
            </a:pPr>
            <a:fld id="{2E041611-6000-4A91-85B5-37373E5A3670}" type="slidenum">
              <a:rPr lang="fr-FR"/>
              <a:pPr>
                <a:defRPr/>
              </a:pPr>
              <a:t>‹N°›</a:t>
            </a:fld>
            <a:endParaRPr lang="fr-FR"/>
          </a:p>
        </p:txBody>
      </p:sp>
    </p:spTree>
    <p:extLst>
      <p:ext uri="{BB962C8B-B14F-4D97-AF65-F5344CB8AC3E}">
        <p14:creationId xmlns:p14="http://schemas.microsoft.com/office/powerpoint/2010/main" val="4180301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Modifiez le style du titre</a:t>
            </a:r>
          </a:p>
        </p:txBody>
      </p:sp>
      <p:sp>
        <p:nvSpPr>
          <p:cNvPr id="3" name="Espace réservé du texte 2"/>
          <p:cNvSpPr>
            <a:spLocks noGrp="1"/>
          </p:cNvSpPr>
          <p:nvPr>
            <p:ph type="body" sz="half" idx="1"/>
          </p:nvPr>
        </p:nvSpPr>
        <p:spPr>
          <a:xfrm>
            <a:off x="457200" y="1981200"/>
            <a:ext cx="4038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4038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p:cNvSpPr>
            <a:spLocks noGrp="1" noChangeArrowheads="1"/>
          </p:cNvSpPr>
          <p:nvPr>
            <p:ph type="ftr" sz="quarter" idx="10"/>
          </p:nvPr>
        </p:nvSpPr>
        <p:spPr/>
        <p:txBody>
          <a:bodyPr/>
          <a:lstStyle>
            <a:lvl1pPr>
              <a:defRPr/>
            </a:lvl1pPr>
          </a:lstStyle>
          <a:p>
            <a:pPr>
              <a:defRPr/>
            </a:pPr>
            <a:r>
              <a:rPr lang="fr-FR"/>
              <a:t>Réunion PUI GHN - 24 juillet 2009</a:t>
            </a:r>
          </a:p>
        </p:txBody>
      </p:sp>
      <p:sp>
        <p:nvSpPr>
          <p:cNvPr id="6" name="Rectangle 3"/>
          <p:cNvSpPr>
            <a:spLocks noGrp="1" noChangeArrowheads="1"/>
          </p:cNvSpPr>
          <p:nvPr>
            <p:ph type="sldNum" sz="quarter" idx="11"/>
          </p:nvPr>
        </p:nvSpPr>
        <p:spPr/>
        <p:txBody>
          <a:bodyPr/>
          <a:lstStyle>
            <a:lvl1pPr>
              <a:defRPr/>
            </a:lvl1pPr>
          </a:lstStyle>
          <a:p>
            <a:pPr>
              <a:defRPr/>
            </a:pPr>
            <a:fld id="{24642448-D1F2-47C8-BBA3-FC70046834A4}" type="slidenum">
              <a:rPr lang="fr-FR"/>
              <a:pPr>
                <a:defRPr/>
              </a:pPr>
              <a:t>‹N°›</a:t>
            </a:fld>
            <a:endParaRPr lang="fr-FR"/>
          </a:p>
        </p:txBody>
      </p:sp>
      <p:sp>
        <p:nvSpPr>
          <p:cNvPr id="7" name="Rectangle 16"/>
          <p:cNvSpPr>
            <a:spLocks noGrp="1" noChangeArrowheads="1"/>
          </p:cNvSpPr>
          <p:nvPr>
            <p:ph type="dt" sz="half" idx="12"/>
          </p:nvPr>
        </p:nvSpPr>
        <p:spPr/>
        <p:txBody>
          <a:bodyPr/>
          <a:lstStyle>
            <a:lvl1pPr>
              <a:defRPr/>
            </a:lvl1pPr>
          </a:lstStyle>
          <a:p>
            <a:pPr>
              <a:defRPr/>
            </a:pPr>
            <a:endParaRPr lang="fr-FR"/>
          </a:p>
        </p:txBody>
      </p:sp>
    </p:spTree>
    <p:extLst>
      <p:ext uri="{BB962C8B-B14F-4D97-AF65-F5344CB8AC3E}">
        <p14:creationId xmlns:p14="http://schemas.microsoft.com/office/powerpoint/2010/main" val="153460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24881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24614514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1844472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42212546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A49C992-8279-4127-8060-398C492B8E56}" type="datetimeFigureOut">
              <a:rPr lang="fr-FR" smtClean="0"/>
              <a:t>18/09/2019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37238942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A49C992-8279-4127-8060-398C492B8E56}" type="datetimeFigureOut">
              <a:rPr lang="fr-FR" smtClean="0"/>
              <a:t>18/09/2019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12196809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A49C992-8279-4127-8060-398C492B8E56}" type="datetimeFigureOut">
              <a:rPr lang="fr-FR" smtClean="0"/>
              <a:t>18/09/2019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1222692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49C992-8279-4127-8060-398C492B8E56}" type="datetimeFigureOut">
              <a:rPr lang="fr-FR" smtClean="0"/>
              <a:t>18/09/2019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40910113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A49C992-8279-4127-8060-398C492B8E56}" type="datetimeFigureOut">
              <a:rPr lang="fr-FR" smtClean="0"/>
              <a:t>18/09/2019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15592844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A49C992-8279-4127-8060-398C492B8E56}" type="datetimeFigureOut">
              <a:rPr lang="fr-FR" smtClean="0"/>
              <a:t>18/09/2019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4121750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414825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20E38964-22BE-4EF0-B8DC-854CB901A02C}"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560C1B1-036F-4587-8F93-3CFA4B41FD19}" type="slidenum">
              <a:rPr lang="fr-FR"/>
              <a:pPr>
                <a:defRPr/>
              </a:pPr>
              <a:t>‹N°›</a:t>
            </a:fld>
            <a:endParaRPr lang="fr-FR"/>
          </a:p>
        </p:txBody>
      </p:sp>
    </p:spTree>
    <p:extLst>
      <p:ext uri="{BB962C8B-B14F-4D97-AF65-F5344CB8AC3E}">
        <p14:creationId xmlns:p14="http://schemas.microsoft.com/office/powerpoint/2010/main" val="25017360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51F690-E857-4BAC-B91B-B25C2DDCEB67}" type="slidenum">
              <a:rPr lang="fr-FR" smtClean="0"/>
              <a:t>‹N°›</a:t>
            </a:fld>
            <a:endParaRPr lang="fr-FR"/>
          </a:p>
        </p:txBody>
      </p:sp>
    </p:spTree>
    <p:extLst>
      <p:ext uri="{BB962C8B-B14F-4D97-AF65-F5344CB8AC3E}">
        <p14:creationId xmlns:p14="http://schemas.microsoft.com/office/powerpoint/2010/main" val="33214778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en-US"/>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989697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755185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en-US"/>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2818673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EFB82DF2-AB8A-4D03-B22E-95D1D50BA4C5}" type="datetimeFigureOut">
              <a:rPr lang="en-US" smtClean="0"/>
              <a:t>9/18/19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21626953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EFB82DF2-AB8A-4D03-B22E-95D1D50BA4C5}" type="datetimeFigureOut">
              <a:rPr lang="en-US" smtClean="0"/>
              <a:t>9/18/19</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1101532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EFB82DF2-AB8A-4D03-B22E-95D1D50BA4C5}" type="datetimeFigureOut">
              <a:rPr lang="en-US" smtClean="0"/>
              <a:t>9/18/19</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15753418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B82DF2-AB8A-4D03-B22E-95D1D50BA4C5}" type="datetimeFigureOut">
              <a:rPr lang="en-US" smtClean="0"/>
              <a:t>9/18/19</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36638955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US"/>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B82DF2-AB8A-4D03-B22E-95D1D50BA4C5}" type="datetimeFigureOut">
              <a:rPr lang="en-US" smtClean="0"/>
              <a:t>9/18/19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41465925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US"/>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B82DF2-AB8A-4D03-B22E-95D1D50BA4C5}" type="datetimeFigureOut">
              <a:rPr lang="en-US" smtClean="0"/>
              <a:t>9/18/19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4100781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8D8BD3F-DF76-4D56-B174-449EFC244D9B}"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CBC162F-25F7-421B-96F7-4EDB5B7FAF9C}" type="slidenum">
              <a:rPr lang="fr-FR"/>
              <a:pPr>
                <a:defRPr/>
              </a:pPr>
              <a:t>‹N°›</a:t>
            </a:fld>
            <a:endParaRPr lang="fr-FR"/>
          </a:p>
        </p:txBody>
      </p:sp>
    </p:spTree>
    <p:extLst>
      <p:ext uri="{BB962C8B-B14F-4D97-AF65-F5344CB8AC3E}">
        <p14:creationId xmlns:p14="http://schemas.microsoft.com/office/powerpoint/2010/main" val="2087292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22102230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2211415-6112-4BB4-A531-A952A6B46F07}" type="slidenum">
              <a:rPr lang="en-US" smtClean="0"/>
              <a:t>‹N°›</a:t>
            </a:fld>
            <a:endParaRPr lang="en-US"/>
          </a:p>
        </p:txBody>
      </p:sp>
    </p:spTree>
    <p:extLst>
      <p:ext uri="{BB962C8B-B14F-4D97-AF65-F5344CB8AC3E}">
        <p14:creationId xmlns:p14="http://schemas.microsoft.com/office/powerpoint/2010/main" val="9704410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431800" y="6438900"/>
            <a:ext cx="8382000" cy="76200"/>
          </a:xfrm>
          <a:prstGeom prst="rect">
            <a:avLst/>
          </a:prstGeom>
          <a:gradFill rotWithShape="0">
            <a:gsLst>
              <a:gs pos="0">
                <a:schemeClr val="hlink"/>
              </a:gs>
              <a:gs pos="100000">
                <a:srgbClr val="00007A"/>
              </a:gs>
            </a:gsLst>
            <a:lin ang="0" scaled="1"/>
          </a:gradFill>
          <a:ln>
            <a:noFill/>
          </a:ln>
        </p:spPr>
        <p:txBody>
          <a:bodyPr wrap="none" anchor="ctr"/>
          <a:lstStyle>
            <a:lvl1pPr>
              <a:defRPr sz="4400">
                <a:solidFill>
                  <a:schemeClr val="tx1"/>
                </a:solidFill>
                <a:latin typeface="Times New Roman" panose="02020603050405020304" pitchFamily="18" charset="0"/>
                <a:cs typeface="Arial" panose="020B0604020202020204" pitchFamily="34" charset="0"/>
              </a:defRPr>
            </a:lvl1pPr>
            <a:lvl2pPr marL="742950" indent="-285750">
              <a:defRPr sz="4400">
                <a:solidFill>
                  <a:schemeClr val="tx1"/>
                </a:solidFill>
                <a:latin typeface="Times New Roman" panose="02020603050405020304" pitchFamily="18" charset="0"/>
                <a:cs typeface="Arial" panose="020B0604020202020204" pitchFamily="34" charset="0"/>
              </a:defRPr>
            </a:lvl2pPr>
            <a:lvl3pPr marL="1143000" indent="-228600">
              <a:defRPr sz="4400">
                <a:solidFill>
                  <a:schemeClr val="tx1"/>
                </a:solidFill>
                <a:latin typeface="Times New Roman" panose="02020603050405020304" pitchFamily="18" charset="0"/>
                <a:cs typeface="Arial" panose="020B0604020202020204" pitchFamily="34" charset="0"/>
              </a:defRPr>
            </a:lvl3pPr>
            <a:lvl4pPr marL="1600200" indent="-228600">
              <a:defRPr sz="4400">
                <a:solidFill>
                  <a:schemeClr val="tx1"/>
                </a:solidFill>
                <a:latin typeface="Times New Roman" panose="02020603050405020304" pitchFamily="18" charset="0"/>
                <a:cs typeface="Arial" panose="020B0604020202020204" pitchFamily="34" charset="0"/>
              </a:defRPr>
            </a:lvl4pPr>
            <a:lvl5pPr marL="2057400" indent="-228600">
              <a:defRPr sz="4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endParaRPr lang="fr-FR" altLang="fr-FR">
              <a:solidFill>
                <a:srgbClr val="000000"/>
              </a:solidFill>
            </a:endParaRPr>
          </a:p>
        </p:txBody>
      </p:sp>
    </p:spTree>
    <p:extLst>
      <p:ext uri="{BB962C8B-B14F-4D97-AF65-F5344CB8AC3E}">
        <p14:creationId xmlns:p14="http://schemas.microsoft.com/office/powerpoint/2010/main" val="28819653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BD966-61F2-4EC0-A1B1-5EF6B457D698}"/>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73B5FB1D-B34E-488D-9570-C6808F4CBA1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946ADA7-C7D6-4C4C-A7B6-100C08AC9C0A}"/>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5" name="Espace réservé du pied de page 4">
            <a:extLst>
              <a:ext uri="{FF2B5EF4-FFF2-40B4-BE49-F238E27FC236}">
                <a16:creationId xmlns:a16="http://schemas.microsoft.com/office/drawing/2014/main" id="{FD256C5D-0BEB-4ACA-8961-945B8D2B1B56}"/>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30331811-C2F4-478A-8BD0-5CCF09DABF46}"/>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222299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0F655-1970-4F3C-8A4F-01600BB83373}"/>
              </a:ext>
            </a:extLst>
          </p:cNvPr>
          <p:cNvSpPr>
            <a:spLocks noGrp="1"/>
          </p:cNvSpPr>
          <p:nvPr>
            <p:ph type="title"/>
          </p:nvPr>
        </p:nvSpPr>
        <p:spPr>
          <a:xfrm>
            <a:off x="628650" y="365126"/>
            <a:ext cx="7886700" cy="678671"/>
          </a:xfrm>
          <a:prstGeom prst="rect">
            <a:avLst/>
          </a:prstGeom>
        </p:spPr>
        <p:txBody>
          <a:bodyPr>
            <a:normAutofit/>
          </a:bodyPr>
          <a:lstStyle>
            <a:lvl1pPr>
              <a:defRPr sz="2700"/>
            </a:lvl1pPr>
          </a:lstStyle>
          <a:p>
            <a:r>
              <a:rPr lang="fr-FR" dirty="0"/>
              <a:t>Modifiez le style du titre</a:t>
            </a:r>
          </a:p>
        </p:txBody>
      </p:sp>
      <p:sp>
        <p:nvSpPr>
          <p:cNvPr id="3" name="Espace réservé du contenu 2">
            <a:extLst>
              <a:ext uri="{FF2B5EF4-FFF2-40B4-BE49-F238E27FC236}">
                <a16:creationId xmlns:a16="http://schemas.microsoft.com/office/drawing/2014/main" id="{7F8263AE-FA14-49F8-A146-0B9D87257898}"/>
              </a:ext>
            </a:extLst>
          </p:cNvPr>
          <p:cNvSpPr>
            <a:spLocks noGrp="1"/>
          </p:cNvSpPr>
          <p:nvPr>
            <p:ph idx="1"/>
          </p:nvPr>
        </p:nvSpPr>
        <p:spPr>
          <a:xfrm>
            <a:off x="628650" y="1825625"/>
            <a:ext cx="7886700" cy="4351338"/>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6FBAA3D5-0D8A-4FFF-A14F-9C1A8D378655}"/>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5" name="Espace réservé du pied de page 4">
            <a:extLst>
              <a:ext uri="{FF2B5EF4-FFF2-40B4-BE49-F238E27FC236}">
                <a16:creationId xmlns:a16="http://schemas.microsoft.com/office/drawing/2014/main" id="{DFBE7A6E-3F6E-4B0B-AB37-D3A14E5D5F70}"/>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8F740346-815C-452A-9308-4BFBB1A295E6}"/>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10966260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1D30D2-9057-4E13-884F-64C53A3545A0}"/>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2A2CEBD5-54BD-486C-BAD7-E6E9D1D1A7C1}"/>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40FB1F2-5B25-4058-8D60-4C504865E45B}"/>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5" name="Espace réservé du pied de page 4">
            <a:extLst>
              <a:ext uri="{FF2B5EF4-FFF2-40B4-BE49-F238E27FC236}">
                <a16:creationId xmlns:a16="http://schemas.microsoft.com/office/drawing/2014/main" id="{D2E76346-FD8B-4ED0-85F7-CD07E15D80D3}"/>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D787A5F1-BA4F-43DD-8F11-A1981B3F37C4}"/>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3815896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0A7352-8242-4AC4-AE71-2C69E719F2F3}"/>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ACA25097-C17A-4D91-96B1-BD1D82AD03E7}"/>
              </a:ext>
            </a:extLst>
          </p:cNvPr>
          <p:cNvSpPr>
            <a:spLocks noGrp="1"/>
          </p:cNvSpPr>
          <p:nvPr>
            <p:ph sz="half" idx="1"/>
          </p:nvPr>
        </p:nvSpPr>
        <p:spPr>
          <a:xfrm>
            <a:off x="6286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B52A9F7-F685-4665-AE13-C2A58255AD0B}"/>
              </a:ext>
            </a:extLst>
          </p:cNvPr>
          <p:cNvSpPr>
            <a:spLocks noGrp="1"/>
          </p:cNvSpPr>
          <p:nvPr>
            <p:ph sz="half" idx="2"/>
          </p:nvPr>
        </p:nvSpPr>
        <p:spPr>
          <a:xfrm>
            <a:off x="46291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07D57CF-219A-4865-BF25-4D89FC3559E3}"/>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6" name="Espace réservé du pied de page 5">
            <a:extLst>
              <a:ext uri="{FF2B5EF4-FFF2-40B4-BE49-F238E27FC236}">
                <a16:creationId xmlns:a16="http://schemas.microsoft.com/office/drawing/2014/main" id="{D262D670-2387-47BE-BFC5-EAE0244F5CA6}"/>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4F9FF7B5-9BFC-4A2D-B7AD-45A423C359BB}"/>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8387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A21E5-0409-47A0-B32D-878F9E066A76}"/>
              </a:ext>
            </a:extLst>
          </p:cNvPr>
          <p:cNvSpPr>
            <a:spLocks noGrp="1"/>
          </p:cNvSpPr>
          <p:nvPr>
            <p:ph type="title"/>
          </p:nvPr>
        </p:nvSpPr>
        <p:spPr>
          <a:xfrm>
            <a:off x="629841" y="365126"/>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EB8629E0-570E-46D1-A049-28EEBA8CA278}"/>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9C965D4-0716-4B77-B92F-DFF12F3EC19E}"/>
              </a:ext>
            </a:extLst>
          </p:cNvPr>
          <p:cNvSpPr>
            <a:spLocks noGrp="1"/>
          </p:cNvSpPr>
          <p:nvPr>
            <p:ph sz="half" idx="2"/>
          </p:nvPr>
        </p:nvSpPr>
        <p:spPr>
          <a:xfrm>
            <a:off x="629842" y="2505075"/>
            <a:ext cx="3868340"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08017F1-8741-4B01-8C83-EDA2E4CAE6DB}"/>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0AB2D58-80E6-4720-8314-22B8EFA3529E}"/>
              </a:ext>
            </a:extLst>
          </p:cNvPr>
          <p:cNvSpPr>
            <a:spLocks noGrp="1"/>
          </p:cNvSpPr>
          <p:nvPr>
            <p:ph sz="quarter" idx="4"/>
          </p:nvPr>
        </p:nvSpPr>
        <p:spPr>
          <a:xfrm>
            <a:off x="4629150" y="2505075"/>
            <a:ext cx="3887391"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6EAC476-1A88-431C-A9F8-1EABBC014812}"/>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8" name="Espace réservé du pied de page 7">
            <a:extLst>
              <a:ext uri="{FF2B5EF4-FFF2-40B4-BE49-F238E27FC236}">
                <a16:creationId xmlns:a16="http://schemas.microsoft.com/office/drawing/2014/main" id="{0084B2D0-655D-4552-AB07-818932A7D8C3}"/>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9" name="Espace réservé du numéro de diapositive 8">
            <a:extLst>
              <a:ext uri="{FF2B5EF4-FFF2-40B4-BE49-F238E27FC236}">
                <a16:creationId xmlns:a16="http://schemas.microsoft.com/office/drawing/2014/main" id="{BBE02DDC-D675-4182-A755-3E1AEA75C905}"/>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30064203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631F4-2D69-4998-84F0-35F48084B975}"/>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7D33CB06-1686-4BAB-B949-EAD8672562BD}"/>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4" name="Espace réservé du pied de page 3">
            <a:extLst>
              <a:ext uri="{FF2B5EF4-FFF2-40B4-BE49-F238E27FC236}">
                <a16:creationId xmlns:a16="http://schemas.microsoft.com/office/drawing/2014/main" id="{CDB33815-D3C5-4A7D-A6BE-E766BC71B9C6}"/>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5" name="Espace réservé du numéro de diapositive 4">
            <a:extLst>
              <a:ext uri="{FF2B5EF4-FFF2-40B4-BE49-F238E27FC236}">
                <a16:creationId xmlns:a16="http://schemas.microsoft.com/office/drawing/2014/main" id="{FFE3C315-AC31-4D75-A482-0071603B41E7}"/>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2192089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066E80A-097A-4833-BC2D-2486556E4D14}"/>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3" name="Espace réservé du pied de page 2">
            <a:extLst>
              <a:ext uri="{FF2B5EF4-FFF2-40B4-BE49-F238E27FC236}">
                <a16:creationId xmlns:a16="http://schemas.microsoft.com/office/drawing/2014/main" id="{73A4CF26-1E07-4801-8064-4F5A9704194E}"/>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4" name="Espace réservé du numéro de diapositive 3">
            <a:extLst>
              <a:ext uri="{FF2B5EF4-FFF2-40B4-BE49-F238E27FC236}">
                <a16:creationId xmlns:a16="http://schemas.microsoft.com/office/drawing/2014/main" id="{40892B40-1D76-4A2E-8EC0-688BD066C965}"/>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3251751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B4C0EA1-C8E6-4D0E-ABC5-CE98D81F1252}"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828AE54-851D-433E-ADA2-6303BAD0DAC3}" type="slidenum">
              <a:rPr lang="fr-FR"/>
              <a:pPr>
                <a:defRPr/>
              </a:pPr>
              <a:t>‹N°›</a:t>
            </a:fld>
            <a:endParaRPr lang="fr-FR"/>
          </a:p>
        </p:txBody>
      </p:sp>
    </p:spTree>
    <p:extLst>
      <p:ext uri="{BB962C8B-B14F-4D97-AF65-F5344CB8AC3E}">
        <p14:creationId xmlns:p14="http://schemas.microsoft.com/office/powerpoint/2010/main" val="37134355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BFAD2-0492-44FE-BA8C-BA47285453AF}"/>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9F8B0D2E-FC2B-4D63-9E8E-0BF9B772ED0A}"/>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4E1C279-6299-48BA-8A9E-98BE0CA5DF62}"/>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57D6543-1344-40D3-857A-0B237E6C175B}"/>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6" name="Espace réservé du pied de page 5">
            <a:extLst>
              <a:ext uri="{FF2B5EF4-FFF2-40B4-BE49-F238E27FC236}">
                <a16:creationId xmlns:a16="http://schemas.microsoft.com/office/drawing/2014/main" id="{B2B6A787-E498-4ACA-8EFB-E0225DDD8D18}"/>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BEE93A98-8EC5-4172-B90A-D6E099C8E462}"/>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7172736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3FD086-6AF6-48C6-A704-06757AE313AA}"/>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8AF419D8-AC9E-4AEF-B861-AF8B8043C4DB}"/>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a:extLst>
              <a:ext uri="{FF2B5EF4-FFF2-40B4-BE49-F238E27FC236}">
                <a16:creationId xmlns:a16="http://schemas.microsoft.com/office/drawing/2014/main" id="{F4AF4729-C578-43EE-842B-6F953CBBCCA3}"/>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CB7377-36F0-42FF-B50C-5C197841B99E}"/>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6" name="Espace réservé du pied de page 5">
            <a:extLst>
              <a:ext uri="{FF2B5EF4-FFF2-40B4-BE49-F238E27FC236}">
                <a16:creationId xmlns:a16="http://schemas.microsoft.com/office/drawing/2014/main" id="{7B311B2D-94D3-4409-863D-1C4700D42B3B}"/>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48B9772D-2023-4A26-98CE-35E3A3A2E38A}"/>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13603757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A34AC9-276C-4938-9EF1-596145AB55D0}"/>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EBFAE31-0338-43C9-B934-7F790CB68308}"/>
              </a:ext>
            </a:extLst>
          </p:cNvPr>
          <p:cNvSpPr>
            <a:spLocks noGrp="1"/>
          </p:cNvSpPr>
          <p:nvPr>
            <p:ph type="body" orient="vert" idx="1"/>
          </p:nvPr>
        </p:nvSpPr>
        <p:spPr>
          <a:xfrm>
            <a:off x="628650" y="1825625"/>
            <a:ext cx="78867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B632A7-01DA-4EA1-BA34-6BCE27B8E844}"/>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5" name="Espace réservé du pied de page 4">
            <a:extLst>
              <a:ext uri="{FF2B5EF4-FFF2-40B4-BE49-F238E27FC236}">
                <a16:creationId xmlns:a16="http://schemas.microsoft.com/office/drawing/2014/main" id="{D7EB98BF-E29E-493A-91DC-FC8CA85C5540}"/>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1D7DC66B-3B1A-4CDF-BBB9-0914B90DC2F9}"/>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40553940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8885583-28B8-42C0-8156-BCE8D1361C63}"/>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8162560-25BC-43C9-9AB4-13F58125CFAD}"/>
              </a:ext>
            </a:extLst>
          </p:cNvPr>
          <p:cNvSpPr>
            <a:spLocks noGrp="1"/>
          </p:cNvSpPr>
          <p:nvPr>
            <p:ph type="body" orient="vert" idx="1"/>
          </p:nvPr>
        </p:nvSpPr>
        <p:spPr>
          <a:xfrm>
            <a:off x="628650" y="365125"/>
            <a:ext cx="5800725"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6B12E3-DC16-437C-89C1-818322975D5B}"/>
              </a:ext>
            </a:extLst>
          </p:cNvPr>
          <p:cNvSpPr>
            <a:spLocks noGrp="1"/>
          </p:cNvSpPr>
          <p:nvPr>
            <p:ph type="dt" sz="half" idx="10"/>
          </p:nvPr>
        </p:nvSpPr>
        <p:spPr>
          <a:xfrm>
            <a:off x="628650" y="6356351"/>
            <a:ext cx="2057400" cy="365125"/>
          </a:xfrm>
          <a:prstGeom prst="rect">
            <a:avLst/>
          </a:prstGeom>
        </p:spPr>
        <p:txBody>
          <a:bodyPr/>
          <a:lstStyle/>
          <a:p>
            <a:fld id="{AD934E4E-359D-441C-8B11-4915CCCF1881}" type="datetimeFigureOut">
              <a:rPr lang="fr-FR" smtClean="0"/>
              <a:t>18/09/2019</a:t>
            </a:fld>
            <a:endParaRPr lang="fr-FR" dirty="0"/>
          </a:p>
        </p:txBody>
      </p:sp>
      <p:sp>
        <p:nvSpPr>
          <p:cNvPr id="5" name="Espace réservé du pied de page 4">
            <a:extLst>
              <a:ext uri="{FF2B5EF4-FFF2-40B4-BE49-F238E27FC236}">
                <a16:creationId xmlns:a16="http://schemas.microsoft.com/office/drawing/2014/main" id="{8679FC78-20E2-42CB-B73C-1F74B7FA2745}"/>
              </a:ext>
            </a:extLst>
          </p:cNvPr>
          <p:cNvSpPr>
            <a:spLocks noGrp="1"/>
          </p:cNvSpPr>
          <p:nvPr>
            <p:ph type="ftr" sz="quarter" idx="11"/>
          </p:nvPr>
        </p:nvSpPr>
        <p:spPr>
          <a:xfrm>
            <a:off x="3028950" y="6356351"/>
            <a:ext cx="30861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616B5A21-E46A-4415-8C9D-4A7380CF869F}"/>
              </a:ext>
            </a:extLst>
          </p:cNvPr>
          <p:cNvSpPr>
            <a:spLocks noGrp="1"/>
          </p:cNvSpPr>
          <p:nvPr>
            <p:ph type="sldNum" sz="quarter" idx="12"/>
          </p:nvPr>
        </p:nvSpPr>
        <p:spPr>
          <a:xfrm>
            <a:off x="6457950" y="6356351"/>
            <a:ext cx="2057400" cy="365125"/>
          </a:xfrm>
          <a:prstGeom prst="rect">
            <a:avLst/>
          </a:prstGeom>
        </p:spPr>
        <p:txBody>
          <a:bodyPr/>
          <a:lstStyle/>
          <a:p>
            <a:fld id="{2607A4D4-6407-4611-83D0-82BC3B2C5FE0}" type="slidenum">
              <a:rPr lang="fr-FR" smtClean="0"/>
              <a:t>‹N°›</a:t>
            </a:fld>
            <a:endParaRPr lang="fr-FR" dirty="0"/>
          </a:p>
        </p:txBody>
      </p:sp>
    </p:spTree>
    <p:extLst>
      <p:ext uri="{BB962C8B-B14F-4D97-AF65-F5344CB8AC3E}">
        <p14:creationId xmlns:p14="http://schemas.microsoft.com/office/powerpoint/2010/main" val="27706618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059D-4EC3-4BDB-BA53-A51FB3E117F2}"/>
              </a:ext>
            </a:extLst>
          </p:cNvPr>
          <p:cNvSpPr>
            <a:spLocks noGrp="1"/>
          </p:cNvSpPr>
          <p:nvPr>
            <p:ph type="title"/>
          </p:nvPr>
        </p:nvSpPr>
        <p:spPr>
          <a:xfrm>
            <a:off x="628650" y="328857"/>
            <a:ext cx="7100888" cy="657107"/>
          </a:xfrm>
        </p:spPr>
        <p:txBody>
          <a:bodyPr lIns="0">
            <a:noAutofit/>
          </a:bodyPr>
          <a:lstStyle>
            <a:lvl1pPr>
              <a:lnSpc>
                <a:spcPct val="90000"/>
              </a:lnSpc>
              <a:defRPr sz="24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A382B6-9541-481D-BD67-6DC448DFBBB2}"/>
              </a:ext>
            </a:extLst>
          </p:cNvPr>
          <p:cNvSpPr>
            <a:spLocks noGrp="1"/>
          </p:cNvSpPr>
          <p:nvPr>
            <p:ph idx="1"/>
          </p:nvPr>
        </p:nvSpPr>
        <p:spPr>
          <a:xfrm>
            <a:off x="628650" y="1175559"/>
            <a:ext cx="7100888" cy="4963305"/>
          </a:xfrm>
        </p:spPr>
        <p:txBody>
          <a:bodyPr lIns="0">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FC88665D-5D9D-4DDA-BAAD-2D1E02F052ED}"/>
              </a:ext>
            </a:extLst>
          </p:cNvPr>
          <p:cNvSpPr>
            <a:spLocks noGrp="1"/>
          </p:cNvSpPr>
          <p:nvPr>
            <p:ph type="body" sz="quarter" idx="13" hasCustomPrompt="1"/>
          </p:nvPr>
        </p:nvSpPr>
        <p:spPr>
          <a:xfrm>
            <a:off x="628650" y="6356351"/>
            <a:ext cx="2118460" cy="365125"/>
          </a:xfrm>
        </p:spPr>
        <p:txBody>
          <a:bodyPr lIns="0" anchor="b" anchorCtr="0"/>
          <a:lstStyle>
            <a:lvl1pPr marL="0" indent="0">
              <a:lnSpc>
                <a:spcPct val="100000"/>
              </a:lnSpc>
              <a:spcBef>
                <a:spcPts val="0"/>
              </a:spcBef>
              <a:buNone/>
              <a:defRPr sz="825"/>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dirty="0"/>
              <a:t>Reference</a:t>
            </a:r>
          </a:p>
        </p:txBody>
      </p:sp>
      <p:sp>
        <p:nvSpPr>
          <p:cNvPr id="12" name="Footer Placeholder 11">
            <a:extLst>
              <a:ext uri="{FF2B5EF4-FFF2-40B4-BE49-F238E27FC236}">
                <a16:creationId xmlns:a16="http://schemas.microsoft.com/office/drawing/2014/main" id="{61A6C117-41DE-4E28-9D19-94415551C1A9}"/>
              </a:ext>
            </a:extLst>
          </p:cNvPr>
          <p:cNvSpPr>
            <a:spLocks noGrp="1"/>
          </p:cNvSpPr>
          <p:nvPr>
            <p:ph type="ftr" sz="quarter" idx="14"/>
          </p:nvPr>
        </p:nvSpPr>
        <p:spPr/>
        <p:txBody>
          <a:bodyPr anchor="b" anchorCtr="0"/>
          <a:lstStyle>
            <a:lvl1pPr>
              <a:defRPr sz="825"/>
            </a:lvl1pPr>
          </a:lstStyle>
          <a:p>
            <a:r>
              <a:rPr lang="en-GB" dirty="0"/>
              <a:t>Disclaimer text</a:t>
            </a:r>
          </a:p>
        </p:txBody>
      </p:sp>
      <p:sp>
        <p:nvSpPr>
          <p:cNvPr id="13" name="Slide Number Placeholder 12">
            <a:extLst>
              <a:ext uri="{FF2B5EF4-FFF2-40B4-BE49-F238E27FC236}">
                <a16:creationId xmlns:a16="http://schemas.microsoft.com/office/drawing/2014/main" id="{616069F6-7D72-45C9-AF93-9DC75FBF2C2A}"/>
              </a:ext>
            </a:extLst>
          </p:cNvPr>
          <p:cNvSpPr>
            <a:spLocks noGrp="1"/>
          </p:cNvSpPr>
          <p:nvPr>
            <p:ph type="sldNum" sz="quarter" idx="15"/>
          </p:nvPr>
        </p:nvSpPr>
        <p:spPr/>
        <p:txBody>
          <a:bodyPr anchor="b" anchorCtr="0"/>
          <a:lstStyle>
            <a:lvl1pPr>
              <a:defRPr sz="825"/>
            </a:lvl1pPr>
          </a:lstStyle>
          <a:p>
            <a:fld id="{8BF51EF0-2768-4374-8A9F-F00F9DE2EF6A}" type="slidenum">
              <a:rPr lang="en-GB" smtClean="0"/>
              <a:pPr/>
              <a:t>‹N°›</a:t>
            </a:fld>
            <a:endParaRPr lang="en-GB" dirty="0"/>
          </a:p>
        </p:txBody>
      </p:sp>
    </p:spTree>
    <p:extLst>
      <p:ext uri="{BB962C8B-B14F-4D97-AF65-F5344CB8AC3E}">
        <p14:creationId xmlns:p14="http://schemas.microsoft.com/office/powerpoint/2010/main" val="42565445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9" name="Rectangle 8"/>
          <p:cNvSpPr/>
          <p:nvPr userDrawn="1"/>
        </p:nvSpPr>
        <p:spPr>
          <a:xfrm>
            <a:off x="0" y="3"/>
            <a:ext cx="7988628" cy="646443"/>
          </a:xfrm>
          <a:prstGeom prst="rect">
            <a:avLst/>
          </a:prstGeom>
          <a:solidFill>
            <a:srgbClr val="94C1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2" name="Titre 1"/>
          <p:cNvSpPr>
            <a:spLocks noGrp="1"/>
          </p:cNvSpPr>
          <p:nvPr>
            <p:ph type="title" hasCustomPrompt="1"/>
          </p:nvPr>
        </p:nvSpPr>
        <p:spPr>
          <a:xfrm>
            <a:off x="457200" y="144499"/>
            <a:ext cx="7045368" cy="524760"/>
          </a:xfrm>
          <a:prstGeom prst="rect">
            <a:avLst/>
          </a:prstGeom>
        </p:spPr>
        <p:txBody>
          <a:bodyPr lIns="0" tIns="0" rIns="0" bIns="0" anchor="t" anchorCtr="0">
            <a:normAutofit/>
          </a:bodyPr>
          <a:lstStyle>
            <a:lvl1pPr algn="l">
              <a:defRPr sz="1500" b="1" i="0" baseline="0">
                <a:solidFill>
                  <a:schemeClr val="bg1"/>
                </a:solidFill>
                <a:latin typeface="DINOT-Bold"/>
                <a:cs typeface="DINOT-Bold"/>
              </a:defRPr>
            </a:lvl1pPr>
          </a:lstStyle>
          <a:p>
            <a:r>
              <a:rPr lang="fr-FR" dirty="0"/>
              <a:t>Titre de la rubrique</a:t>
            </a:r>
          </a:p>
        </p:txBody>
      </p:sp>
      <p:sp>
        <p:nvSpPr>
          <p:cNvPr id="3" name="Espace réservé du contenu 2"/>
          <p:cNvSpPr>
            <a:spLocks noGrp="1"/>
          </p:cNvSpPr>
          <p:nvPr>
            <p:ph idx="1"/>
          </p:nvPr>
        </p:nvSpPr>
        <p:spPr>
          <a:xfrm>
            <a:off x="457200" y="1600203"/>
            <a:ext cx="8229600" cy="3825811"/>
          </a:xfrm>
          <a:prstGeom prst="rect">
            <a:avLst/>
          </a:prstGeom>
        </p:spPr>
        <p:txBody>
          <a:bodyPr/>
          <a:lstStyle>
            <a:lvl1pPr>
              <a:buClr>
                <a:srgbClr val="EE7E07"/>
              </a:buClr>
              <a:defRPr sz="1800" b="0" i="0">
                <a:latin typeface="Arial"/>
                <a:cs typeface="Arial"/>
              </a:defRPr>
            </a:lvl1pPr>
            <a:lvl2pPr marL="557213" indent="-214313">
              <a:buClr>
                <a:srgbClr val="EE7E07"/>
              </a:buClr>
              <a:buFont typeface="Wingdings" charset="2"/>
              <a:buChar char="§"/>
              <a:defRPr sz="1350" b="0" i="0">
                <a:latin typeface="Arial"/>
                <a:cs typeface="Arial"/>
              </a:defRPr>
            </a:lvl2pPr>
            <a:lvl3pPr>
              <a:buClr>
                <a:srgbClr val="EE7E07"/>
              </a:buClr>
              <a:defRPr sz="1200" b="0" i="1">
                <a:latin typeface="Arial"/>
                <a:cs typeface="Arial"/>
              </a:defRPr>
            </a:lvl3pPr>
            <a:lvl4pPr>
              <a:buClr>
                <a:srgbClr val="EE7E07"/>
              </a:buClr>
              <a:defRPr sz="1050" b="0" i="0">
                <a:latin typeface="Arial"/>
                <a:cs typeface="Arial"/>
              </a:defRPr>
            </a:lvl4pPr>
            <a:lvl5pPr>
              <a:buClr>
                <a:srgbClr val="EE7E07"/>
              </a:buClr>
              <a:defRPr sz="900" b="0" i="1">
                <a:latin typeface="Arial"/>
                <a:cs typeface="Aria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Rectangle 10"/>
          <p:cNvSpPr/>
          <p:nvPr userDrawn="1"/>
        </p:nvSpPr>
        <p:spPr>
          <a:xfrm>
            <a:off x="0" y="6314204"/>
            <a:ext cx="9144000" cy="45719"/>
          </a:xfrm>
          <a:prstGeom prst="rect">
            <a:avLst/>
          </a:prstGeom>
          <a:solidFill>
            <a:srgbClr val="1292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3" name="Rectangle 12"/>
          <p:cNvSpPr/>
          <p:nvPr userDrawn="1"/>
        </p:nvSpPr>
        <p:spPr>
          <a:xfrm>
            <a:off x="0" y="637904"/>
            <a:ext cx="9144000" cy="45719"/>
          </a:xfrm>
          <a:prstGeom prst="rect">
            <a:avLst/>
          </a:prstGeom>
          <a:solidFill>
            <a:srgbClr val="1292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pic>
        <p:nvPicPr>
          <p:cNvPr id="12" name="Image 11" descr="Logo-DIU-MA2-RVB.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6180" y="82332"/>
            <a:ext cx="896819" cy="499866"/>
          </a:xfrm>
          <a:prstGeom prst="rect">
            <a:avLst/>
          </a:prstGeom>
        </p:spPr>
      </p:pic>
      <p:sp>
        <p:nvSpPr>
          <p:cNvPr id="14" name="Espace réservé du texte 3"/>
          <p:cNvSpPr>
            <a:spLocks noGrp="1"/>
          </p:cNvSpPr>
          <p:nvPr>
            <p:ph type="body" sz="half" idx="2" hasCustomPrompt="1"/>
          </p:nvPr>
        </p:nvSpPr>
        <p:spPr>
          <a:xfrm>
            <a:off x="0" y="5798996"/>
            <a:ext cx="9144000" cy="515207"/>
          </a:xfrm>
          <a:prstGeom prst="rect">
            <a:avLst/>
          </a:prstGeom>
          <a:solidFill>
            <a:schemeClr val="bg1">
              <a:lumMod val="85000"/>
            </a:schemeClr>
          </a:solidFill>
        </p:spPr>
        <p:txBody>
          <a:bodyPr lIns="432000" tIns="72000" rIns="432000" bIns="72000"/>
          <a:lstStyle>
            <a:lvl1pPr marL="0" indent="0">
              <a:buNone/>
              <a:defRPr sz="750" i="1">
                <a:solidFill>
                  <a:schemeClr val="bg1">
                    <a:lumMod val="50000"/>
                  </a:schemeClr>
                </a:solidFill>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a:t>Références :</a:t>
            </a:r>
          </a:p>
        </p:txBody>
      </p:sp>
      <p:sp>
        <p:nvSpPr>
          <p:cNvPr id="15" name="Espace réservé de la date 3"/>
          <p:cNvSpPr>
            <a:spLocks noGrp="1"/>
          </p:cNvSpPr>
          <p:nvPr>
            <p:ph type="dt" sz="half" idx="10"/>
          </p:nvPr>
        </p:nvSpPr>
        <p:spPr>
          <a:xfrm>
            <a:off x="457200" y="6356354"/>
            <a:ext cx="2133600" cy="365125"/>
          </a:xfrm>
          <a:prstGeom prst="rect">
            <a:avLst/>
          </a:prstGeom>
        </p:spPr>
        <p:txBody>
          <a:bodyPr vert="horz" lIns="91440" tIns="45720" rIns="91440" bIns="45720" rtlCol="0" anchor="ctr"/>
          <a:lstStyle>
            <a:lvl1pPr algn="l">
              <a:defRPr sz="600" b="0" i="0">
                <a:solidFill>
                  <a:schemeClr val="tx1">
                    <a:tint val="75000"/>
                  </a:schemeClr>
                </a:solidFill>
                <a:latin typeface="DINOT-Light"/>
                <a:cs typeface="DINOT-Light"/>
              </a:defRPr>
            </a:lvl1pPr>
          </a:lstStyle>
          <a:p>
            <a:fld id="{DCEDEB2E-29F3-9E42-85D5-487960B7889D}" type="datetime1">
              <a:rPr lang="fr-FR" smtClean="0"/>
              <a:pPr/>
              <a:t>18/09/2019</a:t>
            </a:fld>
            <a:endParaRPr lang="fr-FR" dirty="0"/>
          </a:p>
        </p:txBody>
      </p:sp>
      <p:sp>
        <p:nvSpPr>
          <p:cNvPr id="16"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00" b="0" i="0">
                <a:solidFill>
                  <a:schemeClr val="tx1">
                    <a:tint val="75000"/>
                  </a:schemeClr>
                </a:solidFill>
                <a:latin typeface="DINOT-Light"/>
                <a:cs typeface="DINOT-Light"/>
              </a:defRPr>
            </a:lvl1pPr>
          </a:lstStyle>
          <a:p>
            <a:r>
              <a:rPr lang="fr-FR" dirty="0"/>
              <a:t>Titre de la présentation / N° version / Nom Auteur</a:t>
            </a:r>
          </a:p>
        </p:txBody>
      </p:sp>
      <p:sp>
        <p:nvSpPr>
          <p:cNvPr id="17"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00" b="0" i="0">
                <a:solidFill>
                  <a:srgbClr val="3CAD4B"/>
                </a:solidFill>
                <a:latin typeface="Arial"/>
                <a:cs typeface="Arial"/>
              </a:defRPr>
            </a:lvl1pPr>
          </a:lstStyle>
          <a:p>
            <a:fld id="{9E0E4879-4ED8-8249-BFF5-FB7B9DCC7253}" type="slidenum">
              <a:rPr lang="fr-FR" smtClean="0"/>
              <a:pPr/>
              <a:t>‹N°›</a:t>
            </a:fld>
            <a:endParaRPr lang="fr-FR" dirty="0"/>
          </a:p>
        </p:txBody>
      </p:sp>
    </p:spTree>
    <p:extLst>
      <p:ext uri="{BB962C8B-B14F-4D97-AF65-F5344CB8AC3E}">
        <p14:creationId xmlns:p14="http://schemas.microsoft.com/office/powerpoint/2010/main" val="2196418454"/>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4" descr="C:\Users\krolak-salmonpi\Documents\MAMA\Joint Action 2014-2017\Communication\Joint-Act-Demtia-Logo-No-Strap-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00501" y="6364288"/>
            <a:ext cx="8334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3" descr="Afficher l'image d'origin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530975"/>
            <a:ext cx="3683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l="25365" b="2081"/>
          <a:stretch>
            <a:fillRect/>
          </a:stretch>
        </p:blipFill>
        <p:spPr bwMode="auto">
          <a:xfrm>
            <a:off x="6948488" y="653256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BB61D0C3-96D1-4C2E-A9CB-93FEB5C8DB1B}"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2" name="Titre 1"/>
          <p:cNvSpPr>
            <a:spLocks noGrp="1"/>
          </p:cNvSpPr>
          <p:nvPr>
            <p:ph type="ctrTitle"/>
          </p:nvPr>
        </p:nvSpPr>
        <p:spPr>
          <a:xfrm>
            <a:off x="685800" y="2130427"/>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8" name="Espace réservé de la date 3"/>
          <p:cNvSpPr>
            <a:spLocks noGrp="1"/>
          </p:cNvSpPr>
          <p:nvPr>
            <p:ph type="dt" sz="half" idx="10"/>
          </p:nvPr>
        </p:nvSpPr>
        <p:spPr/>
        <p:txBody>
          <a:bodyPr/>
          <a:lstStyle>
            <a:lvl1pPr>
              <a:defRPr/>
            </a:lvl1pPr>
          </a:lstStyle>
          <a:p>
            <a:pPr>
              <a:defRPr/>
            </a:pPr>
            <a:fld id="{3417B267-2B98-474A-8F45-3C1492E3CAB1}" type="datetimeFigureOut">
              <a:rPr lang="fr-FR"/>
              <a:pPr>
                <a:defRPr/>
              </a:pPr>
              <a:t>18/09/2019</a:t>
            </a:fld>
            <a:endParaRPr lang="fr-FR"/>
          </a:p>
        </p:txBody>
      </p:sp>
      <p:sp>
        <p:nvSpPr>
          <p:cNvPr id="9" name="Espace réservé du pied de page 4"/>
          <p:cNvSpPr>
            <a:spLocks noGrp="1"/>
          </p:cNvSpPr>
          <p:nvPr>
            <p:ph type="ftr" sz="quarter" idx="11"/>
          </p:nvPr>
        </p:nvSpPr>
        <p:spPr/>
        <p:txBody>
          <a:bodyPr/>
          <a:lstStyle>
            <a:lvl1pPr>
              <a:defRPr/>
            </a:lvl1pPr>
          </a:lstStyle>
          <a:p>
            <a:pPr>
              <a:defRPr/>
            </a:pPr>
            <a:endParaRPr lang="fr-FR"/>
          </a:p>
        </p:txBody>
      </p:sp>
      <p:sp>
        <p:nvSpPr>
          <p:cNvPr id="10" name="Espace réservé du numéro de diapositive 5"/>
          <p:cNvSpPr>
            <a:spLocks noGrp="1"/>
          </p:cNvSpPr>
          <p:nvPr>
            <p:ph type="sldNum" sz="quarter" idx="12"/>
          </p:nvPr>
        </p:nvSpPr>
        <p:spPr/>
        <p:txBody>
          <a:bodyPr/>
          <a:lstStyle>
            <a:lvl1pPr>
              <a:defRPr/>
            </a:lvl1pPr>
          </a:lstStyle>
          <a:p>
            <a:pPr>
              <a:defRPr/>
            </a:pPr>
            <a:fld id="{A557EAA3-9C2C-49BB-AD99-315D1AD65DF1}" type="slidenum">
              <a:rPr lang="fr-FR" altLang="fr-FR"/>
              <a:pPr>
                <a:defRPr/>
              </a:pPr>
              <a:t>‹N°›</a:t>
            </a:fld>
            <a:endParaRPr lang="fr-FR" altLang="fr-FR"/>
          </a:p>
        </p:txBody>
      </p:sp>
    </p:spTree>
    <p:extLst>
      <p:ext uri="{BB962C8B-B14F-4D97-AF65-F5344CB8AC3E}">
        <p14:creationId xmlns:p14="http://schemas.microsoft.com/office/powerpoint/2010/main" val="9044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Espace réservé du numéro de diapositive 5"/>
          <p:cNvSpPr txBox="1">
            <a:spLocks noChangeArrowheads="1"/>
          </p:cNvSpPr>
          <p:nvPr userDrawn="1"/>
        </p:nvSpPr>
        <p:spPr bwMode="auto">
          <a:xfrm>
            <a:off x="4545013" y="64928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6DEE8C42-9052-42A5-837E-09FBC3C12FC6}" type="slidenum">
              <a:rPr lang="fr-FR" altLang="fr-FR" sz="900" smtClean="0">
                <a:solidFill>
                  <a:srgbClr val="898989"/>
                </a:solidFill>
              </a:rPr>
              <a:pPr>
                <a:spcBef>
                  <a:spcPct val="0"/>
                </a:spcBef>
                <a:buFontTx/>
                <a:buNone/>
                <a:defRPr/>
              </a:pPr>
              <a:t>‹N°›</a:t>
            </a:fld>
            <a:endParaRPr lang="fr-FR" altLang="fr-FR" sz="900" dirty="0">
              <a:solidFill>
                <a:srgbClr val="898989"/>
              </a:solidFill>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8473BF4C-8F75-42D1-9E35-811C66E28AFF}"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dirty="0"/>
            </a:lvl1pPr>
          </a:lstStyle>
          <a:p>
            <a:pPr>
              <a:defRPr/>
            </a:pPr>
            <a:endParaRPr lang="fr-FR"/>
          </a:p>
        </p:txBody>
      </p:sp>
    </p:spTree>
    <p:extLst>
      <p:ext uri="{BB962C8B-B14F-4D97-AF65-F5344CB8AC3E}">
        <p14:creationId xmlns:p14="http://schemas.microsoft.com/office/powerpoint/2010/main" val="9801349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4E853EE1-4FD8-4827-8DEF-66295EF39BFC}"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BB3664D-A091-40DE-9EFE-D66F1088ACC8}"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2584388-135C-4B6B-A9E3-51F9AB221D05}" type="slidenum">
              <a:rPr lang="fr-FR" altLang="fr-FR"/>
              <a:pPr>
                <a:defRPr/>
              </a:pPr>
              <a:t>‹N°›</a:t>
            </a:fld>
            <a:endParaRPr lang="fr-FR" altLang="fr-FR"/>
          </a:p>
        </p:txBody>
      </p:sp>
    </p:spTree>
    <p:extLst>
      <p:ext uri="{BB962C8B-B14F-4D97-AF65-F5344CB8AC3E}">
        <p14:creationId xmlns:p14="http://schemas.microsoft.com/office/powerpoint/2010/main" val="32663071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6" name="Picture 4" descr="C:\Users\krolak-salmonpi\Documents\MAMA\Joint Action 2014-2017\Communication\Joint-Act-Demtia-Logo-No-Strap-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93050" y="111127"/>
            <a:ext cx="1143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Afficher l'image d'origin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0350" y="6453188"/>
            <a:ext cx="3683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l="25365" b="2081"/>
          <a:stretch>
            <a:fillRect/>
          </a:stretch>
        </p:blipFill>
        <p:spPr bwMode="auto">
          <a:xfrm>
            <a:off x="6875463" y="6408738"/>
            <a:ext cx="21002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5"/>
          <p:cNvSpPr txBox="1">
            <a:spLocks/>
          </p:cNvSpPr>
          <p:nvPr userDrawn="1"/>
        </p:nvSpPr>
        <p:spPr>
          <a:xfrm>
            <a:off x="6705600" y="6278565"/>
            <a:ext cx="2133600" cy="365125"/>
          </a:xfrm>
          <a:prstGeom prst="rect">
            <a:avLst/>
          </a:prstGeom>
        </p:spPr>
        <p:txBody>
          <a:bodyPr anchor="ct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A6923C38-9CD8-43E0-B235-AB107AB6A30B}" type="slidenum">
              <a:rPr lang="fr-FR" altLang="fr-FR" sz="900" smtClean="0"/>
              <a:pPr>
                <a:defRPr/>
              </a:pPr>
              <a:t>‹N°›</a:t>
            </a:fld>
            <a:endParaRPr lang="fr-FR" altLang="fr-FR" sz="900"/>
          </a:p>
        </p:txBody>
      </p:sp>
      <p:sp>
        <p:nvSpPr>
          <p:cNvPr id="10"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7E99AAED-3BFA-497E-A63D-6FE4F5B7961B}"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2" name="Titre 1"/>
          <p:cNvSpPr>
            <a:spLocks noGrp="1"/>
          </p:cNvSpPr>
          <p:nvPr>
            <p:ph type="title"/>
          </p:nvPr>
        </p:nvSpPr>
        <p:spPr>
          <a:xfrm>
            <a:off x="457200" y="44624"/>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370188"/>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370188"/>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Sous-titre 2">
            <a:extLst>
              <a:ext uri="{FF2B5EF4-FFF2-40B4-BE49-F238E27FC236}">
                <a16:creationId xmlns:a16="http://schemas.microsoft.com/office/drawing/2014/main" id="{FBFE1DAD-EA73-46E5-A1D1-F020A3EE22D8}"/>
              </a:ext>
            </a:extLst>
          </p:cNvPr>
          <p:cNvSpPr>
            <a:spLocks noGrp="1"/>
          </p:cNvSpPr>
          <p:nvPr>
            <p:ph type="subTitle" idx="13"/>
          </p:nvPr>
        </p:nvSpPr>
        <p:spPr>
          <a:xfrm>
            <a:off x="1524000" y="3808586"/>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11" name="Espace réservé du pied de page 4"/>
          <p:cNvSpPr>
            <a:spLocks noGrp="1"/>
          </p:cNvSpPr>
          <p:nvPr>
            <p:ph type="ftr" sz="quarter" idx="14"/>
          </p:nvPr>
        </p:nvSpPr>
        <p:spPr>
          <a:xfrm>
            <a:off x="3124200" y="6126165"/>
            <a:ext cx="2895600" cy="365125"/>
          </a:xfrm>
        </p:spPr>
        <p:txBody>
          <a:bodyPr/>
          <a:lstStyle>
            <a:lvl1pPr>
              <a:defRPr/>
            </a:lvl1pPr>
          </a:lstStyle>
          <a:p>
            <a:pPr>
              <a:defRPr/>
            </a:pPr>
            <a:endParaRPr lang="fr-FR"/>
          </a:p>
        </p:txBody>
      </p:sp>
      <p:sp>
        <p:nvSpPr>
          <p:cNvPr id="13" name="Espace réservé du numéro de diapositive 5"/>
          <p:cNvSpPr>
            <a:spLocks noGrp="1"/>
          </p:cNvSpPr>
          <p:nvPr>
            <p:ph type="sldNum" sz="quarter" idx="15"/>
          </p:nvPr>
        </p:nvSpPr>
        <p:spPr>
          <a:xfrm>
            <a:off x="6553200" y="6126165"/>
            <a:ext cx="2133600" cy="365125"/>
          </a:xfrm>
        </p:spPr>
        <p:txBody>
          <a:bodyPr/>
          <a:lstStyle>
            <a:lvl1pPr>
              <a:defRPr/>
            </a:lvl1pPr>
          </a:lstStyle>
          <a:p>
            <a:pPr>
              <a:defRPr/>
            </a:pPr>
            <a:fld id="{1ECC7BD4-A9B5-438C-A389-AAB64E90D063}" type="slidenum">
              <a:rPr lang="fr-FR" altLang="fr-FR"/>
              <a:pPr>
                <a:defRPr/>
              </a:pPr>
              <a:t>‹N°›</a:t>
            </a:fld>
            <a:endParaRPr lang="fr-FR" altLang="fr-FR"/>
          </a:p>
        </p:txBody>
      </p:sp>
    </p:spTree>
    <p:extLst>
      <p:ext uri="{BB962C8B-B14F-4D97-AF65-F5344CB8AC3E}">
        <p14:creationId xmlns:p14="http://schemas.microsoft.com/office/powerpoint/2010/main" val="16717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4FAEF809-CF55-45CA-8039-DE806DCABE36}"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EAC367EE-9CC9-45A6-9247-867BC8B27573}" type="slidenum">
              <a:rPr lang="fr-FR"/>
              <a:pPr>
                <a:defRPr/>
              </a:pPr>
              <a:t>‹N°›</a:t>
            </a:fld>
            <a:endParaRPr lang="fr-FR"/>
          </a:p>
        </p:txBody>
      </p:sp>
    </p:spTree>
    <p:extLst>
      <p:ext uri="{BB962C8B-B14F-4D97-AF65-F5344CB8AC3E}">
        <p14:creationId xmlns:p14="http://schemas.microsoft.com/office/powerpoint/2010/main" val="21352897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FE171AD-A193-4F2C-A285-0CFC4E2F019A}" type="datetimeFigureOut">
              <a:rPr lang="fr-FR"/>
              <a:pPr>
                <a:defRPr/>
              </a:pPr>
              <a:t>18/09/2019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5F4D7C54-274E-4AD0-AE2C-71654778C775}" type="slidenum">
              <a:rPr lang="fr-FR" altLang="fr-FR"/>
              <a:pPr>
                <a:defRPr/>
              </a:pPr>
              <a:t>‹N°›</a:t>
            </a:fld>
            <a:endParaRPr lang="fr-FR" altLang="fr-FR"/>
          </a:p>
        </p:txBody>
      </p:sp>
    </p:spTree>
    <p:extLst>
      <p:ext uri="{BB962C8B-B14F-4D97-AF65-F5344CB8AC3E}">
        <p14:creationId xmlns:p14="http://schemas.microsoft.com/office/powerpoint/2010/main" val="3188675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2AABE4FD-F4D1-4840-BA6F-F3670327243F}"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2" name="Titre 1"/>
          <p:cNvSpPr>
            <a:spLocks noGrp="1"/>
          </p:cNvSpPr>
          <p:nvPr>
            <p:ph type="title"/>
          </p:nvPr>
        </p:nvSpPr>
        <p:spPr/>
        <p:txBody>
          <a:bodyPr/>
          <a:lstStyle/>
          <a:p>
            <a:r>
              <a:rPr lang="fr-FR"/>
              <a:t>Modifiez le style du titre</a:t>
            </a:r>
          </a:p>
        </p:txBody>
      </p:sp>
      <p:sp>
        <p:nvSpPr>
          <p:cNvPr id="4" name="Espace réservé de la date 3"/>
          <p:cNvSpPr>
            <a:spLocks noGrp="1"/>
          </p:cNvSpPr>
          <p:nvPr>
            <p:ph type="dt" sz="half" idx="10"/>
          </p:nvPr>
        </p:nvSpPr>
        <p:spPr/>
        <p:txBody>
          <a:bodyPr/>
          <a:lstStyle>
            <a:lvl1pPr>
              <a:defRPr/>
            </a:lvl1pPr>
          </a:lstStyle>
          <a:p>
            <a:pPr>
              <a:defRPr/>
            </a:pPr>
            <a:fld id="{A54D4B5A-E261-4CCF-A74B-B93A51C2794C}"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4284663" y="6400802"/>
            <a:ext cx="2133600" cy="365125"/>
          </a:xfrm>
        </p:spPr>
        <p:txBody>
          <a:bodyPr/>
          <a:lstStyle>
            <a:lvl1pPr>
              <a:defRPr/>
            </a:lvl1pPr>
          </a:lstStyle>
          <a:p>
            <a:pPr>
              <a:defRPr/>
            </a:pPr>
            <a:fld id="{DFB5020A-A270-4C55-ABBD-5C41ED618683}" type="slidenum">
              <a:rPr lang="fr-FR" altLang="fr-FR"/>
              <a:pPr>
                <a:defRPr/>
              </a:pPr>
              <a:t>‹N°›</a:t>
            </a:fld>
            <a:endParaRPr lang="fr-FR" altLang="fr-FR"/>
          </a:p>
        </p:txBody>
      </p:sp>
    </p:spTree>
    <p:extLst>
      <p:ext uri="{BB962C8B-B14F-4D97-AF65-F5344CB8AC3E}">
        <p14:creationId xmlns:p14="http://schemas.microsoft.com/office/powerpoint/2010/main" val="39884038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4" descr="C:\Users\krolak-salmonpi\Documents\MAMA\Joint Action 2014-2017\Communication\Joint-Act-Demtia-Logo-No-Strap-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40650" y="188913"/>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descr="Afficher l'image d'origin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530975"/>
            <a:ext cx="3683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l="25365" b="2081"/>
          <a:stretch>
            <a:fillRect/>
          </a:stretch>
        </p:blipFill>
        <p:spPr bwMode="auto">
          <a:xfrm>
            <a:off x="6948489" y="6486525"/>
            <a:ext cx="21002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6F4A5791-7F54-468C-904A-467FB14B8600}"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6" name="Espace réservé de la date 3"/>
          <p:cNvSpPr>
            <a:spLocks noGrp="1"/>
          </p:cNvSpPr>
          <p:nvPr>
            <p:ph type="dt" sz="half" idx="10"/>
          </p:nvPr>
        </p:nvSpPr>
        <p:spPr/>
        <p:txBody>
          <a:bodyPr/>
          <a:lstStyle>
            <a:lvl1pPr>
              <a:defRPr/>
            </a:lvl1pPr>
          </a:lstStyle>
          <a:p>
            <a:pPr>
              <a:defRPr/>
            </a:pPr>
            <a:fld id="{865E37E3-38DA-4C6C-90DB-6A8B81E06EC3}" type="datetimeFigureOut">
              <a:rPr lang="fr-FR"/>
              <a:pPr>
                <a:defRPr/>
              </a:pPr>
              <a:t>18/09/2019</a:t>
            </a:fld>
            <a:endParaRPr lang="fr-FR"/>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a:xfrm>
            <a:off x="4351338" y="6400802"/>
            <a:ext cx="2133600" cy="365125"/>
          </a:xfrm>
        </p:spPr>
        <p:txBody>
          <a:bodyPr/>
          <a:lstStyle>
            <a:lvl1pPr>
              <a:defRPr/>
            </a:lvl1pPr>
          </a:lstStyle>
          <a:p>
            <a:pPr>
              <a:defRPr/>
            </a:pPr>
            <a:fld id="{85F1243D-3108-423F-A5D2-7BB85D463481}" type="slidenum">
              <a:rPr lang="fr-FR" altLang="fr-FR"/>
              <a:pPr>
                <a:defRPr/>
              </a:pPr>
              <a:t>‹N°›</a:t>
            </a:fld>
            <a:endParaRPr lang="fr-FR" altLang="fr-FR" dirty="0"/>
          </a:p>
        </p:txBody>
      </p:sp>
    </p:spTree>
    <p:extLst>
      <p:ext uri="{BB962C8B-B14F-4D97-AF65-F5344CB8AC3E}">
        <p14:creationId xmlns:p14="http://schemas.microsoft.com/office/powerpoint/2010/main" val="523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459DF40-ED39-4138-AFC2-2DD3F3B6E013}"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C6467BD-CACC-4E2A-A5CA-34B6B2F8A70A}" type="slidenum">
              <a:rPr lang="fr-FR" altLang="fr-FR"/>
              <a:pPr>
                <a:defRPr/>
              </a:pPr>
              <a:t>‹N°›</a:t>
            </a:fld>
            <a:endParaRPr lang="fr-FR" altLang="fr-FR"/>
          </a:p>
        </p:txBody>
      </p:sp>
    </p:spTree>
    <p:extLst>
      <p:ext uri="{BB962C8B-B14F-4D97-AF65-F5344CB8AC3E}">
        <p14:creationId xmlns:p14="http://schemas.microsoft.com/office/powerpoint/2010/main" val="21056569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01A2738-4C0B-4CC6-8F54-BC5CA4E20EE8}"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89369FC-1EE4-4E76-AD78-9E930CF70010}" type="slidenum">
              <a:rPr lang="fr-FR" altLang="fr-FR"/>
              <a:pPr>
                <a:defRPr/>
              </a:pPr>
              <a:t>‹N°›</a:t>
            </a:fld>
            <a:endParaRPr lang="fr-FR" altLang="fr-FR"/>
          </a:p>
        </p:txBody>
      </p:sp>
    </p:spTree>
    <p:extLst>
      <p:ext uri="{BB962C8B-B14F-4D97-AF65-F5344CB8AC3E}">
        <p14:creationId xmlns:p14="http://schemas.microsoft.com/office/powerpoint/2010/main" val="24087560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19B7F388-0B1F-4A6A-8661-6EB9227ED6DF}"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1D38FFE-D879-47D0-BA91-3C3F52860E9F}" type="slidenum">
              <a:rPr lang="fr-FR" altLang="fr-FR"/>
              <a:pPr>
                <a:defRPr/>
              </a:pPr>
              <a:t>‹N°›</a:t>
            </a:fld>
            <a:endParaRPr lang="fr-FR" altLang="fr-FR"/>
          </a:p>
        </p:txBody>
      </p:sp>
    </p:spTree>
    <p:extLst>
      <p:ext uri="{BB962C8B-B14F-4D97-AF65-F5344CB8AC3E}">
        <p14:creationId xmlns:p14="http://schemas.microsoft.com/office/powerpoint/2010/main" val="2751476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17551C4-A83C-4C1D-BBEE-709849DBB769}"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47777C0-D040-4DCE-9DA2-6D068488939B}" type="slidenum">
              <a:rPr lang="fr-FR" altLang="fr-FR"/>
              <a:pPr>
                <a:defRPr/>
              </a:pPr>
              <a:t>‹N°›</a:t>
            </a:fld>
            <a:endParaRPr lang="fr-FR" altLang="fr-FR"/>
          </a:p>
        </p:txBody>
      </p:sp>
    </p:spTree>
    <p:extLst>
      <p:ext uri="{BB962C8B-B14F-4D97-AF65-F5344CB8AC3E}">
        <p14:creationId xmlns:p14="http://schemas.microsoft.com/office/powerpoint/2010/main" val="38792284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901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u">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5426" y="5318125"/>
            <a:ext cx="5651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riangle 9"/>
          <p:cNvSpPr/>
          <p:nvPr userDrawn="1"/>
        </p:nvSpPr>
        <p:spPr>
          <a:xfrm rot="16200000">
            <a:off x="8342313" y="5842002"/>
            <a:ext cx="933450" cy="669925"/>
          </a:xfrm>
          <a:prstGeom prst="triangle">
            <a:avLst/>
          </a:prstGeom>
          <a:solidFill>
            <a:srgbClr val="D7257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sz="1350">
              <a:solidFill>
                <a:prstClr val="white"/>
              </a:solidFill>
            </a:endParaRPr>
          </a:p>
        </p:txBody>
      </p:sp>
      <p:cxnSp>
        <p:nvCxnSpPr>
          <p:cNvPr id="6" name="Connecteur droit 8"/>
          <p:cNvCxnSpPr/>
          <p:nvPr userDrawn="1"/>
        </p:nvCxnSpPr>
        <p:spPr>
          <a:xfrm>
            <a:off x="481013" y="927100"/>
            <a:ext cx="7993062" cy="0"/>
          </a:xfrm>
          <a:prstGeom prst="line">
            <a:avLst/>
          </a:prstGeom>
          <a:ln>
            <a:solidFill>
              <a:srgbClr val="9D8D8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03734" y="388623"/>
            <a:ext cx="7886700" cy="434803"/>
          </a:xfrm>
        </p:spPr>
        <p:txBody>
          <a:bodyPr>
            <a:noAutofit/>
          </a:bodyPr>
          <a:lstStyle>
            <a:lvl1pPr>
              <a:defRPr sz="1800" b="1">
                <a:solidFill>
                  <a:srgbClr val="D72576"/>
                </a:solidFill>
              </a:defRPr>
            </a:lvl1pPr>
          </a:lstStyle>
          <a:p>
            <a:endParaRPr lang="en-US" dirty="0"/>
          </a:p>
        </p:txBody>
      </p:sp>
      <p:sp>
        <p:nvSpPr>
          <p:cNvPr id="3" name="Content Placeholder 2"/>
          <p:cNvSpPr>
            <a:spLocks noGrp="1"/>
          </p:cNvSpPr>
          <p:nvPr>
            <p:ph idx="1"/>
          </p:nvPr>
        </p:nvSpPr>
        <p:spPr>
          <a:xfrm>
            <a:off x="403735" y="1108759"/>
            <a:ext cx="7845380" cy="5251086"/>
          </a:xfrm>
        </p:spPr>
        <p:txBody>
          <a:bodyPr/>
          <a:lstStyle>
            <a:lvl1pPr marL="128588" indent="-128588">
              <a:lnSpc>
                <a:spcPct val="100000"/>
              </a:lnSpc>
              <a:buClr>
                <a:srgbClr val="D72576"/>
              </a:buClr>
              <a:buFont typeface="LucidaGrande" charset="0"/>
              <a:buChar char="▶"/>
              <a:defRPr sz="1500"/>
            </a:lvl1pPr>
            <a:lvl2pPr marL="385763" indent="-128588">
              <a:lnSpc>
                <a:spcPct val="100000"/>
              </a:lnSpc>
              <a:buClr>
                <a:srgbClr val="D72576"/>
              </a:buClr>
              <a:buFont typeface="LucidaGrande" charset="0"/>
              <a:buChar char="▸"/>
              <a:defRPr/>
            </a:lvl2pPr>
            <a:lvl3pPr marL="642938" indent="-128588">
              <a:lnSpc>
                <a:spcPct val="100000"/>
              </a:lnSpc>
              <a:buClr>
                <a:srgbClr val="D72576"/>
              </a:buClr>
              <a:buFont typeface="LucidaGrande" charset="0"/>
              <a:buChar char="▸"/>
              <a:defRPr/>
            </a:lvl3pPr>
            <a:lvl4pPr marL="900113" indent="-128588">
              <a:lnSpc>
                <a:spcPct val="100000"/>
              </a:lnSpc>
              <a:buClr>
                <a:srgbClr val="D72576"/>
              </a:buClr>
              <a:buFont typeface="LucidaGrande" charset="0"/>
              <a:buChar char="▸"/>
              <a:defRPr/>
            </a:lvl4pPr>
            <a:lvl5pPr marL="1028700" indent="0">
              <a:lnSpc>
                <a:spcPct val="100000"/>
              </a:lnSpc>
              <a:buClr>
                <a:srgbClr val="D72576"/>
              </a:buClr>
              <a:buFont typeface="LucidaGrande" charset="0"/>
              <a:buNone/>
              <a:defRPr baseline="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Slide Number Placeholder 5"/>
          <p:cNvSpPr>
            <a:spLocks noGrp="1"/>
          </p:cNvSpPr>
          <p:nvPr>
            <p:ph type="sldNum" sz="quarter" idx="10"/>
          </p:nvPr>
        </p:nvSpPr>
        <p:spPr>
          <a:xfrm>
            <a:off x="8056564" y="5994402"/>
            <a:ext cx="1087437" cy="365125"/>
          </a:xfrm>
        </p:spPr>
        <p:txBody>
          <a:bodyPr/>
          <a:lstStyle>
            <a:lvl1pPr>
              <a:defRPr sz="900">
                <a:solidFill>
                  <a:schemeClr val="bg1"/>
                </a:solidFill>
              </a:defRPr>
            </a:lvl1pPr>
          </a:lstStyle>
          <a:p>
            <a:pPr>
              <a:defRPr/>
            </a:pPr>
            <a:fld id="{BDC2E66A-75CD-469B-AAFC-69917E22D191}"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818919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4" name="Espace réservé du numéro de diapositive 5"/>
          <p:cNvSpPr txBox="1">
            <a:spLocks noChangeArrowheads="1"/>
          </p:cNvSpPr>
          <p:nvPr userDrawn="1"/>
        </p:nvSpPr>
        <p:spPr bwMode="auto">
          <a:xfrm>
            <a:off x="4284663" y="642937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E56CD8E8-9324-4BAC-89DA-B802F32AD84F}" type="slidenum">
              <a:rPr lang="fr-FR" altLang="fr-FR" sz="900" smtClean="0">
                <a:solidFill>
                  <a:srgbClr val="898989"/>
                </a:solidFill>
              </a:rPr>
              <a:pPr>
                <a:spcBef>
                  <a:spcPct val="0"/>
                </a:spcBef>
                <a:buFontTx/>
                <a:buNone/>
                <a:defRPr/>
              </a:pPr>
              <a:t>‹N°›</a:t>
            </a:fld>
            <a:endParaRPr lang="fr-FR" altLang="fr-FR" sz="900">
              <a:solidFill>
                <a:srgbClr val="898989"/>
              </a:solidFill>
            </a:endParaRPr>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le 6"/>
          <p:cNvSpPr>
            <a:spLocks noGrp="1"/>
          </p:cNvSpPr>
          <p:nvPr>
            <p:ph type="title"/>
          </p:nvPr>
        </p:nvSpPr>
        <p:spPr/>
        <p:txBody>
          <a:bodyPr/>
          <a:lstStyle/>
          <a:p>
            <a:r>
              <a:rPr lang="nb-NO"/>
              <a:t>Klikk for å redigere tittelstil</a:t>
            </a:r>
          </a:p>
        </p:txBody>
      </p:sp>
      <p:sp>
        <p:nvSpPr>
          <p:cNvPr id="5" name="Date Placeholder 1"/>
          <p:cNvSpPr>
            <a:spLocks noGrp="1"/>
          </p:cNvSpPr>
          <p:nvPr>
            <p:ph type="dt" sz="half" idx="10"/>
          </p:nvPr>
        </p:nvSpPr>
        <p:spPr/>
        <p:txBody>
          <a:bodyPr/>
          <a:lstStyle>
            <a:lvl1pPr>
              <a:defRPr/>
            </a:lvl1pPr>
          </a:lstStyle>
          <a:p>
            <a:pPr>
              <a:defRPr/>
            </a:pPr>
            <a:endParaRPr lang="nb-NO"/>
          </a:p>
        </p:txBody>
      </p:sp>
      <p:sp>
        <p:nvSpPr>
          <p:cNvPr id="6" name="Footer Placeholder 3"/>
          <p:cNvSpPr>
            <a:spLocks noGrp="1"/>
          </p:cNvSpPr>
          <p:nvPr>
            <p:ph type="ftr" sz="quarter" idx="11"/>
          </p:nvPr>
        </p:nvSpPr>
        <p:spPr/>
        <p:txBody>
          <a:bodyPr/>
          <a:lstStyle>
            <a:lvl1pPr>
              <a:defRPr/>
            </a:lvl1pPr>
          </a:lstStyle>
          <a:p>
            <a:pPr>
              <a:defRPr/>
            </a:pPr>
            <a:endParaRPr lang="nb-NO"/>
          </a:p>
        </p:txBody>
      </p:sp>
      <p:sp>
        <p:nvSpPr>
          <p:cNvPr id="8" name="Slide Number Placeholder 4"/>
          <p:cNvSpPr>
            <a:spLocks noGrp="1"/>
          </p:cNvSpPr>
          <p:nvPr>
            <p:ph type="sldNum" sz="quarter" idx="12"/>
          </p:nvPr>
        </p:nvSpPr>
        <p:spPr/>
        <p:txBody>
          <a:bodyPr/>
          <a:lstStyle>
            <a:lvl1pPr>
              <a:defRPr/>
            </a:lvl1pPr>
          </a:lstStyle>
          <a:p>
            <a:pPr>
              <a:defRPr/>
            </a:pPr>
            <a:fld id="{5CAF0187-ED6B-4311-B52A-3D55F1ADD9D3}" type="slidenum">
              <a:rPr lang="nb-NO"/>
              <a:pPr>
                <a:defRPr/>
              </a:pPr>
              <a:t>‹N°›</a:t>
            </a:fld>
            <a:endParaRPr lang="nb-NO"/>
          </a:p>
        </p:txBody>
      </p:sp>
    </p:spTree>
    <p:extLst>
      <p:ext uri="{BB962C8B-B14F-4D97-AF65-F5344CB8AC3E}">
        <p14:creationId xmlns:p14="http://schemas.microsoft.com/office/powerpoint/2010/main" val="139036997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432B978F-6E8F-44CD-A5E3-B3E54FA9E0EA}" type="datetimeFigureOut">
              <a:rPr lang="fr-FR"/>
              <a:pPr>
                <a:defRPr/>
              </a:pPr>
              <a:t>18/09/2019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85D1C29-D1C0-45E9-B8DE-5DA5B08541DF}" type="slidenum">
              <a:rPr lang="fr-FR"/>
              <a:pPr>
                <a:defRPr/>
              </a:pPr>
              <a:t>‹N°›</a:t>
            </a:fld>
            <a:endParaRPr lang="fr-FR"/>
          </a:p>
        </p:txBody>
      </p:sp>
    </p:spTree>
    <p:extLst>
      <p:ext uri="{BB962C8B-B14F-4D97-AF65-F5344CB8AC3E}">
        <p14:creationId xmlns:p14="http://schemas.microsoft.com/office/powerpoint/2010/main" val="2688808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nb-NO" dirty="0"/>
          </a:p>
        </p:txBody>
      </p:sp>
      <p:sp>
        <p:nvSpPr>
          <p:cNvPr id="8" name="Content Placeholder 2"/>
          <p:cNvSpPr>
            <a:spLocks noGrp="1"/>
          </p:cNvSpPr>
          <p:nvPr>
            <p:ph idx="1"/>
          </p:nvPr>
        </p:nvSpPr>
        <p:spPr>
          <a:xfrm>
            <a:off x="720970" y="1446125"/>
            <a:ext cx="3807476" cy="47308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Content Placeholder 2"/>
          <p:cNvSpPr>
            <a:spLocks noGrp="1"/>
          </p:cNvSpPr>
          <p:nvPr>
            <p:ph idx="13"/>
          </p:nvPr>
        </p:nvSpPr>
        <p:spPr>
          <a:xfrm>
            <a:off x="4707874" y="1446125"/>
            <a:ext cx="3807476" cy="47308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2"/>
          <p:cNvSpPr>
            <a:spLocks noGrp="1"/>
          </p:cNvSpPr>
          <p:nvPr>
            <p:ph type="dt" sz="half" idx="14"/>
          </p:nvPr>
        </p:nvSpPr>
        <p:spPr/>
        <p:txBody>
          <a:bodyPr/>
          <a:lstStyle>
            <a:lvl1pPr>
              <a:defRPr/>
            </a:lvl1pPr>
          </a:lstStyle>
          <a:p>
            <a:pPr>
              <a:defRPr/>
            </a:pPr>
            <a:endParaRPr lang="nb-NO"/>
          </a:p>
        </p:txBody>
      </p:sp>
      <p:sp>
        <p:nvSpPr>
          <p:cNvPr id="6" name="Footer Placeholder 3"/>
          <p:cNvSpPr>
            <a:spLocks noGrp="1"/>
          </p:cNvSpPr>
          <p:nvPr>
            <p:ph type="ftr" sz="quarter" idx="15"/>
          </p:nvPr>
        </p:nvSpPr>
        <p:spPr/>
        <p:txBody>
          <a:bodyPr/>
          <a:lstStyle>
            <a:lvl1pPr>
              <a:defRPr/>
            </a:lvl1pPr>
          </a:lstStyle>
          <a:p>
            <a:pPr>
              <a:defRPr/>
            </a:pPr>
            <a:endParaRPr lang="nb-NO"/>
          </a:p>
        </p:txBody>
      </p:sp>
      <p:sp>
        <p:nvSpPr>
          <p:cNvPr id="7" name="Slide Number Placeholder 4"/>
          <p:cNvSpPr>
            <a:spLocks noGrp="1"/>
          </p:cNvSpPr>
          <p:nvPr>
            <p:ph type="sldNum" sz="quarter" idx="16"/>
          </p:nvPr>
        </p:nvSpPr>
        <p:spPr/>
        <p:txBody>
          <a:bodyPr/>
          <a:lstStyle>
            <a:lvl1pPr>
              <a:defRPr/>
            </a:lvl1pPr>
          </a:lstStyle>
          <a:p>
            <a:pPr>
              <a:defRPr/>
            </a:pPr>
            <a:fld id="{BF65B8F1-2ABA-4594-944E-98DE8491F28E}" type="slidenum">
              <a:rPr lang="nb-NO"/>
              <a:pPr>
                <a:defRPr/>
              </a:pPr>
              <a:t>‹N°›</a:t>
            </a:fld>
            <a:endParaRPr lang="nb-NO"/>
          </a:p>
        </p:txBody>
      </p:sp>
    </p:spTree>
    <p:extLst>
      <p:ext uri="{BB962C8B-B14F-4D97-AF65-F5344CB8AC3E}">
        <p14:creationId xmlns:p14="http://schemas.microsoft.com/office/powerpoint/2010/main" val="418748513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893FCE04-6C49-4879-B375-57AE54CFD1EA}" type="datetimeFigureOut">
              <a:rPr lang="fr-FR"/>
              <a:pPr>
                <a:defRPr/>
              </a:pPr>
              <a:t>18/09/2019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DD4F272-7B6C-4A5E-82C9-858889C011D1}" type="slidenum">
              <a:rPr lang="fr-FR"/>
              <a:pPr>
                <a:defRPr/>
              </a:pPr>
              <a:t>‹N°›</a:t>
            </a:fld>
            <a:endParaRPr lang="fr-FR"/>
          </a:p>
        </p:txBody>
      </p:sp>
    </p:spTree>
    <p:extLst>
      <p:ext uri="{BB962C8B-B14F-4D97-AF65-F5344CB8AC3E}">
        <p14:creationId xmlns:p14="http://schemas.microsoft.com/office/powerpoint/2010/main" val="890909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88B3C42-6C46-4D44-95F5-E5DCA6FDE77A}" type="datetimeFigureOut">
              <a:rPr lang="fr-FR"/>
              <a:pPr>
                <a:defRPr/>
              </a:pPr>
              <a:t>18/09/2019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30804AAE-6A84-4A06-84E7-978565A9EF28}" type="slidenum">
              <a:rPr lang="fr-FR"/>
              <a:pPr>
                <a:defRPr/>
              </a:pPr>
              <a:t>‹N°›</a:t>
            </a:fld>
            <a:endParaRPr lang="fr-FR"/>
          </a:p>
        </p:txBody>
      </p:sp>
    </p:spTree>
    <p:extLst>
      <p:ext uri="{BB962C8B-B14F-4D97-AF65-F5344CB8AC3E}">
        <p14:creationId xmlns:p14="http://schemas.microsoft.com/office/powerpoint/2010/main" val="291599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C88F291-E579-4040-A304-C8258210CD8E}"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B8D780A-1940-48FB-8F70-AB19C8FCBCAF}" type="slidenum">
              <a:rPr lang="fr-FR"/>
              <a:pPr>
                <a:defRPr/>
              </a:pPr>
              <a:t>‹N°›</a:t>
            </a:fld>
            <a:endParaRPr lang="fr-FR"/>
          </a:p>
        </p:txBody>
      </p:sp>
    </p:spTree>
    <p:extLst>
      <p:ext uri="{BB962C8B-B14F-4D97-AF65-F5344CB8AC3E}">
        <p14:creationId xmlns:p14="http://schemas.microsoft.com/office/powerpoint/2010/main" val="136234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06735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C899728-2BA9-4FC4-8F11-13AF188A628F}"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A7FE7B1-670D-4600-A3F7-DB96A06F23AF}" type="slidenum">
              <a:rPr lang="fr-FR"/>
              <a:pPr>
                <a:defRPr/>
              </a:pPr>
              <a:t>‹N°›</a:t>
            </a:fld>
            <a:endParaRPr lang="fr-FR"/>
          </a:p>
        </p:txBody>
      </p:sp>
    </p:spTree>
    <p:extLst>
      <p:ext uri="{BB962C8B-B14F-4D97-AF65-F5344CB8AC3E}">
        <p14:creationId xmlns:p14="http://schemas.microsoft.com/office/powerpoint/2010/main" val="1440629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D6DA0B31-AEF2-4236-8609-978471F081F9}"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20A4618-7FC7-4BD3-9FBE-0F4B1A009A31}" type="slidenum">
              <a:rPr lang="fr-FR"/>
              <a:pPr>
                <a:defRPr/>
              </a:pPr>
              <a:t>‹N°›</a:t>
            </a:fld>
            <a:endParaRPr lang="fr-FR"/>
          </a:p>
        </p:txBody>
      </p:sp>
    </p:spTree>
    <p:extLst>
      <p:ext uri="{BB962C8B-B14F-4D97-AF65-F5344CB8AC3E}">
        <p14:creationId xmlns:p14="http://schemas.microsoft.com/office/powerpoint/2010/main" val="1036729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8EFAAC4-4637-4E42-804A-53528313723A}"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36F6E5A-722B-43E8-9AA2-3B5C9D494E99}" type="slidenum">
              <a:rPr lang="fr-FR"/>
              <a:pPr>
                <a:defRPr/>
              </a:pPr>
              <a:t>‹N°›</a:t>
            </a:fld>
            <a:endParaRPr lang="fr-FR"/>
          </a:p>
        </p:txBody>
      </p:sp>
    </p:spTree>
    <p:extLst>
      <p:ext uri="{BB962C8B-B14F-4D97-AF65-F5344CB8AC3E}">
        <p14:creationId xmlns:p14="http://schemas.microsoft.com/office/powerpoint/2010/main" val="1636979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A42EBA0-FF32-4973-B2E1-FF601CC34D7F}" type="slidenum">
              <a:rPr lang="fr-FR" altLang="fr-FR"/>
              <a:pPr>
                <a:defRPr/>
              </a:pPr>
              <a:t>‹N°›</a:t>
            </a:fld>
            <a:endParaRPr lang="fr-FR" altLang="fr-FR"/>
          </a:p>
        </p:txBody>
      </p:sp>
    </p:spTree>
    <p:extLst>
      <p:ext uri="{BB962C8B-B14F-4D97-AF65-F5344CB8AC3E}">
        <p14:creationId xmlns:p14="http://schemas.microsoft.com/office/powerpoint/2010/main" val="3531236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AA825B0-92F4-41C7-8571-C52F3D08A741}" type="slidenum">
              <a:rPr lang="fr-FR" altLang="fr-FR"/>
              <a:pPr>
                <a:defRPr/>
              </a:pPr>
              <a:t>‹N°›</a:t>
            </a:fld>
            <a:endParaRPr lang="fr-FR" altLang="fr-FR"/>
          </a:p>
        </p:txBody>
      </p:sp>
    </p:spTree>
    <p:extLst>
      <p:ext uri="{BB962C8B-B14F-4D97-AF65-F5344CB8AC3E}">
        <p14:creationId xmlns:p14="http://schemas.microsoft.com/office/powerpoint/2010/main" val="1356864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CC42017-DD3E-47DC-A76A-FFCE828C3DD5}" type="slidenum">
              <a:rPr lang="fr-FR" altLang="fr-FR"/>
              <a:pPr>
                <a:defRPr/>
              </a:pPr>
              <a:t>‹N°›</a:t>
            </a:fld>
            <a:endParaRPr lang="fr-FR" altLang="fr-FR"/>
          </a:p>
        </p:txBody>
      </p:sp>
    </p:spTree>
    <p:extLst>
      <p:ext uri="{BB962C8B-B14F-4D97-AF65-F5344CB8AC3E}">
        <p14:creationId xmlns:p14="http://schemas.microsoft.com/office/powerpoint/2010/main" val="2234865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6" name="Espace réservé du pied de pag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p:txBody>
          <a:bodyPr/>
          <a:lstStyle>
            <a:lvl1pPr eaLnBrk="0" hangingPunct="0">
              <a:defRPr/>
            </a:lvl1pPr>
          </a:lstStyle>
          <a:p>
            <a:pPr>
              <a:defRPr/>
            </a:pPr>
            <a:fld id="{7B6BCF1F-2ABB-4718-9BEF-3D3F2A5A1B41}" type="slidenum">
              <a:rPr lang="fr-FR" altLang="fr-FR"/>
              <a:pPr>
                <a:defRPr/>
              </a:pPr>
              <a:t>‹N°›</a:t>
            </a:fld>
            <a:endParaRPr lang="fr-FR" altLang="fr-FR"/>
          </a:p>
        </p:txBody>
      </p:sp>
    </p:spTree>
    <p:extLst>
      <p:ext uri="{BB962C8B-B14F-4D97-AF65-F5344CB8AC3E}">
        <p14:creationId xmlns:p14="http://schemas.microsoft.com/office/powerpoint/2010/main" val="3165504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1671A31-7239-4F11-9634-FC1BCBCB6661}" type="slidenum">
              <a:rPr lang="fr-FR" altLang="fr-FR"/>
              <a:pPr>
                <a:defRPr/>
              </a:pPr>
              <a:t>‹N°›</a:t>
            </a:fld>
            <a:endParaRPr lang="fr-FR" altLang="fr-FR"/>
          </a:p>
        </p:txBody>
      </p:sp>
    </p:spTree>
    <p:extLst>
      <p:ext uri="{BB962C8B-B14F-4D97-AF65-F5344CB8AC3E}">
        <p14:creationId xmlns:p14="http://schemas.microsoft.com/office/powerpoint/2010/main" val="2668808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F186FDB-3024-4D64-A288-F2F7F23975FD}" type="slidenum">
              <a:rPr lang="fr-FR" altLang="fr-FR"/>
              <a:pPr>
                <a:defRPr/>
              </a:pPr>
              <a:t>‹N°›</a:t>
            </a:fld>
            <a:endParaRPr lang="fr-FR" altLang="fr-FR"/>
          </a:p>
        </p:txBody>
      </p:sp>
    </p:spTree>
    <p:extLst>
      <p:ext uri="{BB962C8B-B14F-4D97-AF65-F5344CB8AC3E}">
        <p14:creationId xmlns:p14="http://schemas.microsoft.com/office/powerpoint/2010/main" val="769935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F2578EE-BF6B-4CC0-A136-B28A8EE84D3F}" type="slidenum">
              <a:rPr lang="fr-FR" altLang="fr-FR"/>
              <a:pPr>
                <a:defRPr/>
              </a:pPr>
              <a:t>‹N°›</a:t>
            </a:fld>
            <a:endParaRPr lang="fr-FR" altLang="fr-FR"/>
          </a:p>
        </p:txBody>
      </p:sp>
    </p:spTree>
    <p:extLst>
      <p:ext uri="{BB962C8B-B14F-4D97-AF65-F5344CB8AC3E}">
        <p14:creationId xmlns:p14="http://schemas.microsoft.com/office/powerpoint/2010/main" val="411050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35397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6" name="Espace réservé du pied de pag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p:txBody>
          <a:bodyPr/>
          <a:lstStyle>
            <a:lvl1pPr eaLnBrk="0" hangingPunct="0">
              <a:defRPr/>
            </a:lvl1pPr>
          </a:lstStyle>
          <a:p>
            <a:pPr>
              <a:defRPr/>
            </a:pPr>
            <a:fld id="{08817C00-E87C-47F4-9B69-A388E7F8050B}" type="slidenum">
              <a:rPr lang="fr-FR" altLang="fr-FR"/>
              <a:pPr>
                <a:defRPr/>
              </a:pPr>
              <a:t>‹N°›</a:t>
            </a:fld>
            <a:endParaRPr lang="fr-FR" altLang="fr-FR"/>
          </a:p>
        </p:txBody>
      </p:sp>
    </p:spTree>
    <p:extLst>
      <p:ext uri="{BB962C8B-B14F-4D97-AF65-F5344CB8AC3E}">
        <p14:creationId xmlns:p14="http://schemas.microsoft.com/office/powerpoint/2010/main" val="316039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6" name="Espace réservé du pied de pag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p:txBody>
          <a:bodyPr/>
          <a:lstStyle>
            <a:lvl1pPr eaLnBrk="0" hangingPunct="0">
              <a:defRPr/>
            </a:lvl1pPr>
          </a:lstStyle>
          <a:p>
            <a:pPr>
              <a:defRPr/>
            </a:pPr>
            <a:fld id="{3A2F9D38-2566-4D94-882C-74EAC35677C3}" type="slidenum">
              <a:rPr lang="fr-FR" altLang="fr-FR"/>
              <a:pPr>
                <a:defRPr/>
              </a:pPr>
              <a:t>‹N°›</a:t>
            </a:fld>
            <a:endParaRPr lang="fr-FR" altLang="fr-FR"/>
          </a:p>
        </p:txBody>
      </p:sp>
    </p:spTree>
    <p:extLst>
      <p:ext uri="{BB962C8B-B14F-4D97-AF65-F5344CB8AC3E}">
        <p14:creationId xmlns:p14="http://schemas.microsoft.com/office/powerpoint/2010/main" val="342291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C981CB1-28B9-4913-A162-9AC03E1CEFEE}" type="slidenum">
              <a:rPr lang="fr-FR" altLang="fr-FR"/>
              <a:pPr>
                <a:defRPr/>
              </a:pPr>
              <a:t>‹N°›</a:t>
            </a:fld>
            <a:endParaRPr lang="fr-FR" altLang="fr-FR"/>
          </a:p>
        </p:txBody>
      </p:sp>
    </p:spTree>
    <p:extLst>
      <p:ext uri="{BB962C8B-B14F-4D97-AF65-F5344CB8AC3E}">
        <p14:creationId xmlns:p14="http://schemas.microsoft.com/office/powerpoint/2010/main" val="2854052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46B02B3-A25A-42CC-B151-3BB640A21C9C}" type="slidenum">
              <a:rPr lang="fr-FR" altLang="fr-FR"/>
              <a:pPr>
                <a:defRPr/>
              </a:pPr>
              <a:t>‹N°›</a:t>
            </a:fld>
            <a:endParaRPr lang="fr-FR" altLang="fr-FR"/>
          </a:p>
        </p:txBody>
      </p:sp>
    </p:spTree>
    <p:extLst>
      <p:ext uri="{BB962C8B-B14F-4D97-AF65-F5344CB8AC3E}">
        <p14:creationId xmlns:p14="http://schemas.microsoft.com/office/powerpoint/2010/main" val="3367782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7"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8" name="Rectangle 6"/>
          <p:cNvSpPr>
            <a:spLocks noGrp="1" noChangeArrowheads="1"/>
          </p:cNvSpPr>
          <p:nvPr>
            <p:ph type="sldNum" sz="quarter" idx="12"/>
          </p:nvPr>
        </p:nvSpPr>
        <p:spPr/>
        <p:txBody>
          <a:bodyPr/>
          <a:lstStyle>
            <a:lvl1pPr eaLnBrk="0" hangingPunct="0">
              <a:defRPr/>
            </a:lvl1pPr>
          </a:lstStyle>
          <a:p>
            <a:pPr>
              <a:defRPr/>
            </a:pPr>
            <a:fld id="{2C13B074-D209-4265-8078-996B07C2C956}" type="slidenum">
              <a:rPr lang="fr-FR" altLang="fr-FR"/>
              <a:pPr>
                <a:defRPr/>
              </a:pPr>
              <a:t>‹N°›</a:t>
            </a:fld>
            <a:endParaRPr lang="fr-FR" altLang="fr-FR"/>
          </a:p>
        </p:txBody>
      </p:sp>
    </p:spTree>
    <p:extLst>
      <p:ext uri="{BB962C8B-B14F-4D97-AF65-F5344CB8AC3E}">
        <p14:creationId xmlns:p14="http://schemas.microsoft.com/office/powerpoint/2010/main" val="3514241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eaLnBrk="0" hangingPunct="0">
              <a:defRPr>
                <a:cs typeface="Arial" charset="0"/>
              </a:defRPr>
            </a:lvl1pPr>
          </a:lstStyle>
          <a:p>
            <a:pPr>
              <a:defRPr/>
            </a:pPr>
            <a:endParaRPr lang="fr-FR"/>
          </a:p>
        </p:txBody>
      </p:sp>
      <p:sp>
        <p:nvSpPr>
          <p:cNvPr id="7" name="Rectangle 5"/>
          <p:cNvSpPr>
            <a:spLocks noGrp="1" noChangeArrowheads="1"/>
          </p:cNvSpPr>
          <p:nvPr>
            <p:ph type="ftr" sz="quarter" idx="11"/>
          </p:nvPr>
        </p:nvSpPr>
        <p:spPr/>
        <p:txBody>
          <a:bodyPr/>
          <a:lstStyle>
            <a:lvl1pPr eaLnBrk="0" hangingPunct="0">
              <a:defRPr>
                <a:cs typeface="Arial" charset="0"/>
              </a:defRPr>
            </a:lvl1pPr>
          </a:lstStyle>
          <a:p>
            <a:pPr>
              <a:defRPr/>
            </a:pPr>
            <a:endParaRPr lang="fr-FR"/>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F63C0B5-2EF0-4B6F-A5B2-7E5106D82237}" type="slidenum">
              <a:rPr lang="fr-FR" altLang="fr-FR"/>
              <a:pPr>
                <a:defRPr/>
              </a:pPr>
              <a:t>‹N°›</a:t>
            </a:fld>
            <a:endParaRPr lang="fr-FR" altLang="fr-FR"/>
          </a:p>
        </p:txBody>
      </p:sp>
    </p:spTree>
    <p:extLst>
      <p:ext uri="{BB962C8B-B14F-4D97-AF65-F5344CB8AC3E}">
        <p14:creationId xmlns:p14="http://schemas.microsoft.com/office/powerpoint/2010/main" val="3687810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431800" y="6438900"/>
            <a:ext cx="8382000" cy="76200"/>
          </a:xfrm>
          <a:prstGeom prst="rect">
            <a:avLst/>
          </a:prstGeom>
          <a:gradFill rotWithShape="0">
            <a:gsLst>
              <a:gs pos="0">
                <a:schemeClr val="hlink"/>
              </a:gs>
              <a:gs pos="100000">
                <a:srgbClr val="00007A"/>
              </a:gs>
            </a:gsLst>
            <a:lin ang="0" scaled="1"/>
          </a:gradFill>
          <a:ln>
            <a:noFill/>
          </a:ln>
        </p:spPr>
        <p:txBody>
          <a:bodyPr wrap="none" anchor="ctr"/>
          <a:lstStyle>
            <a:lvl1pPr>
              <a:defRPr sz="4400">
                <a:solidFill>
                  <a:schemeClr val="tx1"/>
                </a:solidFill>
                <a:latin typeface="Times New Roman" panose="02020603050405020304" pitchFamily="18" charset="0"/>
                <a:cs typeface="Arial" panose="020B0604020202020204" pitchFamily="34" charset="0"/>
              </a:defRPr>
            </a:lvl1pPr>
            <a:lvl2pPr marL="742950" indent="-285750">
              <a:defRPr sz="4400">
                <a:solidFill>
                  <a:schemeClr val="tx1"/>
                </a:solidFill>
                <a:latin typeface="Times New Roman" panose="02020603050405020304" pitchFamily="18" charset="0"/>
                <a:cs typeface="Arial" panose="020B0604020202020204" pitchFamily="34" charset="0"/>
              </a:defRPr>
            </a:lvl2pPr>
            <a:lvl3pPr marL="1143000" indent="-228600">
              <a:defRPr sz="4400">
                <a:solidFill>
                  <a:schemeClr val="tx1"/>
                </a:solidFill>
                <a:latin typeface="Times New Roman" panose="02020603050405020304" pitchFamily="18" charset="0"/>
                <a:cs typeface="Arial" panose="020B0604020202020204" pitchFamily="34" charset="0"/>
              </a:defRPr>
            </a:lvl3pPr>
            <a:lvl4pPr marL="1600200" indent="-228600">
              <a:defRPr sz="4400">
                <a:solidFill>
                  <a:schemeClr val="tx1"/>
                </a:solidFill>
                <a:latin typeface="Times New Roman" panose="02020603050405020304" pitchFamily="18" charset="0"/>
                <a:cs typeface="Arial" panose="020B0604020202020204" pitchFamily="34" charset="0"/>
              </a:defRPr>
            </a:lvl4pPr>
            <a:lvl5pPr marL="2057400" indent="-228600">
              <a:defRPr sz="4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endParaRPr lang="fr-FR" altLang="fr-FR">
              <a:solidFill>
                <a:srgbClr val="000000"/>
              </a:solidFill>
            </a:endParaRPr>
          </a:p>
        </p:txBody>
      </p:sp>
    </p:spTree>
    <p:extLst>
      <p:ext uri="{BB962C8B-B14F-4D97-AF65-F5344CB8AC3E}">
        <p14:creationId xmlns:p14="http://schemas.microsoft.com/office/powerpoint/2010/main" val="80925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2402"/>
          <a:stretch>
            <a:fillRect/>
          </a:stretch>
        </p:blipFill>
        <p:spPr bwMode="auto">
          <a:xfrm>
            <a:off x="473075" y="260350"/>
            <a:ext cx="201136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39063" y="188913"/>
            <a:ext cx="7937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1258888" y="260350"/>
            <a:ext cx="705643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80000"/>
              </a:lnSpc>
              <a:spcBef>
                <a:spcPct val="0"/>
              </a:spcBef>
              <a:spcAft>
                <a:spcPct val="0"/>
              </a:spcAft>
            </a:pPr>
            <a:r>
              <a:rPr lang="en-US" sz="1600">
                <a:solidFill>
                  <a:srgbClr val="99CC00"/>
                </a:solidFill>
                <a:latin typeface="Calibri" pitchFamily="34" charset="0"/>
                <a:cs typeface="Arial" pitchFamily="34" charset="0"/>
              </a:rPr>
              <a:t>T h e  E u r o p e a n  J o i n t  A c t i o n  o n  D e m e n t i a</a:t>
            </a:r>
            <a:endParaRPr lang="en-GB" sz="1600">
              <a:solidFill>
                <a:srgbClr val="99CC00"/>
              </a:solidFill>
              <a:latin typeface="Calibri" pitchFamily="34" charset="0"/>
              <a:cs typeface="Arial" pitchFamily="34" charset="0"/>
            </a:endParaRPr>
          </a:p>
        </p:txBody>
      </p:sp>
      <p:sp>
        <p:nvSpPr>
          <p:cNvPr id="7" name="Line 15"/>
          <p:cNvSpPr>
            <a:spLocks noChangeShapeType="1"/>
          </p:cNvSpPr>
          <p:nvPr userDrawn="1"/>
        </p:nvSpPr>
        <p:spPr bwMode="auto">
          <a:xfrm>
            <a:off x="3708400" y="4076700"/>
            <a:ext cx="4824413" cy="0"/>
          </a:xfrm>
          <a:prstGeom prst="line">
            <a:avLst/>
          </a:prstGeom>
          <a:noFill/>
          <a:ln w="1905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Arial" pitchFamily="34" charset="0"/>
            </a:endParaRPr>
          </a:p>
        </p:txBody>
      </p:sp>
      <p:pic>
        <p:nvPicPr>
          <p:cNvPr id="8" name="Picture 2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59113" y="692150"/>
            <a:ext cx="31908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4213" y="2636838"/>
            <a:ext cx="7772400" cy="1323975"/>
          </a:xfrm>
        </p:spPr>
        <p:txBody>
          <a:bodyPr/>
          <a:lstStyle>
            <a:lvl1pPr>
              <a:defRPr sz="4000">
                <a:solidFill>
                  <a:srgbClr val="0099CC"/>
                </a:solidFill>
              </a:defRPr>
            </a:lvl1pPr>
          </a:lstStyle>
          <a:p>
            <a:pPr lvl="0"/>
            <a:r>
              <a:rPr lang="fr-FR" noProof="0"/>
              <a:t>TITLE OF PRESENTATION</a:t>
            </a:r>
          </a:p>
        </p:txBody>
      </p:sp>
      <p:sp>
        <p:nvSpPr>
          <p:cNvPr id="6147" name="Rectangle 3"/>
          <p:cNvSpPr>
            <a:spLocks noGrp="1" noChangeArrowheads="1"/>
          </p:cNvSpPr>
          <p:nvPr>
            <p:ph type="subTitle" idx="1"/>
          </p:nvPr>
        </p:nvSpPr>
        <p:spPr>
          <a:xfrm>
            <a:off x="2124075" y="4076700"/>
            <a:ext cx="6400800" cy="1752600"/>
          </a:xfrm>
        </p:spPr>
        <p:txBody>
          <a:bodyPr/>
          <a:lstStyle>
            <a:lvl1pPr marL="0" indent="0" algn="ctr">
              <a:buFont typeface="Wingdings" pitchFamily="2" charset="2"/>
              <a:buNone/>
              <a:defRPr sz="2000"/>
            </a:lvl1pPr>
          </a:lstStyle>
          <a:p>
            <a:pPr lvl="0"/>
            <a:r>
              <a:rPr lang="fr-FR" noProof="0"/>
              <a:t>Your name</a:t>
            </a:r>
          </a:p>
        </p:txBody>
      </p:sp>
    </p:spTree>
    <p:extLst>
      <p:ext uri="{BB962C8B-B14F-4D97-AF65-F5344CB8AC3E}">
        <p14:creationId xmlns:p14="http://schemas.microsoft.com/office/powerpoint/2010/main" val="303862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00098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200770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17481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68313" y="1341438"/>
            <a:ext cx="4038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59313" y="1341438"/>
            <a:ext cx="4038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9890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55537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7286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06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930573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580432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06341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8925" y="53975"/>
            <a:ext cx="2058988" cy="589597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53975"/>
            <a:ext cx="6029325" cy="589597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09203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0104C9B-DAA6-4A08-BA33-F9094DC95D65}" type="slidenum">
              <a:rPr lang="fr-FR"/>
              <a:pPr>
                <a:defRPr/>
              </a:pPr>
              <a:t>‹N°›</a:t>
            </a:fld>
            <a:endParaRPr lang="fr-FR"/>
          </a:p>
        </p:txBody>
      </p:sp>
    </p:spTree>
    <p:extLst>
      <p:ext uri="{BB962C8B-B14F-4D97-AF65-F5344CB8AC3E}">
        <p14:creationId xmlns:p14="http://schemas.microsoft.com/office/powerpoint/2010/main" val="200497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9D89E15-4448-4057-AADA-9724C312CDE8}" type="slidenum">
              <a:rPr lang="fr-FR"/>
              <a:pPr>
                <a:defRPr/>
              </a:pPr>
              <a:t>‹N°›</a:t>
            </a:fld>
            <a:endParaRPr lang="fr-FR"/>
          </a:p>
        </p:txBody>
      </p:sp>
    </p:spTree>
    <p:extLst>
      <p:ext uri="{BB962C8B-B14F-4D97-AF65-F5344CB8AC3E}">
        <p14:creationId xmlns:p14="http://schemas.microsoft.com/office/powerpoint/2010/main" val="417317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7598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13D1A3F-BFCE-4CDF-940E-E7F8FFE726B9}" type="slidenum">
              <a:rPr lang="fr-FR"/>
              <a:pPr>
                <a:defRPr/>
              </a:pPr>
              <a:t>‹N°›</a:t>
            </a:fld>
            <a:endParaRPr lang="fr-FR"/>
          </a:p>
        </p:txBody>
      </p:sp>
    </p:spTree>
    <p:extLst>
      <p:ext uri="{BB962C8B-B14F-4D97-AF65-F5344CB8AC3E}">
        <p14:creationId xmlns:p14="http://schemas.microsoft.com/office/powerpoint/2010/main" val="3410931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A04546E-61FB-42B8-BF3B-110AAA63A2E0}" type="slidenum">
              <a:rPr lang="fr-FR"/>
              <a:pPr>
                <a:defRPr/>
              </a:pPr>
              <a:t>‹N°›</a:t>
            </a:fld>
            <a:endParaRPr lang="fr-FR"/>
          </a:p>
        </p:txBody>
      </p:sp>
    </p:spTree>
    <p:extLst>
      <p:ext uri="{BB962C8B-B14F-4D97-AF65-F5344CB8AC3E}">
        <p14:creationId xmlns:p14="http://schemas.microsoft.com/office/powerpoint/2010/main" val="324087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364B4068-8536-43A6-B8F7-497CC6DFF24B}" type="slidenum">
              <a:rPr lang="fr-FR"/>
              <a:pPr>
                <a:defRPr/>
              </a:pPr>
              <a:t>‹N°›</a:t>
            </a:fld>
            <a:endParaRPr lang="fr-FR"/>
          </a:p>
        </p:txBody>
      </p:sp>
    </p:spTree>
    <p:extLst>
      <p:ext uri="{BB962C8B-B14F-4D97-AF65-F5344CB8AC3E}">
        <p14:creationId xmlns:p14="http://schemas.microsoft.com/office/powerpoint/2010/main" val="2947056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A396B1B7-19AE-4CE2-9F2F-5F003FD3A475}" type="slidenum">
              <a:rPr lang="fr-FR"/>
              <a:pPr>
                <a:defRPr/>
              </a:pPr>
              <a:t>‹N°›</a:t>
            </a:fld>
            <a:endParaRPr lang="fr-FR"/>
          </a:p>
        </p:txBody>
      </p:sp>
    </p:spTree>
    <p:extLst>
      <p:ext uri="{BB962C8B-B14F-4D97-AF65-F5344CB8AC3E}">
        <p14:creationId xmlns:p14="http://schemas.microsoft.com/office/powerpoint/2010/main" val="2862625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2D80DAAD-A2CD-4816-9EFE-BC2181EB9077}" type="slidenum">
              <a:rPr lang="fr-FR"/>
              <a:pPr>
                <a:defRPr/>
              </a:pPr>
              <a:t>‹N°›</a:t>
            </a:fld>
            <a:endParaRPr lang="fr-FR"/>
          </a:p>
        </p:txBody>
      </p:sp>
    </p:spTree>
    <p:extLst>
      <p:ext uri="{BB962C8B-B14F-4D97-AF65-F5344CB8AC3E}">
        <p14:creationId xmlns:p14="http://schemas.microsoft.com/office/powerpoint/2010/main" val="1913043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DF52A90-8F60-4460-84DE-DAB9DB98EF6D}" type="slidenum">
              <a:rPr lang="fr-FR"/>
              <a:pPr>
                <a:defRPr/>
              </a:pPr>
              <a:t>‹N°›</a:t>
            </a:fld>
            <a:endParaRPr lang="fr-FR"/>
          </a:p>
        </p:txBody>
      </p:sp>
    </p:spTree>
    <p:extLst>
      <p:ext uri="{BB962C8B-B14F-4D97-AF65-F5344CB8AC3E}">
        <p14:creationId xmlns:p14="http://schemas.microsoft.com/office/powerpoint/2010/main" val="1888632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E018E20-B78B-41E8-B528-1248EE332FE2}" type="slidenum">
              <a:rPr lang="fr-FR"/>
              <a:pPr>
                <a:defRPr/>
              </a:pPr>
              <a:t>‹N°›</a:t>
            </a:fld>
            <a:endParaRPr lang="fr-FR"/>
          </a:p>
        </p:txBody>
      </p:sp>
    </p:spTree>
    <p:extLst>
      <p:ext uri="{BB962C8B-B14F-4D97-AF65-F5344CB8AC3E}">
        <p14:creationId xmlns:p14="http://schemas.microsoft.com/office/powerpoint/2010/main" val="1087041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55E8A74-3E7C-4017-B548-B81EB72D5DD2}" type="slidenum">
              <a:rPr lang="fr-FR"/>
              <a:pPr>
                <a:defRPr/>
              </a:pPr>
              <a:t>‹N°›</a:t>
            </a:fld>
            <a:endParaRPr lang="fr-FR"/>
          </a:p>
        </p:txBody>
      </p:sp>
    </p:spTree>
    <p:extLst>
      <p:ext uri="{BB962C8B-B14F-4D97-AF65-F5344CB8AC3E}">
        <p14:creationId xmlns:p14="http://schemas.microsoft.com/office/powerpoint/2010/main" val="3261501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225DB49-3F61-4699-9455-A1B13AA9C6B0}" type="slidenum">
              <a:rPr lang="fr-FR"/>
              <a:pPr>
                <a:defRPr/>
              </a:pPr>
              <a:t>‹N°›</a:t>
            </a:fld>
            <a:endParaRPr lang="fr-FR"/>
          </a:p>
        </p:txBody>
      </p:sp>
    </p:spTree>
    <p:extLst>
      <p:ext uri="{BB962C8B-B14F-4D97-AF65-F5344CB8AC3E}">
        <p14:creationId xmlns:p14="http://schemas.microsoft.com/office/powerpoint/2010/main" val="3455678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7"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8" name="Rectangle 6"/>
          <p:cNvSpPr>
            <a:spLocks noGrp="1" noChangeArrowheads="1"/>
          </p:cNvSpPr>
          <p:nvPr>
            <p:ph type="sldNum" sz="quarter" idx="12"/>
          </p:nvPr>
        </p:nvSpPr>
        <p:spPr/>
        <p:txBody>
          <a:bodyPr/>
          <a:lstStyle>
            <a:lvl1pPr>
              <a:defRPr>
                <a:cs typeface="Arial" charset="0"/>
              </a:defRPr>
            </a:lvl1pPr>
          </a:lstStyle>
          <a:p>
            <a:pPr>
              <a:defRPr/>
            </a:pPr>
            <a:fld id="{DB52D4D0-FE25-46D6-BC11-947FAFBDBA0E}" type="slidenum">
              <a:rPr lang="fr-FR"/>
              <a:pPr>
                <a:defRPr/>
              </a:pPr>
              <a:t>‹N°›</a:t>
            </a:fld>
            <a:endParaRPr lang="fr-FR"/>
          </a:p>
        </p:txBody>
      </p:sp>
    </p:spTree>
    <p:extLst>
      <p:ext uri="{BB962C8B-B14F-4D97-AF65-F5344CB8AC3E}">
        <p14:creationId xmlns:p14="http://schemas.microsoft.com/office/powerpoint/2010/main" val="299755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963518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7" name="Rectangle 5"/>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8" name="Rectangle 6"/>
          <p:cNvSpPr>
            <a:spLocks noGrp="1" noChangeArrowheads="1"/>
          </p:cNvSpPr>
          <p:nvPr>
            <p:ph type="sldNum" sz="quarter" idx="12"/>
          </p:nvPr>
        </p:nvSpPr>
        <p:spPr/>
        <p:txBody>
          <a:bodyPr/>
          <a:lstStyle>
            <a:lvl1pPr>
              <a:defRPr>
                <a:cs typeface="Arial" charset="0"/>
              </a:defRPr>
            </a:lvl1pPr>
          </a:lstStyle>
          <a:p>
            <a:pPr>
              <a:defRPr/>
            </a:pPr>
            <a:fld id="{629BB346-8CFB-4E1B-A23F-BCCA3393EBB5}" type="slidenum">
              <a:rPr lang="fr-FR"/>
              <a:pPr>
                <a:defRPr/>
              </a:pPr>
              <a:t>‹N°›</a:t>
            </a:fld>
            <a:endParaRPr lang="fr-FR"/>
          </a:p>
        </p:txBody>
      </p:sp>
    </p:spTree>
    <p:extLst>
      <p:ext uri="{BB962C8B-B14F-4D97-AF65-F5344CB8AC3E}">
        <p14:creationId xmlns:p14="http://schemas.microsoft.com/office/powerpoint/2010/main" val="3943229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92C6951-4D0F-49B2-BE04-57C4CC610F67}" type="slidenum">
              <a:rPr lang="fr-FR"/>
              <a:pPr>
                <a:defRPr/>
              </a:pPr>
              <a:t>‹N°›</a:t>
            </a:fld>
            <a:endParaRPr lang="fr-FR"/>
          </a:p>
        </p:txBody>
      </p:sp>
    </p:spTree>
    <p:extLst>
      <p:ext uri="{BB962C8B-B14F-4D97-AF65-F5344CB8AC3E}">
        <p14:creationId xmlns:p14="http://schemas.microsoft.com/office/powerpoint/2010/main" val="3487700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0B1BA45-C4E3-4124-8A15-C595C9303AA0}" type="slidenum">
              <a:rPr lang="fr-FR"/>
              <a:pPr>
                <a:defRPr/>
              </a:pPr>
              <a:t>‹N°›</a:t>
            </a:fld>
            <a:endParaRPr lang="fr-FR"/>
          </a:p>
        </p:txBody>
      </p:sp>
    </p:spTree>
    <p:extLst>
      <p:ext uri="{BB962C8B-B14F-4D97-AF65-F5344CB8AC3E}">
        <p14:creationId xmlns:p14="http://schemas.microsoft.com/office/powerpoint/2010/main" val="8564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AF1DF95-B683-4DBA-8CD2-51D45B5B2136}" type="slidenum">
              <a:rPr lang="fr-FR"/>
              <a:pPr>
                <a:defRPr/>
              </a:pPr>
              <a:t>‹N°›</a:t>
            </a:fld>
            <a:endParaRPr lang="fr-FR"/>
          </a:p>
        </p:txBody>
      </p:sp>
    </p:spTree>
    <p:extLst>
      <p:ext uri="{BB962C8B-B14F-4D97-AF65-F5344CB8AC3E}">
        <p14:creationId xmlns:p14="http://schemas.microsoft.com/office/powerpoint/2010/main" val="1600579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B6D0F67-48C1-44D5-B352-2EC284DBDC95}" type="slidenum">
              <a:rPr lang="fr-FR"/>
              <a:pPr>
                <a:defRPr/>
              </a:pPr>
              <a:t>‹N°›</a:t>
            </a:fld>
            <a:endParaRPr lang="fr-FR"/>
          </a:p>
        </p:txBody>
      </p:sp>
    </p:spTree>
    <p:extLst>
      <p:ext uri="{BB962C8B-B14F-4D97-AF65-F5344CB8AC3E}">
        <p14:creationId xmlns:p14="http://schemas.microsoft.com/office/powerpoint/2010/main" val="3727304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C51F84D6-62C7-46F3-A25F-5C12296441A1}" type="slidenum">
              <a:rPr lang="fr-FR"/>
              <a:pPr>
                <a:defRPr/>
              </a:pPr>
              <a:t>‹N°›</a:t>
            </a:fld>
            <a:endParaRPr lang="fr-FR"/>
          </a:p>
        </p:txBody>
      </p:sp>
    </p:spTree>
    <p:extLst>
      <p:ext uri="{BB962C8B-B14F-4D97-AF65-F5344CB8AC3E}">
        <p14:creationId xmlns:p14="http://schemas.microsoft.com/office/powerpoint/2010/main" val="1130993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583D39D-DBB4-43F5-B8A7-1DD74FB40E53}" type="slidenum">
              <a:rPr lang="fr-FR"/>
              <a:pPr>
                <a:defRPr/>
              </a:pPr>
              <a:t>‹N°›</a:t>
            </a:fld>
            <a:endParaRPr lang="fr-FR"/>
          </a:p>
        </p:txBody>
      </p:sp>
    </p:spTree>
    <p:extLst>
      <p:ext uri="{BB962C8B-B14F-4D97-AF65-F5344CB8AC3E}">
        <p14:creationId xmlns:p14="http://schemas.microsoft.com/office/powerpoint/2010/main" val="4272313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459FF015-5ADC-4BF8-8EC2-C7112E46F455}" type="slidenum">
              <a:rPr lang="fr-FR"/>
              <a:pPr>
                <a:defRPr/>
              </a:pPr>
              <a:t>‹N°›</a:t>
            </a:fld>
            <a:endParaRPr lang="fr-FR"/>
          </a:p>
        </p:txBody>
      </p:sp>
    </p:spTree>
    <p:extLst>
      <p:ext uri="{BB962C8B-B14F-4D97-AF65-F5344CB8AC3E}">
        <p14:creationId xmlns:p14="http://schemas.microsoft.com/office/powerpoint/2010/main" val="4044983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0C38285-93B2-49A1-8CB3-61EFC75BF73D}" type="slidenum">
              <a:rPr lang="fr-FR"/>
              <a:pPr>
                <a:defRPr/>
              </a:pPr>
              <a:t>‹N°›</a:t>
            </a:fld>
            <a:endParaRPr lang="fr-FR"/>
          </a:p>
        </p:txBody>
      </p:sp>
    </p:spTree>
    <p:extLst>
      <p:ext uri="{BB962C8B-B14F-4D97-AF65-F5344CB8AC3E}">
        <p14:creationId xmlns:p14="http://schemas.microsoft.com/office/powerpoint/2010/main" val="3420795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2BBFFB8-8F34-4495-B173-638B703EED58}" type="slidenum">
              <a:rPr lang="fr-FR"/>
              <a:pPr>
                <a:defRPr/>
              </a:pPr>
              <a:t>‹N°›</a:t>
            </a:fld>
            <a:endParaRPr lang="fr-FR"/>
          </a:p>
        </p:txBody>
      </p:sp>
    </p:spTree>
    <p:extLst>
      <p:ext uri="{BB962C8B-B14F-4D97-AF65-F5344CB8AC3E}">
        <p14:creationId xmlns:p14="http://schemas.microsoft.com/office/powerpoint/2010/main" val="110223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510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186DDE-B49E-4B09-859C-C13C2512F035}" type="slidenum">
              <a:rPr lang="fr-FR"/>
              <a:pPr>
                <a:defRPr/>
              </a:pPr>
              <a:t>‹N°›</a:t>
            </a:fld>
            <a:endParaRPr lang="fr-FR"/>
          </a:p>
        </p:txBody>
      </p:sp>
    </p:spTree>
    <p:extLst>
      <p:ext uri="{BB962C8B-B14F-4D97-AF65-F5344CB8AC3E}">
        <p14:creationId xmlns:p14="http://schemas.microsoft.com/office/powerpoint/2010/main" val="1536663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9D64021-EB56-4A93-AFFE-BF7B295CAE7A}" type="slidenum">
              <a:rPr lang="fr-FR"/>
              <a:pPr>
                <a:defRPr/>
              </a:pPr>
              <a:t>‹N°›</a:t>
            </a:fld>
            <a:endParaRPr lang="fr-FR"/>
          </a:p>
        </p:txBody>
      </p:sp>
    </p:spTree>
    <p:extLst>
      <p:ext uri="{BB962C8B-B14F-4D97-AF65-F5344CB8AC3E}">
        <p14:creationId xmlns:p14="http://schemas.microsoft.com/office/powerpoint/2010/main" val="3735353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786447F7-625A-4E4B-8162-12C545EACE29}" type="slidenum">
              <a:rPr lang="fr-FR"/>
              <a:pPr>
                <a:defRPr/>
              </a:pPr>
              <a:t>‹N°›</a:t>
            </a:fld>
            <a:endParaRPr lang="fr-FR"/>
          </a:p>
        </p:txBody>
      </p:sp>
    </p:spTree>
    <p:extLst>
      <p:ext uri="{BB962C8B-B14F-4D97-AF65-F5344CB8AC3E}">
        <p14:creationId xmlns:p14="http://schemas.microsoft.com/office/powerpoint/2010/main" val="634838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88E46B52-1DF7-458C-A351-AFC9E9A5F111}" type="slidenum">
              <a:rPr lang="fr-FR"/>
              <a:pPr>
                <a:defRPr/>
              </a:pPr>
              <a:t>‹N°›</a:t>
            </a:fld>
            <a:endParaRPr lang="fr-FR"/>
          </a:p>
        </p:txBody>
      </p:sp>
    </p:spTree>
    <p:extLst>
      <p:ext uri="{BB962C8B-B14F-4D97-AF65-F5344CB8AC3E}">
        <p14:creationId xmlns:p14="http://schemas.microsoft.com/office/powerpoint/2010/main" val="253121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190A7540-C44D-4D30-8838-97B7C23C512D}"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EEE6213-062A-4E88-9A2D-75E065E34E98}" type="slidenum">
              <a:rPr lang="fr-FR"/>
              <a:pPr>
                <a:defRPr/>
              </a:pPr>
              <a:t>‹N°›</a:t>
            </a:fld>
            <a:endParaRPr lang="fr-FR"/>
          </a:p>
        </p:txBody>
      </p:sp>
    </p:spTree>
    <p:extLst>
      <p:ext uri="{BB962C8B-B14F-4D97-AF65-F5344CB8AC3E}">
        <p14:creationId xmlns:p14="http://schemas.microsoft.com/office/powerpoint/2010/main" val="887061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8AB679F-94EC-4111-8D99-6294F4315456}"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EBB3A8D-A937-4797-AA9B-15A68BFB7DBB}" type="slidenum">
              <a:rPr lang="fr-FR"/>
              <a:pPr>
                <a:defRPr/>
              </a:pPr>
              <a:t>‹N°›</a:t>
            </a:fld>
            <a:endParaRPr lang="fr-FR"/>
          </a:p>
        </p:txBody>
      </p:sp>
    </p:spTree>
    <p:extLst>
      <p:ext uri="{BB962C8B-B14F-4D97-AF65-F5344CB8AC3E}">
        <p14:creationId xmlns:p14="http://schemas.microsoft.com/office/powerpoint/2010/main" val="2619299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C60E9E4-EDAB-4625-A539-712E724FA436}"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AD703ED-0200-4CED-9CA0-205BC7F5C08F}" type="slidenum">
              <a:rPr lang="fr-FR"/>
              <a:pPr>
                <a:defRPr/>
              </a:pPr>
              <a:t>‹N°›</a:t>
            </a:fld>
            <a:endParaRPr lang="fr-FR"/>
          </a:p>
        </p:txBody>
      </p:sp>
    </p:spTree>
    <p:extLst>
      <p:ext uri="{BB962C8B-B14F-4D97-AF65-F5344CB8AC3E}">
        <p14:creationId xmlns:p14="http://schemas.microsoft.com/office/powerpoint/2010/main" val="37613658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B66A0633-3C0B-4383-8BEB-9F70562BCAAF}"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B914881-0C64-4209-8C8D-225B1469EC51}" type="slidenum">
              <a:rPr lang="fr-FR"/>
              <a:pPr>
                <a:defRPr/>
              </a:pPr>
              <a:t>‹N°›</a:t>
            </a:fld>
            <a:endParaRPr lang="fr-FR"/>
          </a:p>
        </p:txBody>
      </p:sp>
    </p:spTree>
    <p:extLst>
      <p:ext uri="{BB962C8B-B14F-4D97-AF65-F5344CB8AC3E}">
        <p14:creationId xmlns:p14="http://schemas.microsoft.com/office/powerpoint/2010/main" val="1611603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5CACE541-4276-422B-86B7-542B8E8DE220}" type="datetimeFigureOut">
              <a:rPr lang="fr-FR"/>
              <a:pPr>
                <a:defRPr/>
              </a:pPr>
              <a:t>18/09/2019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73EDB7E9-E706-4BFF-9B09-47AF7FD17EF2}" type="slidenum">
              <a:rPr lang="fr-FR"/>
              <a:pPr>
                <a:defRPr/>
              </a:pPr>
              <a:t>‹N°›</a:t>
            </a:fld>
            <a:endParaRPr lang="fr-FR"/>
          </a:p>
        </p:txBody>
      </p:sp>
    </p:spTree>
    <p:extLst>
      <p:ext uri="{BB962C8B-B14F-4D97-AF65-F5344CB8AC3E}">
        <p14:creationId xmlns:p14="http://schemas.microsoft.com/office/powerpoint/2010/main" val="2605275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1E592590-3AA4-48CE-91F4-E25014863E72}" type="datetimeFigureOut">
              <a:rPr lang="fr-FR"/>
              <a:pPr>
                <a:defRPr/>
              </a:pPr>
              <a:t>18/09/2019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DAE6EF0-BD4F-40F1-9CFF-FA31B2A7DF25}" type="slidenum">
              <a:rPr lang="fr-FR"/>
              <a:pPr>
                <a:defRPr/>
              </a:pPr>
              <a:t>‹N°›</a:t>
            </a:fld>
            <a:endParaRPr lang="fr-FR"/>
          </a:p>
        </p:txBody>
      </p:sp>
    </p:spTree>
    <p:extLst>
      <p:ext uri="{BB962C8B-B14F-4D97-AF65-F5344CB8AC3E}">
        <p14:creationId xmlns:p14="http://schemas.microsoft.com/office/powerpoint/2010/main" val="270179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990018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AA0E527-B86B-481A-B3AB-5EA5C82C6FD8}" type="datetimeFigureOut">
              <a:rPr lang="fr-FR"/>
              <a:pPr>
                <a:defRPr/>
              </a:pPr>
              <a:t>18/09/2019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E61A6E2C-EE31-4C53-AC39-0B8F5F36F276}" type="slidenum">
              <a:rPr lang="fr-FR"/>
              <a:pPr>
                <a:defRPr/>
              </a:pPr>
              <a:t>‹N°›</a:t>
            </a:fld>
            <a:endParaRPr lang="fr-FR"/>
          </a:p>
        </p:txBody>
      </p:sp>
    </p:spTree>
    <p:extLst>
      <p:ext uri="{BB962C8B-B14F-4D97-AF65-F5344CB8AC3E}">
        <p14:creationId xmlns:p14="http://schemas.microsoft.com/office/powerpoint/2010/main" val="1239393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088E755-F778-4118-93E4-3359DCA912A2}"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1502E00-B14D-4914-B37F-EE2888CB5018}" type="slidenum">
              <a:rPr lang="fr-FR"/>
              <a:pPr>
                <a:defRPr/>
              </a:pPr>
              <a:t>‹N°›</a:t>
            </a:fld>
            <a:endParaRPr lang="fr-FR"/>
          </a:p>
        </p:txBody>
      </p:sp>
    </p:spTree>
    <p:extLst>
      <p:ext uri="{BB962C8B-B14F-4D97-AF65-F5344CB8AC3E}">
        <p14:creationId xmlns:p14="http://schemas.microsoft.com/office/powerpoint/2010/main" val="961000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1123EAC-A995-4C13-BB2E-36991C32E648}" type="datetimeFigureOut">
              <a:rPr lang="fr-FR"/>
              <a:pPr>
                <a:defRPr/>
              </a:pPr>
              <a:t>18/09/2019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C10E8C6-D9EA-4F3B-B87B-64D0A468A1E7}" type="slidenum">
              <a:rPr lang="fr-FR"/>
              <a:pPr>
                <a:defRPr/>
              </a:pPr>
              <a:t>‹N°›</a:t>
            </a:fld>
            <a:endParaRPr lang="fr-FR"/>
          </a:p>
        </p:txBody>
      </p:sp>
    </p:spTree>
    <p:extLst>
      <p:ext uri="{BB962C8B-B14F-4D97-AF65-F5344CB8AC3E}">
        <p14:creationId xmlns:p14="http://schemas.microsoft.com/office/powerpoint/2010/main" val="3141220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1FA9888-3254-47CE-82FE-278C33CB6664}"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8964961-5C25-4BA6-BF95-750B4CB863E0}" type="slidenum">
              <a:rPr lang="fr-FR"/>
              <a:pPr>
                <a:defRPr/>
              </a:pPr>
              <a:t>‹N°›</a:t>
            </a:fld>
            <a:endParaRPr lang="fr-FR"/>
          </a:p>
        </p:txBody>
      </p:sp>
    </p:spTree>
    <p:extLst>
      <p:ext uri="{BB962C8B-B14F-4D97-AF65-F5344CB8AC3E}">
        <p14:creationId xmlns:p14="http://schemas.microsoft.com/office/powerpoint/2010/main" val="1472143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E2227E10-E4A0-40A6-8200-BC055D059798}" type="datetimeFigureOut">
              <a:rPr lang="fr-FR"/>
              <a:pPr>
                <a:defRPr/>
              </a:pPr>
              <a:t>18/09/2019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3262EBC-80AD-4B73-9BEB-D1C38EFB083C}" type="slidenum">
              <a:rPr lang="fr-FR"/>
              <a:pPr>
                <a:defRPr/>
              </a:pPr>
              <a:t>‹N°›</a:t>
            </a:fld>
            <a:endParaRPr lang="fr-FR"/>
          </a:p>
        </p:txBody>
      </p:sp>
    </p:spTree>
    <p:extLst>
      <p:ext uri="{BB962C8B-B14F-4D97-AF65-F5344CB8AC3E}">
        <p14:creationId xmlns:p14="http://schemas.microsoft.com/office/powerpoint/2010/main" val="38612903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2402"/>
          <a:stretch>
            <a:fillRect/>
          </a:stretch>
        </p:blipFill>
        <p:spPr bwMode="auto">
          <a:xfrm>
            <a:off x="473075" y="260350"/>
            <a:ext cx="201136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39063" y="188913"/>
            <a:ext cx="7937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1258888" y="260350"/>
            <a:ext cx="705643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80000"/>
              </a:lnSpc>
              <a:spcBef>
                <a:spcPct val="0"/>
              </a:spcBef>
              <a:spcAft>
                <a:spcPct val="0"/>
              </a:spcAft>
              <a:defRPr/>
            </a:pPr>
            <a:r>
              <a:rPr lang="en-US" altLang="fr-FR" sz="1600">
                <a:solidFill>
                  <a:srgbClr val="99CC00"/>
                </a:solidFill>
                <a:latin typeface="Calibri" pitchFamily="34" charset="0"/>
                <a:cs typeface="Arial" pitchFamily="34" charset="0"/>
              </a:rPr>
              <a:t>T h e  E u r o p e a n  J o i n t  A c t i o n  o n  D e m e n t i a</a:t>
            </a:r>
            <a:endParaRPr lang="en-GB" altLang="fr-FR" sz="1600">
              <a:solidFill>
                <a:srgbClr val="99CC00"/>
              </a:solidFill>
              <a:latin typeface="Calibri" pitchFamily="34" charset="0"/>
              <a:cs typeface="Arial" pitchFamily="34" charset="0"/>
            </a:endParaRPr>
          </a:p>
        </p:txBody>
      </p:sp>
      <p:sp>
        <p:nvSpPr>
          <p:cNvPr id="7" name="Line 15"/>
          <p:cNvSpPr>
            <a:spLocks noChangeShapeType="1"/>
          </p:cNvSpPr>
          <p:nvPr userDrawn="1"/>
        </p:nvSpPr>
        <p:spPr bwMode="auto">
          <a:xfrm>
            <a:off x="3708400" y="4076700"/>
            <a:ext cx="4824413" cy="0"/>
          </a:xfrm>
          <a:prstGeom prst="line">
            <a:avLst/>
          </a:prstGeom>
          <a:noFill/>
          <a:ln w="1905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cs typeface="Arial" pitchFamily="34" charset="0"/>
            </a:endParaRPr>
          </a:p>
        </p:txBody>
      </p:sp>
      <p:pic>
        <p:nvPicPr>
          <p:cNvPr id="8" name="Picture 2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59113" y="692150"/>
            <a:ext cx="31908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4213" y="2636838"/>
            <a:ext cx="7772400" cy="1323975"/>
          </a:xfrm>
        </p:spPr>
        <p:txBody>
          <a:bodyPr/>
          <a:lstStyle>
            <a:lvl1pPr>
              <a:defRPr sz="4000">
                <a:solidFill>
                  <a:srgbClr val="0099CC"/>
                </a:solidFill>
              </a:defRPr>
            </a:lvl1pPr>
          </a:lstStyle>
          <a:p>
            <a:pPr lvl="0"/>
            <a:r>
              <a:rPr lang="fr-FR" noProof="0"/>
              <a:t>TITLE OF PRESENTATION</a:t>
            </a:r>
          </a:p>
        </p:txBody>
      </p:sp>
      <p:sp>
        <p:nvSpPr>
          <p:cNvPr id="6147" name="Rectangle 3"/>
          <p:cNvSpPr>
            <a:spLocks noGrp="1" noChangeArrowheads="1"/>
          </p:cNvSpPr>
          <p:nvPr>
            <p:ph type="subTitle" idx="1"/>
          </p:nvPr>
        </p:nvSpPr>
        <p:spPr>
          <a:xfrm>
            <a:off x="2124075" y="4076700"/>
            <a:ext cx="6400800" cy="1752600"/>
          </a:xfrm>
        </p:spPr>
        <p:txBody>
          <a:bodyPr/>
          <a:lstStyle>
            <a:lvl1pPr marL="0" indent="0" algn="ctr">
              <a:buFont typeface="Wingdings" pitchFamily="2" charset="2"/>
              <a:buNone/>
              <a:defRPr sz="2000"/>
            </a:lvl1pPr>
          </a:lstStyle>
          <a:p>
            <a:pPr lvl="0"/>
            <a:r>
              <a:rPr lang="fr-FR" noProof="0"/>
              <a:t>Your name</a:t>
            </a:r>
          </a:p>
        </p:txBody>
      </p:sp>
    </p:spTree>
    <p:extLst>
      <p:ext uri="{BB962C8B-B14F-4D97-AF65-F5344CB8AC3E}">
        <p14:creationId xmlns:p14="http://schemas.microsoft.com/office/powerpoint/2010/main" val="2103208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62265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41577084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68313" y="1341438"/>
            <a:ext cx="4038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59313" y="1341438"/>
            <a:ext cx="4038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21255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2226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18031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58036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152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564151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4650229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55856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8925" y="53975"/>
            <a:ext cx="2058988" cy="589597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53975"/>
            <a:ext cx="6029325" cy="589597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81678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5A6479E-BEFD-4E1F-964C-7660D903106F}" type="slidenum">
              <a:rPr lang="fr-FR"/>
              <a:pPr>
                <a:defRPr/>
              </a:pPr>
              <a:t>‹N°›</a:t>
            </a:fld>
            <a:endParaRPr lang="fr-FR"/>
          </a:p>
        </p:txBody>
      </p:sp>
    </p:spTree>
    <p:extLst>
      <p:ext uri="{BB962C8B-B14F-4D97-AF65-F5344CB8AC3E}">
        <p14:creationId xmlns:p14="http://schemas.microsoft.com/office/powerpoint/2010/main" val="2155839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72AC452-0340-4E46-BE1F-D6E7B0602507}" type="slidenum">
              <a:rPr lang="fr-FR"/>
              <a:pPr>
                <a:defRPr/>
              </a:pPr>
              <a:t>‹N°›</a:t>
            </a:fld>
            <a:endParaRPr lang="fr-FR"/>
          </a:p>
        </p:txBody>
      </p:sp>
    </p:spTree>
    <p:extLst>
      <p:ext uri="{BB962C8B-B14F-4D97-AF65-F5344CB8AC3E}">
        <p14:creationId xmlns:p14="http://schemas.microsoft.com/office/powerpoint/2010/main" val="1156541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B6E59AA-152D-40CB-BB61-2F40DE9C38DA}" type="slidenum">
              <a:rPr lang="fr-FR"/>
              <a:pPr>
                <a:defRPr/>
              </a:pPr>
              <a:t>‹N°›</a:t>
            </a:fld>
            <a:endParaRPr lang="fr-FR"/>
          </a:p>
        </p:txBody>
      </p:sp>
    </p:spTree>
    <p:extLst>
      <p:ext uri="{BB962C8B-B14F-4D97-AF65-F5344CB8AC3E}">
        <p14:creationId xmlns:p14="http://schemas.microsoft.com/office/powerpoint/2010/main" val="2822870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1D9D259-D004-4CB6-9686-BA0A06A55A25}" type="slidenum">
              <a:rPr lang="fr-FR"/>
              <a:pPr>
                <a:defRPr/>
              </a:pPr>
              <a:t>‹N°›</a:t>
            </a:fld>
            <a:endParaRPr lang="fr-FR"/>
          </a:p>
        </p:txBody>
      </p:sp>
    </p:spTree>
    <p:extLst>
      <p:ext uri="{BB962C8B-B14F-4D97-AF65-F5344CB8AC3E}">
        <p14:creationId xmlns:p14="http://schemas.microsoft.com/office/powerpoint/2010/main" val="391974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theme" Target="../theme/theme13.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emf"/><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E0804-C674-214A-9010-16C2C0834194}" type="datetimeFigureOut">
              <a:rPr lang="fr-FR" smtClean="0">
                <a:solidFill>
                  <a:prstClr val="black">
                    <a:tint val="75000"/>
                  </a:prstClr>
                </a:solidFill>
              </a:rPr>
              <a:pPr/>
              <a:t>18/09/2019</a:t>
            </a:fld>
            <a:endParaRPr lang="fr-F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5A1B7-182B-1946-9DB8-DC8B49E7992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19217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A49C992-8279-4127-8060-398C492B8E56}" type="datetimeFigureOut">
              <a:rPr lang="fr-FR" smtClean="0"/>
              <a:t>18/09/2019</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51F690-E857-4BAC-B91B-B25C2DDCEB67}" type="slidenum">
              <a:rPr lang="fr-FR" smtClean="0"/>
              <a:t>‹N°›</a:t>
            </a:fld>
            <a:endParaRPr lang="fr-FR"/>
          </a:p>
        </p:txBody>
      </p:sp>
    </p:spTree>
    <p:extLst>
      <p:ext uri="{BB962C8B-B14F-4D97-AF65-F5344CB8AC3E}">
        <p14:creationId xmlns:p14="http://schemas.microsoft.com/office/powerpoint/2010/main" val="242261462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B82DF2-AB8A-4D03-B22E-95D1D50BA4C5}" type="datetimeFigureOut">
              <a:rPr lang="en-US" smtClean="0"/>
              <a:t>9/18/19</a:t>
            </a:fld>
            <a:endParaRPr lang="en-US"/>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211415-6112-4BB4-A531-A952A6B46F07}" type="slidenum">
              <a:rPr lang="en-US" smtClean="0"/>
              <a:t>‹N°›</a:t>
            </a:fld>
            <a:endParaRPr lang="en-US"/>
          </a:p>
        </p:txBody>
      </p:sp>
    </p:spTree>
    <p:extLst>
      <p:ext uri="{BB962C8B-B14F-4D97-AF65-F5344CB8AC3E}">
        <p14:creationId xmlns:p14="http://schemas.microsoft.com/office/powerpoint/2010/main" val="11126049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7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2D4BC16-3C03-4A00-9315-88E25B112299}"/>
              </a:ext>
            </a:extLst>
          </p:cNvPr>
          <p:cNvSpPr>
            <a:spLocks noGrp="1"/>
          </p:cNvSpPr>
          <p:nvPr>
            <p:ph type="title"/>
          </p:nvPr>
        </p:nvSpPr>
        <p:spPr>
          <a:xfrm>
            <a:off x="628650" y="365126"/>
            <a:ext cx="7886700" cy="59240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ADE9E612-D654-4A03-AFED-B3F4E126BA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C4530E7B-AE3C-45E4-8AB6-D058C28BAAF1}"/>
              </a:ext>
            </a:extLst>
          </p:cNvPr>
          <p:cNvSpPr>
            <a:spLocks noGrp="1"/>
          </p:cNvSpPr>
          <p:nvPr>
            <p:ph type="dt" sz="half" idx="2"/>
          </p:nvPr>
        </p:nvSpPr>
        <p:spPr>
          <a:xfrm>
            <a:off x="0" y="6176964"/>
            <a:ext cx="6172200" cy="679719"/>
          </a:xfrm>
          <a:prstGeom prst="rect">
            <a:avLst/>
          </a:prstGeom>
        </p:spPr>
        <p:txBody>
          <a:bodyPr vert="horz" lIns="91440" tIns="45720" rIns="91440" bIns="45720" rtlCol="0" anchor="ctr"/>
          <a:lstStyle>
            <a:lvl1pPr algn="l">
              <a:defRPr sz="750">
                <a:solidFill>
                  <a:schemeClr val="tx1">
                    <a:tint val="75000"/>
                  </a:schemeClr>
                </a:solidFill>
              </a:defRPr>
            </a:lvl1pPr>
          </a:lstStyle>
          <a:p>
            <a:fld id="{AD934E4E-359D-441C-8B11-4915CCCF1881}" type="datetimeFigureOut">
              <a:rPr lang="fr-FR" smtClean="0"/>
              <a:pPr/>
              <a:t>18/09/2019</a:t>
            </a:fld>
            <a:endParaRPr lang="fr-FR" dirty="0"/>
          </a:p>
        </p:txBody>
      </p:sp>
      <p:sp>
        <p:nvSpPr>
          <p:cNvPr id="6" name="Espace réservé du numéro de diapositive 5">
            <a:extLst>
              <a:ext uri="{FF2B5EF4-FFF2-40B4-BE49-F238E27FC236}">
                <a16:creationId xmlns:a16="http://schemas.microsoft.com/office/drawing/2014/main" id="{B824C3EA-8ACB-47CC-A700-385CE3332247}"/>
              </a:ext>
            </a:extLst>
          </p:cNvPr>
          <p:cNvSpPr>
            <a:spLocks noGrp="1"/>
          </p:cNvSpPr>
          <p:nvPr>
            <p:ph type="sldNum" sz="quarter" idx="4"/>
          </p:nvPr>
        </p:nvSpPr>
        <p:spPr>
          <a:xfrm>
            <a:off x="8515351" y="6396667"/>
            <a:ext cx="52621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07A4D4-6407-4611-83D0-82BC3B2C5FE0}" type="slidenum">
              <a:rPr lang="fr-FR" smtClean="0"/>
              <a:t>‹N°›</a:t>
            </a:fld>
            <a:endParaRPr lang="fr-FR" dirty="0"/>
          </a:p>
        </p:txBody>
      </p:sp>
    </p:spTree>
    <p:extLst>
      <p:ext uri="{BB962C8B-B14F-4D97-AF65-F5344CB8AC3E}">
        <p14:creationId xmlns:p14="http://schemas.microsoft.com/office/powerpoint/2010/main" val="73618001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4CEB2FA6-D2CA-4D35-92E4-376ADF941B67}"/>
              </a:ext>
            </a:extLst>
          </p:cNvPr>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532DDEC9-617F-40D8-993F-721CC07E59BE}" type="datetimeFigureOut">
              <a:rPr lang="fr-FR"/>
              <a:pPr>
                <a:defRPr/>
              </a:pPr>
              <a:t>18/09/2019</a:t>
            </a:fld>
            <a:endParaRPr lang="fr-FR"/>
          </a:p>
        </p:txBody>
      </p:sp>
      <p:sp>
        <p:nvSpPr>
          <p:cNvPr id="5" name="Espace réservé du pied de page 4">
            <a:extLst>
              <a:ext uri="{FF2B5EF4-FFF2-40B4-BE49-F238E27FC236}">
                <a16:creationId xmlns:a16="http://schemas.microsoft.com/office/drawing/2014/main" id="{54534D8F-B9C0-423B-BA13-429332663CFA}"/>
              </a:ext>
            </a:extLst>
          </p:cNvPr>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A2952C78-2EB9-4AFA-A5EC-CB26B43CD7CE}"/>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defRPr/>
            </a:pPr>
            <a:fld id="{7853E7AE-F203-4A5A-AA1F-0A9E5B213838}" type="slidenum">
              <a:rPr lang="fr-FR" altLang="fr-FR">
                <a:cs typeface="Arial" panose="020B0604020202020204" pitchFamily="34" charset="0"/>
              </a:rPr>
              <a:pPr fontAlgn="base">
                <a:spcBef>
                  <a:spcPct val="0"/>
                </a:spcBef>
                <a:spcAft>
                  <a:spcPct val="0"/>
                </a:spcAft>
                <a:defRPr/>
              </a:pPr>
              <a:t>‹N°›</a:t>
            </a:fld>
            <a:endParaRPr lang="fr-FR" altLang="fr-FR">
              <a:cs typeface="Arial" panose="020B0604020202020204" pitchFamily="34" charset="0"/>
            </a:endParaRPr>
          </a:p>
        </p:txBody>
      </p:sp>
    </p:spTree>
    <p:extLst>
      <p:ext uri="{BB962C8B-B14F-4D97-AF65-F5344CB8AC3E}">
        <p14:creationId xmlns:p14="http://schemas.microsoft.com/office/powerpoint/2010/main" val="94370933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14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27A91AB-6A93-4166-B8FD-8E0A1673C446}" type="datetimeFigureOut">
              <a:rPr lang="fr-FR"/>
              <a:pPr>
                <a:defRPr/>
              </a:pPr>
              <a:t>18/09/2019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7AEF227-4CDE-43C8-BBC9-D7C2F083EB80}" type="slidenum">
              <a:rPr lang="fr-FR"/>
              <a:pPr>
                <a:defRPr/>
              </a:pPr>
              <a:t>‹N°›</a:t>
            </a:fld>
            <a:endParaRPr lang="fr-FR"/>
          </a:p>
        </p:txBody>
      </p:sp>
    </p:spTree>
    <p:extLst>
      <p:ext uri="{BB962C8B-B14F-4D97-AF65-F5344CB8AC3E}">
        <p14:creationId xmlns:p14="http://schemas.microsoft.com/office/powerpoint/2010/main" val="3740434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panose="020B0604020202020204" pitchFamily="34" charset="0"/>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panose="020B0604020202020204" pitchFamily="34" charset="0"/>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01DCF0B9-4085-4133-9B55-DFBA54E2BC89}" type="slidenum">
              <a:rPr lang="fr-FR" altLang="fr-FR"/>
              <a:pPr fontAlgn="base">
                <a:spcBef>
                  <a:spcPct val="0"/>
                </a:spcBef>
                <a:spcAft>
                  <a:spcPct val="0"/>
                </a:spcAft>
                <a:defRPr/>
              </a:pPr>
              <a:t>‹N°›</a:t>
            </a:fld>
            <a:endParaRPr lang="fr-FR" altLang="fr-FR"/>
          </a:p>
        </p:txBody>
      </p:sp>
    </p:spTree>
    <p:extLst>
      <p:ext uri="{BB962C8B-B14F-4D97-AF65-F5344CB8AC3E}">
        <p14:creationId xmlns:p14="http://schemas.microsoft.com/office/powerpoint/2010/main" val="29104906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975"/>
            <a:ext cx="82296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68313" y="1341438"/>
            <a:ext cx="82296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grpSp>
        <p:nvGrpSpPr>
          <p:cNvPr id="1028" name="Group 20"/>
          <p:cNvGrpSpPr>
            <a:grpSpLocks/>
          </p:cNvGrpSpPr>
          <p:nvPr userDrawn="1"/>
        </p:nvGrpSpPr>
        <p:grpSpPr bwMode="auto">
          <a:xfrm>
            <a:off x="79375" y="6435725"/>
            <a:ext cx="6797675" cy="358775"/>
            <a:chOff x="50" y="4054"/>
            <a:chExt cx="4236" cy="226"/>
          </a:xfrm>
        </p:grpSpPr>
        <p:sp>
          <p:nvSpPr>
            <p:cNvPr id="1031" name="Text Box 7"/>
            <p:cNvSpPr txBox="1">
              <a:spLocks noChangeArrowheads="1"/>
            </p:cNvSpPr>
            <p:nvPr userDrawn="1"/>
          </p:nvSpPr>
          <p:spPr bwMode="auto">
            <a:xfrm>
              <a:off x="340" y="4088"/>
              <a:ext cx="39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700">
                  <a:solidFill>
                    <a:srgbClr val="808080"/>
                  </a:solidFill>
                  <a:latin typeface="Calibri" pitchFamily="34" charset="0"/>
                  <a:cs typeface="Arial" pitchFamily="34" charset="0"/>
                </a:rPr>
                <a:t>This presentation arises from the Joint Action ALCOVE which has received funding from the European Union in the framework of the  Public Health Programme.</a:t>
              </a:r>
            </a:p>
          </p:txBody>
        </p:sp>
        <p:pic>
          <p:nvPicPr>
            <p:cNvPr id="1032" name="Picture 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 y="4054"/>
              <a:ext cx="2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Text Box 15"/>
            <p:cNvSpPr txBox="1">
              <a:spLocks noChangeArrowheads="1"/>
            </p:cNvSpPr>
            <p:nvPr userDrawn="1"/>
          </p:nvSpPr>
          <p:spPr bwMode="auto">
            <a:xfrm>
              <a:off x="4014" y="4083"/>
              <a:ext cx="2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fld id="{F326E1A3-1C0E-4736-8CF5-4F75943F6056}" type="slidenum">
                <a:rPr lang="fr-FR" sz="800" b="1">
                  <a:solidFill>
                    <a:srgbClr val="808080"/>
                  </a:solidFill>
                  <a:effectLst>
                    <a:outerShdw blurRad="38100" dist="38100" dir="2700000" algn="tl">
                      <a:srgbClr val="C0C0C0"/>
                    </a:outerShdw>
                  </a:effectLst>
                </a:rPr>
                <a:pPr fontAlgn="base">
                  <a:spcBef>
                    <a:spcPct val="50000"/>
                  </a:spcBef>
                  <a:spcAft>
                    <a:spcPct val="0"/>
                  </a:spcAft>
                  <a:defRPr/>
                </a:pPr>
                <a:t>‹N°›</a:t>
              </a:fld>
              <a:endParaRPr lang="fr-FR" sz="800" b="1">
                <a:solidFill>
                  <a:srgbClr val="808080"/>
                </a:solidFill>
                <a:effectLst>
                  <a:outerShdw blurRad="38100" dist="38100" dir="2700000" algn="tl">
                    <a:srgbClr val="C0C0C0"/>
                  </a:outerShdw>
                </a:effectLst>
              </a:endParaRPr>
            </a:p>
          </p:txBody>
        </p:sp>
      </p:grpSp>
      <p:sp>
        <p:nvSpPr>
          <p:cNvPr id="1029" name="Line 18"/>
          <p:cNvSpPr>
            <a:spLocks noChangeShapeType="1"/>
          </p:cNvSpPr>
          <p:nvPr userDrawn="1"/>
        </p:nvSpPr>
        <p:spPr bwMode="auto">
          <a:xfrm>
            <a:off x="468313" y="981075"/>
            <a:ext cx="82073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Arial" pitchFamily="34" charset="0"/>
            </a:endParaRPr>
          </a:p>
        </p:txBody>
      </p:sp>
      <p:pic>
        <p:nvPicPr>
          <p:cNvPr id="1030" name="Picture 2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9925" y="6172200"/>
            <a:ext cx="2066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27798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tabLst>
          <a:tab pos="1885950" algn="l"/>
        </a:tabLst>
        <a:defRPr sz="3400" b="1">
          <a:solidFill>
            <a:srgbClr val="99CC00"/>
          </a:solidFill>
          <a:latin typeface="+mj-lt"/>
          <a:ea typeface="+mj-ea"/>
          <a:cs typeface="+mj-cs"/>
        </a:defRPr>
      </a:lvl1pPr>
      <a:lvl2pPr algn="ctr" rtl="0" eaLnBrk="0" fontAlgn="base" hangingPunct="0">
        <a:spcBef>
          <a:spcPct val="0"/>
        </a:spcBef>
        <a:spcAft>
          <a:spcPct val="0"/>
        </a:spcAft>
        <a:tabLst>
          <a:tab pos="1885950" algn="l"/>
        </a:tabLst>
        <a:defRPr sz="3400" b="1">
          <a:solidFill>
            <a:srgbClr val="99CC00"/>
          </a:solidFill>
          <a:latin typeface="Calibri" pitchFamily="34" charset="0"/>
        </a:defRPr>
      </a:lvl2pPr>
      <a:lvl3pPr algn="ctr" rtl="0" eaLnBrk="0" fontAlgn="base" hangingPunct="0">
        <a:spcBef>
          <a:spcPct val="0"/>
        </a:spcBef>
        <a:spcAft>
          <a:spcPct val="0"/>
        </a:spcAft>
        <a:tabLst>
          <a:tab pos="1885950" algn="l"/>
        </a:tabLst>
        <a:defRPr sz="3400" b="1">
          <a:solidFill>
            <a:srgbClr val="99CC00"/>
          </a:solidFill>
          <a:latin typeface="Calibri" pitchFamily="34" charset="0"/>
        </a:defRPr>
      </a:lvl3pPr>
      <a:lvl4pPr algn="ctr" rtl="0" eaLnBrk="0" fontAlgn="base" hangingPunct="0">
        <a:spcBef>
          <a:spcPct val="0"/>
        </a:spcBef>
        <a:spcAft>
          <a:spcPct val="0"/>
        </a:spcAft>
        <a:tabLst>
          <a:tab pos="1885950" algn="l"/>
        </a:tabLst>
        <a:defRPr sz="3400" b="1">
          <a:solidFill>
            <a:srgbClr val="99CC00"/>
          </a:solidFill>
          <a:latin typeface="Calibri" pitchFamily="34" charset="0"/>
        </a:defRPr>
      </a:lvl4pPr>
      <a:lvl5pPr algn="ctr" rtl="0" eaLnBrk="0" fontAlgn="base" hangingPunct="0">
        <a:spcBef>
          <a:spcPct val="0"/>
        </a:spcBef>
        <a:spcAft>
          <a:spcPct val="0"/>
        </a:spcAft>
        <a:tabLst>
          <a:tab pos="1885950" algn="l"/>
        </a:tabLst>
        <a:defRPr sz="3400" b="1">
          <a:solidFill>
            <a:srgbClr val="99CC00"/>
          </a:solidFill>
          <a:latin typeface="Calibri" pitchFamily="34" charset="0"/>
        </a:defRPr>
      </a:lvl5pPr>
      <a:lvl6pPr marL="457200" algn="ctr" rtl="0" fontAlgn="base">
        <a:spcBef>
          <a:spcPct val="0"/>
        </a:spcBef>
        <a:spcAft>
          <a:spcPct val="0"/>
        </a:spcAft>
        <a:tabLst>
          <a:tab pos="1885950" algn="l"/>
        </a:tabLst>
        <a:defRPr sz="3400" b="1">
          <a:solidFill>
            <a:srgbClr val="99CC00"/>
          </a:solidFill>
          <a:latin typeface="Calibri" pitchFamily="34" charset="0"/>
        </a:defRPr>
      </a:lvl6pPr>
      <a:lvl7pPr marL="914400" algn="ctr" rtl="0" fontAlgn="base">
        <a:spcBef>
          <a:spcPct val="0"/>
        </a:spcBef>
        <a:spcAft>
          <a:spcPct val="0"/>
        </a:spcAft>
        <a:tabLst>
          <a:tab pos="1885950" algn="l"/>
        </a:tabLst>
        <a:defRPr sz="3400" b="1">
          <a:solidFill>
            <a:srgbClr val="99CC00"/>
          </a:solidFill>
          <a:latin typeface="Calibri" pitchFamily="34" charset="0"/>
        </a:defRPr>
      </a:lvl7pPr>
      <a:lvl8pPr marL="1371600" algn="ctr" rtl="0" fontAlgn="base">
        <a:spcBef>
          <a:spcPct val="0"/>
        </a:spcBef>
        <a:spcAft>
          <a:spcPct val="0"/>
        </a:spcAft>
        <a:tabLst>
          <a:tab pos="1885950" algn="l"/>
        </a:tabLst>
        <a:defRPr sz="3400" b="1">
          <a:solidFill>
            <a:srgbClr val="99CC00"/>
          </a:solidFill>
          <a:latin typeface="Calibri" pitchFamily="34" charset="0"/>
        </a:defRPr>
      </a:lvl8pPr>
      <a:lvl9pPr marL="1828800" algn="ctr" rtl="0" fontAlgn="base">
        <a:spcBef>
          <a:spcPct val="0"/>
        </a:spcBef>
        <a:spcAft>
          <a:spcPct val="0"/>
        </a:spcAft>
        <a:tabLst>
          <a:tab pos="1885950" algn="l"/>
        </a:tabLst>
        <a:defRPr sz="3400" b="1">
          <a:solidFill>
            <a:srgbClr val="99CC00"/>
          </a:solidFill>
          <a:latin typeface="Calibri" pitchFamily="34" charset="0"/>
        </a:defRPr>
      </a:lvl9pPr>
    </p:titleStyle>
    <p:bodyStyle>
      <a:lvl1pPr marL="361950" indent="-361950" algn="l" rtl="0" eaLnBrk="0" fontAlgn="base" hangingPunct="0">
        <a:spcBef>
          <a:spcPct val="55000"/>
        </a:spcBef>
        <a:spcAft>
          <a:spcPct val="0"/>
        </a:spcAft>
        <a:buClr>
          <a:schemeClr val="folHlink"/>
        </a:buClr>
        <a:buSzPct val="110000"/>
        <a:buFont typeface="Wingdings" pitchFamily="2" charset="2"/>
        <a:buChar char="¶"/>
        <a:defRPr sz="2400" b="1">
          <a:solidFill>
            <a:srgbClr val="0099CC"/>
          </a:solidFill>
          <a:latin typeface="+mn-lt"/>
          <a:ea typeface="+mn-ea"/>
          <a:cs typeface="+mn-cs"/>
        </a:defRPr>
      </a:lvl1pPr>
      <a:lvl2pPr marL="912813" indent="-285750" algn="l" rtl="0" eaLnBrk="0" fontAlgn="base" hangingPunct="0">
        <a:spcBef>
          <a:spcPct val="35000"/>
        </a:spcBef>
        <a:spcAft>
          <a:spcPct val="0"/>
        </a:spcAft>
        <a:buClr>
          <a:schemeClr val="folHlink"/>
        </a:buClr>
        <a:buSzPct val="120000"/>
        <a:buFont typeface="Arial" pitchFamily="34" charset="0"/>
        <a:buChar char="•"/>
        <a:defRPr sz="2200" b="1">
          <a:solidFill>
            <a:srgbClr val="0099CC"/>
          </a:solidFill>
          <a:latin typeface="+mn-lt"/>
        </a:defRPr>
      </a:lvl2pPr>
      <a:lvl3pPr marL="1320800" indent="-228600" algn="l" rtl="0" eaLnBrk="0" fontAlgn="base" hangingPunct="0">
        <a:spcBef>
          <a:spcPct val="20000"/>
        </a:spcBef>
        <a:spcAft>
          <a:spcPct val="0"/>
        </a:spcAft>
        <a:buClr>
          <a:srgbClr val="0099CC"/>
        </a:buClr>
        <a:buFont typeface="Arial" pitchFamily="34" charset="0"/>
        <a:buChar char="-"/>
        <a:defRPr sz="2000">
          <a:solidFill>
            <a:srgbClr val="0099CC"/>
          </a:solidFill>
          <a:latin typeface="+mn-lt"/>
        </a:defRPr>
      </a:lvl3pPr>
      <a:lvl4pPr marL="1728788" indent="-228600" algn="l" rtl="0" eaLnBrk="0" fontAlgn="base" hangingPunct="0">
        <a:spcBef>
          <a:spcPct val="20000"/>
        </a:spcBef>
        <a:spcAft>
          <a:spcPct val="0"/>
        </a:spcAft>
        <a:buClr>
          <a:srgbClr val="0099CC"/>
        </a:buClr>
        <a:buChar char="o"/>
        <a:defRPr i="1">
          <a:solidFill>
            <a:srgbClr val="0099CC"/>
          </a:solidFill>
          <a:latin typeface="+mn-lt"/>
        </a:defRPr>
      </a:lvl4pPr>
      <a:lvl5pPr marL="2136775" indent="-228600" algn="l" rtl="0" eaLnBrk="0" fontAlgn="base" hangingPunct="0">
        <a:spcBef>
          <a:spcPct val="20000"/>
        </a:spcBef>
        <a:spcAft>
          <a:spcPct val="0"/>
        </a:spcAft>
        <a:buChar char="»"/>
        <a:defRPr sz="2000">
          <a:solidFill>
            <a:schemeClr val="tx1"/>
          </a:solidFill>
          <a:latin typeface="Arial" pitchFamily="34" charset="0"/>
        </a:defRPr>
      </a:lvl5pPr>
      <a:lvl6pPr marL="2593975" indent="-228600" algn="l" rtl="0" fontAlgn="base">
        <a:spcBef>
          <a:spcPct val="20000"/>
        </a:spcBef>
        <a:spcAft>
          <a:spcPct val="0"/>
        </a:spcAft>
        <a:buChar char="»"/>
        <a:defRPr sz="2000">
          <a:solidFill>
            <a:schemeClr val="tx1"/>
          </a:solidFill>
          <a:latin typeface="Arial" pitchFamily="34" charset="0"/>
        </a:defRPr>
      </a:lvl6pPr>
      <a:lvl7pPr marL="3051175" indent="-228600" algn="l" rtl="0" fontAlgn="base">
        <a:spcBef>
          <a:spcPct val="20000"/>
        </a:spcBef>
        <a:spcAft>
          <a:spcPct val="0"/>
        </a:spcAft>
        <a:buChar char="»"/>
        <a:defRPr sz="2000">
          <a:solidFill>
            <a:schemeClr val="tx1"/>
          </a:solidFill>
          <a:latin typeface="Arial" pitchFamily="34" charset="0"/>
        </a:defRPr>
      </a:lvl7pPr>
      <a:lvl8pPr marL="3508375" indent="-228600" algn="l" rtl="0" fontAlgn="base">
        <a:spcBef>
          <a:spcPct val="20000"/>
        </a:spcBef>
        <a:spcAft>
          <a:spcPct val="0"/>
        </a:spcAft>
        <a:buChar char="»"/>
        <a:defRPr sz="2000">
          <a:solidFill>
            <a:schemeClr val="tx1"/>
          </a:solidFill>
          <a:latin typeface="Arial" pitchFamily="34" charset="0"/>
        </a:defRPr>
      </a:lvl8pPr>
      <a:lvl9pPr marL="3965575" indent="-228600" algn="l" rtl="0" fontAlgn="base">
        <a:spcBef>
          <a:spcPct val="20000"/>
        </a:spcBef>
        <a:spcAft>
          <a:spcPct val="0"/>
        </a:spcAft>
        <a:buChar char="»"/>
        <a:defRPr sz="2000">
          <a:solidFill>
            <a:schemeClr val="tx1"/>
          </a:solidFill>
          <a:latin typeface="Arial" pitchFamily="34"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fr-FR">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fr-FR">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8669837B-B67D-4CBF-A0B4-15E2339327A9}" type="slidenum">
              <a:rPr lang="fr-FR">
                <a:cs typeface="Arial" pitchFamily="34" charset="0"/>
              </a:rPr>
              <a:pPr fontAlgn="base">
                <a:spcBef>
                  <a:spcPct val="0"/>
                </a:spcBef>
                <a:spcAft>
                  <a:spcPct val="0"/>
                </a:spcAft>
                <a:defRPr/>
              </a:pPr>
              <a:t>‹N°›</a:t>
            </a:fld>
            <a:endParaRPr lang="fr-FR">
              <a:cs typeface="Arial" pitchFamily="34" charset="0"/>
            </a:endParaRPr>
          </a:p>
        </p:txBody>
      </p:sp>
    </p:spTree>
    <p:extLst>
      <p:ext uri="{BB962C8B-B14F-4D97-AF65-F5344CB8AC3E}">
        <p14:creationId xmlns:p14="http://schemas.microsoft.com/office/powerpoint/2010/main" val="355744808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fontAlgn="base">
              <a:spcBef>
                <a:spcPct val="0"/>
              </a:spcBef>
              <a:spcAft>
                <a:spcPct val="0"/>
              </a:spcAft>
              <a:defRPr/>
            </a:pPr>
            <a:fld id="{23337967-9E49-450C-B136-87296B88A90F}" type="slidenum">
              <a:rPr lang="fr-FR"/>
              <a:pPr fontAlgn="base">
                <a:spcBef>
                  <a:spcPct val="0"/>
                </a:spcBef>
                <a:spcAft>
                  <a:spcPct val="0"/>
                </a:spcAft>
                <a:defRPr/>
              </a:pPr>
              <a:t>‹N°›</a:t>
            </a:fld>
            <a:endParaRPr lang="fr-FR"/>
          </a:p>
        </p:txBody>
      </p:sp>
    </p:spTree>
    <p:extLst>
      <p:ext uri="{BB962C8B-B14F-4D97-AF65-F5344CB8AC3E}">
        <p14:creationId xmlns:p14="http://schemas.microsoft.com/office/powerpoint/2010/main" val="30519841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331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2EC21C2-051C-49E2-B3B5-CE9A25F15604}" type="datetimeFigureOut">
              <a:rPr lang="fr-FR"/>
              <a:pPr>
                <a:defRPr/>
              </a:pPr>
              <a:t>18/09/2019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07235B0-5116-421D-B2AF-E58CD5313922}" type="slidenum">
              <a:rPr lang="fr-FR"/>
              <a:pPr>
                <a:defRPr/>
              </a:pPr>
              <a:t>‹N°›</a:t>
            </a:fld>
            <a:endParaRPr lang="fr-FR"/>
          </a:p>
        </p:txBody>
      </p:sp>
    </p:spTree>
    <p:extLst>
      <p:ext uri="{BB962C8B-B14F-4D97-AF65-F5344CB8AC3E}">
        <p14:creationId xmlns:p14="http://schemas.microsoft.com/office/powerpoint/2010/main" val="191120686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975"/>
            <a:ext cx="82296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468313" y="1341438"/>
            <a:ext cx="82296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p:txBody>
      </p:sp>
      <p:grpSp>
        <p:nvGrpSpPr>
          <p:cNvPr id="1028" name="Group 20"/>
          <p:cNvGrpSpPr>
            <a:grpSpLocks/>
          </p:cNvGrpSpPr>
          <p:nvPr userDrawn="1"/>
        </p:nvGrpSpPr>
        <p:grpSpPr bwMode="auto">
          <a:xfrm>
            <a:off x="79375" y="6435725"/>
            <a:ext cx="6797675" cy="358775"/>
            <a:chOff x="50" y="4054"/>
            <a:chExt cx="4236" cy="226"/>
          </a:xfrm>
        </p:grpSpPr>
        <p:sp>
          <p:nvSpPr>
            <p:cNvPr id="1031" name="Text Box 7"/>
            <p:cNvSpPr txBox="1">
              <a:spLocks noChangeArrowheads="1"/>
            </p:cNvSpPr>
            <p:nvPr userDrawn="1"/>
          </p:nvSpPr>
          <p:spPr bwMode="auto">
            <a:xfrm>
              <a:off x="340" y="4088"/>
              <a:ext cx="39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GB" altLang="fr-FR" sz="700">
                  <a:solidFill>
                    <a:srgbClr val="808080"/>
                  </a:solidFill>
                  <a:latin typeface="Calibri" pitchFamily="34" charset="0"/>
                  <a:cs typeface="Arial" pitchFamily="34" charset="0"/>
                </a:rPr>
                <a:t>This presentation arises from the Joint Action ALCOVE which has received funding from the European Union in the framework of the  Public Health Programme.</a:t>
              </a:r>
            </a:p>
          </p:txBody>
        </p:sp>
        <p:pic>
          <p:nvPicPr>
            <p:cNvPr id="1032" name="Picture 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 y="4054"/>
              <a:ext cx="2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Text Box 15"/>
            <p:cNvSpPr txBox="1">
              <a:spLocks noChangeArrowheads="1"/>
            </p:cNvSpPr>
            <p:nvPr userDrawn="1"/>
          </p:nvSpPr>
          <p:spPr bwMode="auto">
            <a:xfrm>
              <a:off x="4014" y="4083"/>
              <a:ext cx="2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fld id="{AD2FE67D-83E7-42B1-8A28-0C8EE6E2E16E}" type="slidenum">
                <a:rPr lang="fr-FR" sz="800" b="1">
                  <a:solidFill>
                    <a:srgbClr val="808080"/>
                  </a:solidFill>
                  <a:effectLst>
                    <a:outerShdw blurRad="38100" dist="38100" dir="2700000" algn="tl">
                      <a:srgbClr val="C0C0C0"/>
                    </a:outerShdw>
                  </a:effectLst>
                  <a:cs typeface="Arial" pitchFamily="34" charset="0"/>
                </a:rPr>
                <a:pPr fontAlgn="base">
                  <a:spcBef>
                    <a:spcPct val="50000"/>
                  </a:spcBef>
                  <a:spcAft>
                    <a:spcPct val="0"/>
                  </a:spcAft>
                  <a:defRPr/>
                </a:pPr>
                <a:t>‹N°›</a:t>
              </a:fld>
              <a:endParaRPr lang="fr-FR" sz="800" b="1">
                <a:solidFill>
                  <a:srgbClr val="808080"/>
                </a:solidFill>
                <a:effectLst>
                  <a:outerShdw blurRad="38100" dist="38100" dir="2700000" algn="tl">
                    <a:srgbClr val="C0C0C0"/>
                  </a:outerShdw>
                </a:effectLst>
                <a:cs typeface="Arial" pitchFamily="34" charset="0"/>
              </a:endParaRPr>
            </a:p>
          </p:txBody>
        </p:sp>
      </p:grpSp>
      <p:sp>
        <p:nvSpPr>
          <p:cNvPr id="1029" name="Line 18"/>
          <p:cNvSpPr>
            <a:spLocks noChangeShapeType="1"/>
          </p:cNvSpPr>
          <p:nvPr userDrawn="1"/>
        </p:nvSpPr>
        <p:spPr bwMode="auto">
          <a:xfrm>
            <a:off x="468313" y="981075"/>
            <a:ext cx="82073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cs typeface="Arial" pitchFamily="34" charset="0"/>
            </a:endParaRPr>
          </a:p>
        </p:txBody>
      </p:sp>
      <p:pic>
        <p:nvPicPr>
          <p:cNvPr id="1030" name="Picture 2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9925" y="6172200"/>
            <a:ext cx="2066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3165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tabLst>
          <a:tab pos="1885950" algn="l"/>
        </a:tabLst>
        <a:defRPr sz="3400" b="1">
          <a:solidFill>
            <a:srgbClr val="99CC00"/>
          </a:solidFill>
          <a:latin typeface="+mj-lt"/>
          <a:ea typeface="+mj-ea"/>
          <a:cs typeface="+mj-cs"/>
        </a:defRPr>
      </a:lvl1pPr>
      <a:lvl2pPr algn="ctr" rtl="0" eaLnBrk="0" fontAlgn="base" hangingPunct="0">
        <a:spcBef>
          <a:spcPct val="0"/>
        </a:spcBef>
        <a:spcAft>
          <a:spcPct val="0"/>
        </a:spcAft>
        <a:tabLst>
          <a:tab pos="1885950" algn="l"/>
        </a:tabLst>
        <a:defRPr sz="3400" b="1">
          <a:solidFill>
            <a:srgbClr val="99CC00"/>
          </a:solidFill>
          <a:latin typeface="Calibri" pitchFamily="34" charset="0"/>
        </a:defRPr>
      </a:lvl2pPr>
      <a:lvl3pPr algn="ctr" rtl="0" eaLnBrk="0" fontAlgn="base" hangingPunct="0">
        <a:spcBef>
          <a:spcPct val="0"/>
        </a:spcBef>
        <a:spcAft>
          <a:spcPct val="0"/>
        </a:spcAft>
        <a:tabLst>
          <a:tab pos="1885950" algn="l"/>
        </a:tabLst>
        <a:defRPr sz="3400" b="1">
          <a:solidFill>
            <a:srgbClr val="99CC00"/>
          </a:solidFill>
          <a:latin typeface="Calibri" pitchFamily="34" charset="0"/>
        </a:defRPr>
      </a:lvl3pPr>
      <a:lvl4pPr algn="ctr" rtl="0" eaLnBrk="0" fontAlgn="base" hangingPunct="0">
        <a:spcBef>
          <a:spcPct val="0"/>
        </a:spcBef>
        <a:spcAft>
          <a:spcPct val="0"/>
        </a:spcAft>
        <a:tabLst>
          <a:tab pos="1885950" algn="l"/>
        </a:tabLst>
        <a:defRPr sz="3400" b="1">
          <a:solidFill>
            <a:srgbClr val="99CC00"/>
          </a:solidFill>
          <a:latin typeface="Calibri" pitchFamily="34" charset="0"/>
        </a:defRPr>
      </a:lvl4pPr>
      <a:lvl5pPr algn="ctr" rtl="0" eaLnBrk="0" fontAlgn="base" hangingPunct="0">
        <a:spcBef>
          <a:spcPct val="0"/>
        </a:spcBef>
        <a:spcAft>
          <a:spcPct val="0"/>
        </a:spcAft>
        <a:tabLst>
          <a:tab pos="1885950" algn="l"/>
        </a:tabLst>
        <a:defRPr sz="3400" b="1">
          <a:solidFill>
            <a:srgbClr val="99CC00"/>
          </a:solidFill>
          <a:latin typeface="Calibri" pitchFamily="34" charset="0"/>
        </a:defRPr>
      </a:lvl5pPr>
      <a:lvl6pPr marL="457200" algn="ctr" rtl="0" fontAlgn="base">
        <a:spcBef>
          <a:spcPct val="0"/>
        </a:spcBef>
        <a:spcAft>
          <a:spcPct val="0"/>
        </a:spcAft>
        <a:tabLst>
          <a:tab pos="1885950" algn="l"/>
        </a:tabLst>
        <a:defRPr sz="3400" b="1">
          <a:solidFill>
            <a:srgbClr val="99CC00"/>
          </a:solidFill>
          <a:latin typeface="Calibri" pitchFamily="34" charset="0"/>
        </a:defRPr>
      </a:lvl6pPr>
      <a:lvl7pPr marL="914400" algn="ctr" rtl="0" fontAlgn="base">
        <a:spcBef>
          <a:spcPct val="0"/>
        </a:spcBef>
        <a:spcAft>
          <a:spcPct val="0"/>
        </a:spcAft>
        <a:tabLst>
          <a:tab pos="1885950" algn="l"/>
        </a:tabLst>
        <a:defRPr sz="3400" b="1">
          <a:solidFill>
            <a:srgbClr val="99CC00"/>
          </a:solidFill>
          <a:latin typeface="Calibri" pitchFamily="34" charset="0"/>
        </a:defRPr>
      </a:lvl7pPr>
      <a:lvl8pPr marL="1371600" algn="ctr" rtl="0" fontAlgn="base">
        <a:spcBef>
          <a:spcPct val="0"/>
        </a:spcBef>
        <a:spcAft>
          <a:spcPct val="0"/>
        </a:spcAft>
        <a:tabLst>
          <a:tab pos="1885950" algn="l"/>
        </a:tabLst>
        <a:defRPr sz="3400" b="1">
          <a:solidFill>
            <a:srgbClr val="99CC00"/>
          </a:solidFill>
          <a:latin typeface="Calibri" pitchFamily="34" charset="0"/>
        </a:defRPr>
      </a:lvl8pPr>
      <a:lvl9pPr marL="1828800" algn="ctr" rtl="0" fontAlgn="base">
        <a:spcBef>
          <a:spcPct val="0"/>
        </a:spcBef>
        <a:spcAft>
          <a:spcPct val="0"/>
        </a:spcAft>
        <a:tabLst>
          <a:tab pos="1885950" algn="l"/>
        </a:tabLst>
        <a:defRPr sz="3400" b="1">
          <a:solidFill>
            <a:srgbClr val="99CC00"/>
          </a:solidFill>
          <a:latin typeface="Calibri" pitchFamily="34" charset="0"/>
        </a:defRPr>
      </a:lvl9pPr>
    </p:titleStyle>
    <p:bodyStyle>
      <a:lvl1pPr marL="361950" indent="-361950" algn="l" rtl="0" eaLnBrk="0" fontAlgn="base" hangingPunct="0">
        <a:spcBef>
          <a:spcPct val="55000"/>
        </a:spcBef>
        <a:spcAft>
          <a:spcPct val="0"/>
        </a:spcAft>
        <a:buClr>
          <a:schemeClr val="folHlink"/>
        </a:buClr>
        <a:buSzPct val="110000"/>
        <a:buFont typeface="Wingdings" pitchFamily="2" charset="2"/>
        <a:buChar char="¶"/>
        <a:defRPr sz="2400" b="1">
          <a:solidFill>
            <a:srgbClr val="0099CC"/>
          </a:solidFill>
          <a:latin typeface="+mn-lt"/>
          <a:ea typeface="+mn-ea"/>
          <a:cs typeface="+mn-cs"/>
        </a:defRPr>
      </a:lvl1pPr>
      <a:lvl2pPr marL="912813" indent="-285750" algn="l" rtl="0" eaLnBrk="0" fontAlgn="base" hangingPunct="0">
        <a:spcBef>
          <a:spcPct val="35000"/>
        </a:spcBef>
        <a:spcAft>
          <a:spcPct val="0"/>
        </a:spcAft>
        <a:buClr>
          <a:schemeClr val="folHlink"/>
        </a:buClr>
        <a:buSzPct val="120000"/>
        <a:buFont typeface="Arial" pitchFamily="34" charset="0"/>
        <a:buChar char="•"/>
        <a:defRPr sz="2200" b="1">
          <a:solidFill>
            <a:srgbClr val="0099CC"/>
          </a:solidFill>
          <a:latin typeface="+mn-lt"/>
        </a:defRPr>
      </a:lvl2pPr>
      <a:lvl3pPr marL="1320800" indent="-228600" algn="l" rtl="0" eaLnBrk="0" fontAlgn="base" hangingPunct="0">
        <a:spcBef>
          <a:spcPct val="20000"/>
        </a:spcBef>
        <a:spcAft>
          <a:spcPct val="0"/>
        </a:spcAft>
        <a:buClr>
          <a:srgbClr val="0099CC"/>
        </a:buClr>
        <a:buFont typeface="Arial" pitchFamily="34" charset="0"/>
        <a:buChar char="-"/>
        <a:defRPr sz="2000">
          <a:solidFill>
            <a:srgbClr val="0099CC"/>
          </a:solidFill>
          <a:latin typeface="+mn-lt"/>
        </a:defRPr>
      </a:lvl3pPr>
      <a:lvl4pPr marL="1728788" indent="-228600" algn="l" rtl="0" eaLnBrk="0" fontAlgn="base" hangingPunct="0">
        <a:spcBef>
          <a:spcPct val="20000"/>
        </a:spcBef>
        <a:spcAft>
          <a:spcPct val="0"/>
        </a:spcAft>
        <a:buClr>
          <a:srgbClr val="0099CC"/>
        </a:buClr>
        <a:buChar char="o"/>
        <a:defRPr i="1">
          <a:solidFill>
            <a:srgbClr val="0099CC"/>
          </a:solidFill>
          <a:latin typeface="+mn-lt"/>
        </a:defRPr>
      </a:lvl4pPr>
      <a:lvl5pPr marL="2136775" indent="-228600" algn="l" rtl="0" eaLnBrk="0" fontAlgn="base" hangingPunct="0">
        <a:spcBef>
          <a:spcPct val="20000"/>
        </a:spcBef>
        <a:spcAft>
          <a:spcPct val="0"/>
        </a:spcAft>
        <a:buChar char="»"/>
        <a:defRPr sz="2000">
          <a:solidFill>
            <a:schemeClr val="tx1"/>
          </a:solidFill>
          <a:latin typeface="Arial" pitchFamily="34" charset="0"/>
        </a:defRPr>
      </a:lvl5pPr>
      <a:lvl6pPr marL="2593975" indent="-228600" algn="l" rtl="0" fontAlgn="base">
        <a:spcBef>
          <a:spcPct val="20000"/>
        </a:spcBef>
        <a:spcAft>
          <a:spcPct val="0"/>
        </a:spcAft>
        <a:buChar char="»"/>
        <a:defRPr sz="2000">
          <a:solidFill>
            <a:schemeClr val="tx1"/>
          </a:solidFill>
          <a:latin typeface="Arial" pitchFamily="34" charset="0"/>
        </a:defRPr>
      </a:lvl6pPr>
      <a:lvl7pPr marL="3051175" indent="-228600" algn="l" rtl="0" fontAlgn="base">
        <a:spcBef>
          <a:spcPct val="20000"/>
        </a:spcBef>
        <a:spcAft>
          <a:spcPct val="0"/>
        </a:spcAft>
        <a:buChar char="»"/>
        <a:defRPr sz="2000">
          <a:solidFill>
            <a:schemeClr val="tx1"/>
          </a:solidFill>
          <a:latin typeface="Arial" pitchFamily="34" charset="0"/>
        </a:defRPr>
      </a:lvl7pPr>
      <a:lvl8pPr marL="3508375" indent="-228600" algn="l" rtl="0" fontAlgn="base">
        <a:spcBef>
          <a:spcPct val="20000"/>
        </a:spcBef>
        <a:spcAft>
          <a:spcPct val="0"/>
        </a:spcAft>
        <a:buChar char="»"/>
        <a:defRPr sz="2000">
          <a:solidFill>
            <a:schemeClr val="tx1"/>
          </a:solidFill>
          <a:latin typeface="Arial" pitchFamily="34" charset="0"/>
        </a:defRPr>
      </a:lvl8pPr>
      <a:lvl9pPr marL="3965575" indent="-228600" algn="l" rtl="0" fontAlgn="base">
        <a:spcBef>
          <a:spcPct val="20000"/>
        </a:spcBef>
        <a:spcAft>
          <a:spcPct val="0"/>
        </a:spcAft>
        <a:buChar char="»"/>
        <a:defRPr sz="2000">
          <a:solidFill>
            <a:schemeClr val="tx1"/>
          </a:solidFill>
          <a:latin typeface="Arial" pitchFamily="34"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6C1731DB-EA5D-4AD3-B0D3-1F3F738CDDB2}" type="slidenum">
              <a:rPr lang="fr-FR"/>
              <a:pPr fontAlgn="base">
                <a:spcBef>
                  <a:spcPct val="0"/>
                </a:spcBef>
                <a:spcAft>
                  <a:spcPct val="0"/>
                </a:spcAft>
                <a:defRPr/>
              </a:pPr>
              <a:t>‹N°›</a:t>
            </a:fld>
            <a:endParaRPr lang="fr-FR"/>
          </a:p>
        </p:txBody>
      </p:sp>
    </p:spTree>
    <p:extLst>
      <p:ext uri="{BB962C8B-B14F-4D97-AF65-F5344CB8AC3E}">
        <p14:creationId xmlns:p14="http://schemas.microsoft.com/office/powerpoint/2010/main" val="185418316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chart" Target="../charts/chart4.xml"/><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chart" Target="../charts/chart6.xml"/><Relationship Id="rId4" Type="http://schemas.openxmlformats.org/officeDocument/2006/relationships/chart" Target="../charts/chart1.xml"/><Relationship Id="rId9"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40.pn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9.emf"/><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1.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Layout" Target="../slideLayouts/slideLayout157.xml"/><Relationship Id="rId6" Type="http://schemas.openxmlformats.org/officeDocument/2006/relationships/image" Target="../media/image11.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Layout" Target="../slideLayouts/slideLayout15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39.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3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8.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4.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png"/><Relationship Id="rId2" Type="http://schemas.openxmlformats.org/officeDocument/2006/relationships/slideLayout" Target="../slideLayouts/slideLayout134.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50.jpeg"/><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39.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80.xml"/><Relationship Id="rId5" Type="http://schemas.openxmlformats.org/officeDocument/2006/relationships/image" Target="../media/image57.emf"/><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3.xml"/><Relationship Id="rId5" Type="http://schemas.openxmlformats.org/officeDocument/2006/relationships/hyperlink" Target="http://www.alz.co.uk/research/WorldAlzheimerReport2011.pdf"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oleObject" Target="../embeddings/oleObject2.bin"/><Relationship Id="rId2" Type="http://schemas.openxmlformats.org/officeDocument/2006/relationships/slideLayout" Target="../slideLayouts/slideLayout48.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1.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3.bin"/><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16.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664368" y="836712"/>
            <a:ext cx="7953375" cy="2088232"/>
          </a:xfrm>
          <a:solidFill>
            <a:schemeClr val="bg1">
              <a:lumMod val="95000"/>
            </a:schemeClr>
          </a:solidFill>
          <a:ln w="28575">
            <a:solidFill>
              <a:srgbClr val="00CCFF"/>
            </a:solidFill>
            <a:miter lim="800000"/>
            <a:headEnd/>
            <a:tailEnd/>
          </a:ln>
        </p:spPr>
        <p:txBody>
          <a:bodyPr/>
          <a:lstStyle/>
          <a:p>
            <a:pPr>
              <a:defRPr/>
            </a:pPr>
            <a:r>
              <a:rPr lang="fr-FR" sz="2800" dirty="0">
                <a:solidFill>
                  <a:srgbClr val="002060"/>
                </a:solidFill>
                <a:effectLst>
                  <a:outerShdw blurRad="38100" dist="38100" dir="2700000" algn="tl">
                    <a:srgbClr val="000000">
                      <a:alpha val="43137"/>
                    </a:srgbClr>
                  </a:outerShdw>
                </a:effectLst>
              </a:rPr>
              <a:t> </a:t>
            </a:r>
            <a:br>
              <a:rPr lang="fr-FR" sz="2800" dirty="0">
                <a:solidFill>
                  <a:srgbClr val="002060"/>
                </a:solidFill>
                <a:effectLst>
                  <a:outerShdw blurRad="38100" dist="38100" dir="2700000" algn="tl">
                    <a:srgbClr val="000000">
                      <a:alpha val="43137"/>
                    </a:srgbClr>
                  </a:outerShdw>
                </a:effectLst>
              </a:rPr>
            </a:br>
            <a:r>
              <a:rPr lang="fr-FR" sz="2800" dirty="0">
                <a:solidFill>
                  <a:srgbClr val="002060"/>
                </a:solidFill>
                <a:effectLst>
                  <a:outerShdw blurRad="38100" dist="38100" dir="2700000" algn="tl">
                    <a:srgbClr val="000000">
                      <a:alpha val="43137"/>
                    </a:srgbClr>
                  </a:outerShdw>
                </a:effectLst>
              </a:rPr>
              <a:t>Le diagnostic « au moment opportun » de la maladie d’Alzheimer et maladies apparentées</a:t>
            </a:r>
            <a:br>
              <a:rPr lang="fr-FR" sz="2800" dirty="0">
                <a:solidFill>
                  <a:srgbClr val="002060"/>
                </a:solidFill>
                <a:effectLst>
                  <a:outerShdw blurRad="38100" dist="38100" dir="2700000" algn="tl">
                    <a:srgbClr val="000000">
                      <a:alpha val="43137"/>
                    </a:srgbClr>
                  </a:outerShdw>
                </a:effectLst>
              </a:rPr>
            </a:br>
            <a:br>
              <a:rPr lang="fr-FR" sz="2800" dirty="0">
                <a:solidFill>
                  <a:srgbClr val="002060"/>
                </a:solidFill>
                <a:effectLst>
                  <a:outerShdw blurRad="38100" dist="38100" dir="2700000" algn="tl">
                    <a:srgbClr val="000000">
                      <a:alpha val="43137"/>
                    </a:srgbClr>
                  </a:outerShdw>
                </a:effectLst>
              </a:rPr>
            </a:br>
            <a:r>
              <a:rPr lang="fr-FR" sz="2800" i="1" dirty="0">
                <a:solidFill>
                  <a:srgbClr val="002060"/>
                </a:solidFill>
                <a:effectLst>
                  <a:outerShdw blurRad="38100" dist="38100" dir="2700000" algn="tl">
                    <a:srgbClr val="000000">
                      <a:alpha val="43137"/>
                    </a:srgbClr>
                  </a:outerShdw>
                </a:effectLst>
              </a:rPr>
              <a:t>Du repérage vers le diagnostic personnalisé </a:t>
            </a:r>
            <a:br>
              <a:rPr lang="fr-FR" sz="2800" dirty="0">
                <a:solidFill>
                  <a:srgbClr val="002060"/>
                </a:solidFill>
                <a:effectLst>
                  <a:outerShdw blurRad="38100" dist="38100" dir="2700000" algn="tl">
                    <a:srgbClr val="000000">
                      <a:alpha val="43137"/>
                    </a:srgbClr>
                  </a:outerShdw>
                </a:effectLst>
              </a:rPr>
            </a:br>
            <a:endParaRPr lang="fr-FR" sz="2800" i="1" dirty="0">
              <a:solidFill>
                <a:srgbClr val="002060"/>
              </a:solidFill>
            </a:endParaRPr>
          </a:p>
        </p:txBody>
      </p:sp>
      <p:sp>
        <p:nvSpPr>
          <p:cNvPr id="40963" name="Text Box 7"/>
          <p:cNvSpPr txBox="1">
            <a:spLocks noChangeArrowheads="1"/>
          </p:cNvSpPr>
          <p:nvPr/>
        </p:nvSpPr>
        <p:spPr bwMode="auto">
          <a:xfrm>
            <a:off x="3190048" y="3399084"/>
            <a:ext cx="2801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fr-FR" altLang="fr-FR" sz="2400" dirty="0">
                <a:solidFill>
                  <a:srgbClr val="002060"/>
                </a:solidFill>
                <a:latin typeface="+mn-lt"/>
                <a:cs typeface="Arial" charset="0"/>
              </a:rPr>
              <a:t>Pierre Krolak-Salmon</a:t>
            </a:r>
          </a:p>
        </p:txBody>
      </p:sp>
      <p:pic>
        <p:nvPicPr>
          <p:cNvPr id="15"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805264"/>
            <a:ext cx="1642440" cy="75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257" y="5754415"/>
            <a:ext cx="2099855" cy="105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938" y="5677915"/>
            <a:ext cx="1411310" cy="97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315" y="5491028"/>
            <a:ext cx="1104565" cy="106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5805264"/>
            <a:ext cx="1874837"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a:extLst>
              <a:ext uri="{FF2B5EF4-FFF2-40B4-BE49-F238E27FC236}">
                <a16:creationId xmlns:a16="http://schemas.microsoft.com/office/drawing/2014/main" id="{1FFE97D6-2A96-2341-9127-63CCA26FF88C}"/>
              </a:ext>
            </a:extLst>
          </p:cNvPr>
          <p:cNvPicPr>
            <a:picLocks noChangeAspect="1"/>
          </p:cNvPicPr>
          <p:nvPr/>
        </p:nvPicPr>
        <p:blipFill>
          <a:blip r:embed="rId7"/>
          <a:stretch>
            <a:fillRect/>
          </a:stretch>
        </p:blipFill>
        <p:spPr>
          <a:xfrm>
            <a:off x="3943768" y="3943823"/>
            <a:ext cx="1172832" cy="471433"/>
          </a:xfrm>
          <a:prstGeom prst="rect">
            <a:avLst/>
          </a:prstGeom>
        </p:spPr>
      </p:pic>
      <p:pic>
        <p:nvPicPr>
          <p:cNvPr id="12" name="Picture 11">
            <a:extLst>
              <a:ext uri="{FF2B5EF4-FFF2-40B4-BE49-F238E27FC236}">
                <a16:creationId xmlns:a16="http://schemas.microsoft.com/office/drawing/2014/main" id="{DF29A9BE-9B0B-8B49-B0FF-E5C24E7388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4905" y="3914269"/>
            <a:ext cx="1023319" cy="52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Description : Logo-CMRR-rvb-18">
            <a:extLst>
              <a:ext uri="{FF2B5EF4-FFF2-40B4-BE49-F238E27FC236}">
                <a16:creationId xmlns:a16="http://schemas.microsoft.com/office/drawing/2014/main" id="{2B994CF7-35E8-3E4F-9530-DEF11B7C62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9792" y="3920176"/>
            <a:ext cx="1210466" cy="53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64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0528" y="-27384"/>
            <a:ext cx="2952328" cy="864096"/>
          </a:xfrm>
        </p:spPr>
        <p:txBody>
          <a:bodyPr>
            <a:noAutofit/>
          </a:bodyPr>
          <a:lstStyle/>
          <a:p>
            <a:r>
              <a:rPr lang="fr-FR" sz="1600" b="1" dirty="0">
                <a:solidFill>
                  <a:srgbClr val="00B0F0"/>
                </a:solidFill>
                <a:latin typeface="+mn-lt"/>
              </a:rPr>
              <a:t>Questions éthiques liées au diagnostic des maladies d’Alzheimer et apparentées</a:t>
            </a:r>
          </a:p>
        </p:txBody>
      </p:sp>
      <p:sp>
        <p:nvSpPr>
          <p:cNvPr id="3" name="Sous-titre 2"/>
          <p:cNvSpPr>
            <a:spLocks noGrp="1"/>
          </p:cNvSpPr>
          <p:nvPr>
            <p:ph type="subTitle" idx="1"/>
          </p:nvPr>
        </p:nvSpPr>
        <p:spPr>
          <a:xfrm>
            <a:off x="35496" y="764704"/>
            <a:ext cx="2592288" cy="1224136"/>
          </a:xfrm>
          <a:ln w="3175">
            <a:noFill/>
          </a:ln>
        </p:spPr>
        <p:txBody>
          <a:bodyPr anchor="ctr">
            <a:noAutofit/>
          </a:bodyPr>
          <a:lstStyle/>
          <a:p>
            <a:r>
              <a:rPr lang="fr-FR" sz="1100" b="1" dirty="0">
                <a:solidFill>
                  <a:srgbClr val="002060"/>
                </a:solidFill>
              </a:rPr>
              <a:t>Antoine GARNIER CRUSSARD </a:t>
            </a:r>
            <a:r>
              <a:rPr lang="fr-FR" sz="1100" b="1" dirty="0">
                <a:solidFill>
                  <a:srgbClr val="00B0F0"/>
                </a:solidFill>
              </a:rPr>
              <a:t>CHU Lyon</a:t>
            </a:r>
          </a:p>
          <a:p>
            <a:r>
              <a:rPr lang="fr-FR" sz="1100" b="1" dirty="0">
                <a:solidFill>
                  <a:srgbClr val="002060"/>
                </a:solidFill>
              </a:rPr>
              <a:t>Nicolas AUGUSTE </a:t>
            </a:r>
            <a:r>
              <a:rPr lang="fr-FR" sz="1100" b="1" dirty="0">
                <a:solidFill>
                  <a:srgbClr val="00B0F0"/>
                </a:solidFill>
              </a:rPr>
              <a:t>CHU Saint Etienne</a:t>
            </a:r>
          </a:p>
          <a:p>
            <a:r>
              <a:rPr lang="fr-FR" sz="1100" b="1" dirty="0">
                <a:solidFill>
                  <a:srgbClr val="002060"/>
                </a:solidFill>
              </a:rPr>
              <a:t>Julien VERNAUDON </a:t>
            </a:r>
            <a:r>
              <a:rPr lang="fr-FR" sz="1100" b="1" dirty="0">
                <a:solidFill>
                  <a:srgbClr val="00B0F0"/>
                </a:solidFill>
              </a:rPr>
              <a:t>CH Pontarlier</a:t>
            </a:r>
          </a:p>
        </p:txBody>
      </p:sp>
      <p:cxnSp>
        <p:nvCxnSpPr>
          <p:cNvPr id="9" name="Connecteur droit 8"/>
          <p:cNvCxnSpPr/>
          <p:nvPr/>
        </p:nvCxnSpPr>
        <p:spPr>
          <a:xfrm>
            <a:off x="107504" y="1916832"/>
            <a:ext cx="2304256" cy="0"/>
          </a:xfrm>
          <a:prstGeom prst="line">
            <a:avLst/>
          </a:prstGeom>
          <a:ln w="0">
            <a:solidFill>
              <a:srgbClr val="002060"/>
            </a:solidFill>
          </a:ln>
        </p:spPr>
        <p:style>
          <a:lnRef idx="1">
            <a:schemeClr val="accent5"/>
          </a:lnRef>
          <a:fillRef idx="0">
            <a:schemeClr val="accent5"/>
          </a:fillRef>
          <a:effectRef idx="0">
            <a:schemeClr val="accent5"/>
          </a:effectRef>
          <a:fontRef idx="minor">
            <a:schemeClr val="tx1"/>
          </a:fontRef>
        </p:style>
      </p:cxn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046565"/>
            <a:ext cx="446331" cy="446331"/>
          </a:xfrm>
          <a:prstGeom prst="rect">
            <a:avLst/>
          </a:prstGeom>
        </p:spPr>
      </p:pic>
      <p:pic>
        <p:nvPicPr>
          <p:cNvPr id="1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1175775" cy="53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au 5"/>
          <p:cNvGraphicFramePr>
            <a:graphicFrameLocks noGrp="1"/>
          </p:cNvGraphicFramePr>
          <p:nvPr>
            <p:extLst>
              <p:ext uri="{D42A27DB-BD31-4B8C-83A1-F6EECF244321}">
                <p14:modId xmlns:p14="http://schemas.microsoft.com/office/powerpoint/2010/main" val="4124198309"/>
              </p:ext>
            </p:extLst>
          </p:nvPr>
        </p:nvGraphicFramePr>
        <p:xfrm>
          <a:off x="0" y="3501008"/>
          <a:ext cx="2520280" cy="3000578"/>
        </p:xfrm>
        <a:graphic>
          <a:graphicData uri="http://schemas.openxmlformats.org/drawingml/2006/table">
            <a:tbl>
              <a:tblPr firstRow="1" bandRow="1"/>
              <a:tblGrid>
                <a:gridCol w="799149">
                  <a:extLst>
                    <a:ext uri="{9D8B030D-6E8A-4147-A177-3AD203B41FA5}">
                      <a16:colId xmlns:a16="http://schemas.microsoft.com/office/drawing/2014/main" val="20000"/>
                    </a:ext>
                  </a:extLst>
                </a:gridCol>
                <a:gridCol w="1250214">
                  <a:extLst>
                    <a:ext uri="{9D8B030D-6E8A-4147-A177-3AD203B41FA5}">
                      <a16:colId xmlns:a16="http://schemas.microsoft.com/office/drawing/2014/main" val="20001"/>
                    </a:ext>
                  </a:extLst>
                </a:gridCol>
                <a:gridCol w="470917">
                  <a:extLst>
                    <a:ext uri="{9D8B030D-6E8A-4147-A177-3AD203B41FA5}">
                      <a16:colId xmlns:a16="http://schemas.microsoft.com/office/drawing/2014/main" val="20002"/>
                    </a:ext>
                  </a:extLst>
                </a:gridCol>
              </a:tblGrid>
              <a:tr h="19995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1200" dirty="0">
                          <a:solidFill>
                            <a:schemeClr val="tx1"/>
                          </a:solidFill>
                        </a:rPr>
                        <a:t>Médecins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hMerge="1">
                  <a:txBody>
                    <a:bodyPr/>
                    <a:lstStyle/>
                    <a:p>
                      <a:endParaRPr lang="fr-F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200" dirty="0">
                          <a:solidFill>
                            <a:schemeClr val="tx1"/>
                          </a:solidFill>
                        </a:rPr>
                        <a:t>359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258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Généralistes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183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10001"/>
                  </a:ext>
                </a:extLst>
              </a:tr>
              <a:tr h="3359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Psychiatres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2"/>
                  </a:ext>
                </a:extLst>
              </a:tr>
              <a:tr h="288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Neurologues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52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10003"/>
                  </a:ext>
                </a:extLst>
              </a:tr>
              <a:tr h="288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Gériatres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114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4"/>
                  </a:ext>
                </a:extLst>
              </a:tr>
              <a:tr h="288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b="1" dirty="0">
                          <a:solidFill>
                            <a:schemeClr val="tx1"/>
                          </a:solidFill>
                        </a:rPr>
                        <a:t>Aidants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b="1" dirty="0">
                          <a:solidFill>
                            <a:schemeClr val="tx1"/>
                          </a:solidFill>
                        </a:rPr>
                        <a:t>79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199953">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b="1" dirty="0">
                          <a:solidFill>
                            <a:schemeClr val="tx1"/>
                          </a:solidFill>
                        </a:rPr>
                        <a:t>Autres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hMerge="1">
                  <a:txBody>
                    <a:bodyPr/>
                    <a:lstStyle/>
                    <a:p>
                      <a:endParaRPr lang="fr-F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b="1" dirty="0">
                          <a:solidFill>
                            <a:schemeClr val="tx1"/>
                          </a:solidFill>
                        </a:rPr>
                        <a:t>282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258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Orthophonistes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234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10007"/>
                  </a:ext>
                </a:extLst>
              </a:tr>
              <a:tr h="2639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dirty="0"/>
                        <a:t>Divers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dirty="0"/>
                        <a:t>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8"/>
                  </a:ext>
                </a:extLst>
              </a:tr>
              <a:tr h="3258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200" b="1" dirty="0">
                          <a:solidFill>
                            <a:schemeClr val="bg1"/>
                          </a:solidFill>
                        </a:rPr>
                        <a:t>TOTAL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fr-FR" sz="12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200" b="1" dirty="0">
                          <a:solidFill>
                            <a:schemeClr val="bg1"/>
                          </a:solidFill>
                        </a:rPr>
                        <a:t>720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9"/>
                  </a:ext>
                </a:extLst>
              </a:tr>
            </a:tbl>
          </a:graphicData>
        </a:graphic>
      </p:graphicFrame>
      <p:graphicFrame>
        <p:nvGraphicFramePr>
          <p:cNvPr id="11" name="Graphique 10"/>
          <p:cNvGraphicFramePr>
            <a:graphicFrameLocks/>
          </p:cNvGraphicFramePr>
          <p:nvPr>
            <p:extLst>
              <p:ext uri="{D42A27DB-BD31-4B8C-83A1-F6EECF244321}">
                <p14:modId xmlns:p14="http://schemas.microsoft.com/office/powerpoint/2010/main" val="3638527775"/>
              </p:ext>
            </p:extLst>
          </p:nvPr>
        </p:nvGraphicFramePr>
        <p:xfrm>
          <a:off x="2771800" y="4603315"/>
          <a:ext cx="3456384" cy="22546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ext uri="{D42A27DB-BD31-4B8C-83A1-F6EECF244321}">
                <p14:modId xmlns:p14="http://schemas.microsoft.com/office/powerpoint/2010/main" val="417264671"/>
              </p:ext>
            </p:extLst>
          </p:nvPr>
        </p:nvGraphicFramePr>
        <p:xfrm>
          <a:off x="5471592" y="2348880"/>
          <a:ext cx="3672408" cy="22774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p:cNvGraphicFramePr>
            <a:graphicFrameLocks/>
          </p:cNvGraphicFramePr>
          <p:nvPr>
            <p:extLst>
              <p:ext uri="{D42A27DB-BD31-4B8C-83A1-F6EECF244321}">
                <p14:modId xmlns:p14="http://schemas.microsoft.com/office/powerpoint/2010/main" val="4154128407"/>
              </p:ext>
            </p:extLst>
          </p:nvPr>
        </p:nvGraphicFramePr>
        <p:xfrm>
          <a:off x="2699792" y="60725"/>
          <a:ext cx="3583870" cy="24946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phique 14"/>
          <p:cNvGraphicFramePr>
            <a:graphicFrameLocks/>
          </p:cNvGraphicFramePr>
          <p:nvPr>
            <p:extLst>
              <p:ext uri="{D42A27DB-BD31-4B8C-83A1-F6EECF244321}">
                <p14:modId xmlns:p14="http://schemas.microsoft.com/office/powerpoint/2010/main" val="3997880564"/>
              </p:ext>
            </p:extLst>
          </p:nvPr>
        </p:nvGraphicFramePr>
        <p:xfrm>
          <a:off x="3275856" y="1628800"/>
          <a:ext cx="4722318" cy="3291278"/>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2437" y="1988840"/>
            <a:ext cx="557411" cy="5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99792" y="0"/>
            <a:ext cx="644420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6" name="Graphique 15"/>
          <p:cNvGraphicFramePr/>
          <p:nvPr>
            <p:extLst>
              <p:ext uri="{D42A27DB-BD31-4B8C-83A1-F6EECF244321}">
                <p14:modId xmlns:p14="http://schemas.microsoft.com/office/powerpoint/2010/main" val="4003268206"/>
              </p:ext>
            </p:extLst>
          </p:nvPr>
        </p:nvGraphicFramePr>
        <p:xfrm>
          <a:off x="3045663" y="116632"/>
          <a:ext cx="5752465" cy="25996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Graphique 16"/>
          <p:cNvGraphicFramePr/>
          <p:nvPr>
            <p:extLst>
              <p:ext uri="{D42A27DB-BD31-4B8C-83A1-F6EECF244321}">
                <p14:modId xmlns:p14="http://schemas.microsoft.com/office/powerpoint/2010/main" val="1921773248"/>
              </p:ext>
            </p:extLst>
          </p:nvPr>
        </p:nvGraphicFramePr>
        <p:xfrm>
          <a:off x="3041576" y="3068960"/>
          <a:ext cx="5760640" cy="3312368"/>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72573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4" grpId="0">
        <p:bldAsOne/>
      </p:bldGraphic>
      <p:bldGraphic spid="15" grpId="0">
        <p:bldAsOne/>
      </p:bldGraphic>
      <p:bldP spid="4" grpId="0" animBg="1"/>
      <p:bldGraphic spid="16" grpId="0">
        <p:bldAsOne/>
      </p:bldGraphic>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432" y="476672"/>
            <a:ext cx="3965520" cy="1080120"/>
          </a:xfrm>
        </p:spPr>
        <p:txBody>
          <a:bodyPr>
            <a:normAutofit fontScale="90000"/>
          </a:bodyPr>
          <a:lstStyle/>
          <a:p>
            <a:pPr algn="ctr"/>
            <a:br>
              <a:rPr lang="fr-FR" sz="4000" b="1" dirty="0">
                <a:solidFill>
                  <a:srgbClr val="00B0F0"/>
                </a:solidFill>
                <a:latin typeface="+mn-lt"/>
              </a:rPr>
            </a:br>
            <a:r>
              <a:rPr lang="fr-FR" sz="2000" b="1" dirty="0">
                <a:solidFill>
                  <a:srgbClr val="002060"/>
                </a:solidFill>
                <a:latin typeface="+mn-lt"/>
              </a:rPr>
              <a:t>Pertinence du diagnostic personnalisé </a:t>
            </a:r>
            <a:r>
              <a:rPr lang="fr-FR" sz="2000" i="1" dirty="0">
                <a:solidFill>
                  <a:srgbClr val="002060"/>
                </a:solidFill>
                <a:latin typeface="+mn-lt"/>
              </a:rPr>
              <a:t>(diagnostic au temps opportun avec support post diagnostique)</a:t>
            </a:r>
            <a:endParaRPr lang="fr-FR" b="1" dirty="0">
              <a:solidFill>
                <a:srgbClr val="002060"/>
              </a:solidFill>
              <a:latin typeface="+mn-lt"/>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666437032"/>
              </p:ext>
            </p:extLst>
          </p:nvPr>
        </p:nvGraphicFramePr>
        <p:xfrm>
          <a:off x="539552" y="1916832"/>
          <a:ext cx="3312368"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re 1"/>
          <p:cNvSpPr txBox="1">
            <a:spLocks/>
          </p:cNvSpPr>
          <p:nvPr/>
        </p:nvSpPr>
        <p:spPr>
          <a:xfrm>
            <a:off x="5076056" y="836712"/>
            <a:ext cx="3816424" cy="8539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rgbClr val="002060"/>
                </a:solidFill>
                <a:latin typeface="Calibri"/>
              </a:rPr>
              <a:t>Pensez-vous que la démarche diagnostique serait encouragée par un diagnostic personnalisé ?</a:t>
            </a:r>
          </a:p>
        </p:txBody>
      </p:sp>
      <p:graphicFrame>
        <p:nvGraphicFramePr>
          <p:cNvPr id="7" name="Espace réservé du contenu 3"/>
          <p:cNvGraphicFramePr>
            <a:graphicFrameLocks/>
          </p:cNvGraphicFramePr>
          <p:nvPr>
            <p:extLst>
              <p:ext uri="{D42A27DB-BD31-4B8C-83A1-F6EECF244321}">
                <p14:modId xmlns:p14="http://schemas.microsoft.com/office/powerpoint/2010/main" val="3368547276"/>
              </p:ext>
            </p:extLst>
          </p:nvPr>
        </p:nvGraphicFramePr>
        <p:xfrm>
          <a:off x="5436096" y="1988840"/>
          <a:ext cx="2935238"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220" y="6151021"/>
            <a:ext cx="446331" cy="446331"/>
          </a:xfrm>
          <a:prstGeom prst="rect">
            <a:avLst/>
          </a:prstGeom>
        </p:spPr>
      </p:pic>
      <p:pic>
        <p:nvPicPr>
          <p:cNvPr id="9"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4428" y="6093296"/>
            <a:ext cx="562967" cy="5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8284" y="6093296"/>
            <a:ext cx="1175775" cy="53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31" y="1916832"/>
            <a:ext cx="891576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6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left)">
                                      <p:cBhvr>
                                        <p:cTn id="15" dur="500"/>
                                        <p:tgtEl>
                                          <p:spTgt spid="5122"/>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16"/>
          <p:cNvSpPr>
            <a:spLocks noChangeArrowheads="1"/>
          </p:cNvSpPr>
          <p:nvPr/>
        </p:nvSpPr>
        <p:spPr bwMode="auto">
          <a:xfrm>
            <a:off x="-103188" y="6148049"/>
            <a:ext cx="9236076" cy="612775"/>
          </a:xfrm>
          <a:prstGeom prst="octagon">
            <a:avLst>
              <a:gd name="adj" fmla="val 29287"/>
            </a:avLst>
          </a:prstGeom>
          <a:solidFill>
            <a:schemeClr val="bg1"/>
          </a:solidFill>
          <a:ln w="6350">
            <a:solidFill>
              <a:schemeClr val="bg1"/>
            </a:solidFill>
            <a:miter lim="800000"/>
            <a:headEnd/>
            <a:tailEnd/>
          </a:ln>
        </p:spPr>
        <p:txBody>
          <a:bodyPr wrap="none" anchor="ctr"/>
          <a:lstStyle/>
          <a:p>
            <a:pPr algn="ctr" eaLnBrk="0" fontAlgn="base" hangingPunct="0">
              <a:spcBef>
                <a:spcPct val="0"/>
              </a:spcBef>
              <a:spcAft>
                <a:spcPct val="0"/>
              </a:spcAft>
            </a:pPr>
            <a:endParaRPr lang="fr-FR" altLang="fr-FR" sz="1100" b="1" i="1">
              <a:solidFill>
                <a:srgbClr val="333399"/>
              </a:solidFill>
              <a:latin typeface="Calibri" pitchFamily="34" charset="0"/>
              <a:cs typeface="Times New Roman" pitchFamily="18" charset="0"/>
            </a:endParaRPr>
          </a:p>
        </p:txBody>
      </p:sp>
      <p:sp>
        <p:nvSpPr>
          <p:cNvPr id="112" name="AutoShape 16"/>
          <p:cNvSpPr>
            <a:spLocks noChangeArrowheads="1"/>
          </p:cNvSpPr>
          <p:nvPr/>
        </p:nvSpPr>
        <p:spPr bwMode="auto">
          <a:xfrm>
            <a:off x="395536" y="908720"/>
            <a:ext cx="4176464" cy="284684"/>
          </a:xfrm>
          <a:prstGeom prst="octagon">
            <a:avLst>
              <a:gd name="adj" fmla="val 29287"/>
            </a:avLst>
          </a:prstGeom>
          <a:solidFill>
            <a:schemeClr val="bg2">
              <a:lumMod val="20000"/>
              <a:lumOff val="80000"/>
            </a:schemeClr>
          </a:solidFill>
          <a:ln w="9525">
            <a:noFill/>
            <a:miter lim="800000"/>
            <a:headEnd/>
            <a:tailEnd/>
          </a:ln>
          <a:effectLst>
            <a:softEdge rad="38100"/>
          </a:effectLst>
        </p:spPr>
        <p:txBody>
          <a:bodyPr wrap="none" anchor="ctr"/>
          <a:lstStyle>
            <a:lvl1pPr>
              <a:spcBef>
                <a:spcPct val="20000"/>
              </a:spcBef>
              <a:buClr>
                <a:srgbClr val="FF0000"/>
              </a:buClr>
              <a:buFont typeface="Wingdings" panose="05000000000000000000" pitchFamily="2" charset="2"/>
              <a:buChar char="Ø"/>
              <a:defRPr sz="2800" b="1">
                <a:solidFill>
                  <a:srgbClr val="000066"/>
                </a:solidFill>
                <a:latin typeface="Arial" panose="020B0604020202020204" pitchFamily="34" charset="0"/>
              </a:defRPr>
            </a:lvl1pPr>
            <a:lvl2pPr marL="742950" indent="-285750">
              <a:spcBef>
                <a:spcPct val="20000"/>
              </a:spcBef>
              <a:buClr>
                <a:srgbClr val="FF0000"/>
              </a:buClr>
              <a:buSzPct val="125000"/>
              <a:buChar char="•"/>
              <a:defRPr sz="24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0" fontAlgn="base" hangingPunct="0">
              <a:spcBef>
                <a:spcPct val="0"/>
              </a:spcBef>
              <a:spcAft>
                <a:spcPct val="0"/>
              </a:spcAft>
              <a:buClrTx/>
              <a:buFontTx/>
              <a:buNone/>
              <a:defRPr/>
            </a:pPr>
            <a:r>
              <a:rPr lang="fr-FR" altLang="fr-FR" sz="1000" dirty="0">
                <a:solidFill>
                  <a:srgbClr val="333399"/>
                </a:solidFill>
                <a:latin typeface="Calibri" pitchFamily="34" charset="0"/>
                <a:cs typeface="Arial" pitchFamily="34" charset="0"/>
              </a:rPr>
              <a:t>Médecin Généraliste</a:t>
            </a:r>
          </a:p>
        </p:txBody>
      </p:sp>
      <p:sp>
        <p:nvSpPr>
          <p:cNvPr id="44083" name="AutoShape 16"/>
          <p:cNvSpPr>
            <a:spLocks noChangeArrowheads="1"/>
          </p:cNvSpPr>
          <p:nvPr/>
        </p:nvSpPr>
        <p:spPr bwMode="auto">
          <a:xfrm>
            <a:off x="85727" y="6454432"/>
            <a:ext cx="9020175" cy="376238"/>
          </a:xfrm>
          <a:prstGeom prst="octagon">
            <a:avLst>
              <a:gd name="adj" fmla="val 29287"/>
            </a:avLst>
          </a:prstGeom>
          <a:solidFill>
            <a:srgbClr val="A8E3FA"/>
          </a:solidFill>
          <a:ln w="6350">
            <a:solidFill>
              <a:srgbClr val="A8E3FA"/>
            </a:solidFill>
            <a:miter lim="800000"/>
            <a:headEnd/>
            <a:tailEnd/>
          </a:ln>
          <a:effectLst>
            <a:softEdge rad="63500"/>
          </a:effectLst>
        </p:spPr>
        <p:txBody>
          <a:bodyPr wrap="none" anchor="ctr"/>
          <a:lstStyle/>
          <a:p>
            <a:pPr algn="ctr" eaLnBrk="0" fontAlgn="base" hangingPunct="0">
              <a:spcBef>
                <a:spcPct val="0"/>
              </a:spcBef>
              <a:spcAft>
                <a:spcPct val="0"/>
              </a:spcAft>
              <a:defRPr/>
            </a:pPr>
            <a:r>
              <a:rPr lang="en-GB" altLang="fr-FR" sz="1400" b="1" i="1" dirty="0" err="1">
                <a:solidFill>
                  <a:srgbClr val="333399"/>
                </a:solidFill>
                <a:latin typeface="Calibri" pitchFamily="34" charset="0"/>
                <a:cs typeface="Times New Roman" pitchFamily="18" charset="0"/>
              </a:rPr>
              <a:t>Une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stratégie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diagnostique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graduée</a:t>
            </a:r>
            <a:r>
              <a:rPr lang="en-GB" altLang="fr-FR" sz="1400" b="1" i="1" dirty="0">
                <a:solidFill>
                  <a:srgbClr val="333399"/>
                </a:solidFill>
                <a:latin typeface="Calibri" pitchFamily="34" charset="0"/>
                <a:cs typeface="Times New Roman" pitchFamily="18" charset="0"/>
              </a:rPr>
              <a:t>  </a:t>
            </a:r>
            <a:r>
              <a:rPr lang="en-GB" altLang="fr-FR" sz="1000" dirty="0">
                <a:solidFill>
                  <a:srgbClr val="333399"/>
                </a:solidFill>
                <a:latin typeface="Calibri" pitchFamily="34" charset="0"/>
                <a:cs typeface="Times New Roman" pitchFamily="18" charset="0"/>
              </a:rPr>
              <a:t>(Action </a:t>
            </a:r>
            <a:r>
              <a:rPr lang="en-GB" altLang="fr-FR" sz="1000" dirty="0" err="1">
                <a:solidFill>
                  <a:srgbClr val="333399"/>
                </a:solidFill>
                <a:latin typeface="Calibri" pitchFamily="34" charset="0"/>
                <a:cs typeface="Times New Roman" pitchFamily="18" charset="0"/>
              </a:rPr>
              <a:t>conjointe</a:t>
            </a:r>
            <a:r>
              <a:rPr lang="en-GB" altLang="fr-FR" sz="1000" dirty="0">
                <a:solidFill>
                  <a:srgbClr val="333399"/>
                </a:solidFill>
                <a:latin typeface="Calibri" pitchFamily="34" charset="0"/>
                <a:cs typeface="Times New Roman" pitchFamily="18" charset="0"/>
              </a:rPr>
              <a:t> </a:t>
            </a:r>
            <a:r>
              <a:rPr lang="en-GB" altLang="fr-FR" sz="1000" dirty="0" err="1">
                <a:solidFill>
                  <a:srgbClr val="333399"/>
                </a:solidFill>
                <a:latin typeface="Calibri" pitchFamily="34" charset="0"/>
                <a:cs typeface="Times New Roman" pitchFamily="18" charset="0"/>
              </a:rPr>
              <a:t>européenne</a:t>
            </a:r>
            <a:r>
              <a:rPr lang="en-GB" altLang="fr-FR" sz="1000" dirty="0">
                <a:solidFill>
                  <a:srgbClr val="333399"/>
                </a:solidFill>
                <a:latin typeface="Calibri" pitchFamily="34" charset="0"/>
                <a:cs typeface="Times New Roman" pitchFamily="18" charset="0"/>
              </a:rPr>
              <a:t> – CMG – FCM-PMND--SFN-FFN-SFGG-CPGF-SPGLF)</a:t>
            </a:r>
          </a:p>
        </p:txBody>
      </p:sp>
      <p:sp>
        <p:nvSpPr>
          <p:cNvPr id="2" name="Organigramme : Alternative 1"/>
          <p:cNvSpPr/>
          <p:nvPr/>
        </p:nvSpPr>
        <p:spPr>
          <a:xfrm>
            <a:off x="468315" y="44450"/>
            <a:ext cx="1727200"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dirty="0">
                <a:solidFill>
                  <a:srgbClr val="2D2D8A">
                    <a:lumMod val="75000"/>
                  </a:srgbClr>
                </a:solidFill>
                <a:latin typeface="Calibri" pitchFamily="34" charset="0"/>
                <a:ea typeface="Calibri" panose="020F0502020204030204" pitchFamily="34" charset="0"/>
              </a:rPr>
              <a:t>Repérage</a:t>
            </a:r>
          </a:p>
        </p:txBody>
      </p:sp>
      <p:sp>
        <p:nvSpPr>
          <p:cNvPr id="3" name="Ellipse 2"/>
          <p:cNvSpPr/>
          <p:nvPr/>
        </p:nvSpPr>
        <p:spPr>
          <a:xfrm>
            <a:off x="3" y="2223940"/>
            <a:ext cx="1043608" cy="1267616"/>
          </a:xfrm>
          <a:prstGeom prst="ellipse">
            <a:avLst/>
          </a:prstGeom>
          <a:solidFill>
            <a:srgbClr val="C4ECFC"/>
          </a:solidFill>
          <a:ln w="9525">
            <a:solidFill>
              <a:srgbClr val="00B0F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Plainte du patient </a:t>
            </a:r>
          </a:p>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et/ou aidant</a:t>
            </a:r>
          </a:p>
          <a:p>
            <a:pPr algn="ctr" eaLnBrk="0" fontAlgn="base" hangingPunct="0">
              <a:spcBef>
                <a:spcPct val="0"/>
              </a:spcBef>
              <a:spcAft>
                <a:spcPct val="0"/>
              </a:spcAft>
              <a:buFont typeface="Wingdings" panose="05000000000000000000" pitchFamily="2" charset="2"/>
              <a:buNone/>
              <a:defRPr/>
            </a:pPr>
            <a:endParaRPr lang="fr-FR" altLang="fr-FR" sz="900" b="1" kern="0" dirty="0">
              <a:solidFill>
                <a:srgbClr val="333399"/>
              </a:solidFill>
              <a:latin typeface="Calibri" pitchFamily="34" charset="0"/>
            </a:endParaRPr>
          </a:p>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Situation à risque</a:t>
            </a:r>
          </a:p>
        </p:txBody>
      </p:sp>
      <p:cxnSp>
        <p:nvCxnSpPr>
          <p:cNvPr id="5" name="Connecteur droit avec flèche 4"/>
          <p:cNvCxnSpPr/>
          <p:nvPr/>
        </p:nvCxnSpPr>
        <p:spPr>
          <a:xfrm>
            <a:off x="827089" y="2886075"/>
            <a:ext cx="292100"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 name="Organigramme : Alternative 5"/>
          <p:cNvSpPr/>
          <p:nvPr/>
        </p:nvSpPr>
        <p:spPr>
          <a:xfrm>
            <a:off x="1115616" y="1844824"/>
            <a:ext cx="1296144" cy="2088232"/>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altLang="fr-FR" sz="1000" b="1" dirty="0" err="1">
                <a:solidFill>
                  <a:srgbClr val="222268"/>
                </a:solidFill>
                <a:latin typeface="Calibri" pitchFamily="34" charset="0"/>
              </a:rPr>
              <a:t>Interrogatoire</a:t>
            </a:r>
            <a:r>
              <a:rPr lang="en-US" altLang="fr-FR" sz="1000" dirty="0">
                <a:solidFill>
                  <a:srgbClr val="222268"/>
                </a:solidFill>
                <a:latin typeface="Calibri" pitchFamily="34" charset="0"/>
              </a:rPr>
              <a:t> </a:t>
            </a:r>
          </a:p>
          <a:p>
            <a:pPr eaLnBrk="0" fontAlgn="base" hangingPunct="0">
              <a:spcBef>
                <a:spcPct val="0"/>
              </a:spcBef>
              <a:spcAft>
                <a:spcPct val="0"/>
              </a:spcAft>
              <a:defRPr/>
            </a:pPr>
            <a:r>
              <a:rPr lang="en-US" altLang="fr-FR" sz="1000" dirty="0" err="1">
                <a:solidFill>
                  <a:srgbClr val="222268"/>
                </a:solidFill>
                <a:latin typeface="Calibri" pitchFamily="34" charset="0"/>
              </a:rPr>
              <a:t>plainte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comorbidités</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dysthymie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médicaments</a:t>
            </a:r>
            <a:r>
              <a:rPr lang="en-US" altLang="fr-FR" sz="1000" dirty="0">
                <a:solidFill>
                  <a:srgbClr val="222268"/>
                </a:solidFill>
                <a:latin typeface="Calibri" pitchFamily="34" charset="0"/>
              </a:rPr>
              <a:t>…</a:t>
            </a:r>
          </a:p>
          <a:p>
            <a:pPr eaLnBrk="0" fontAlgn="base" hangingPunct="0">
              <a:spcBef>
                <a:spcPct val="0"/>
              </a:spcBef>
              <a:spcAft>
                <a:spcPct val="0"/>
              </a:spcAft>
              <a:defRPr/>
            </a:pPr>
            <a:endParaRPr lang="en-US" altLang="fr-FR" sz="600" b="1" dirty="0">
              <a:solidFill>
                <a:srgbClr val="222268"/>
              </a:solidFill>
              <a:latin typeface="Calibri" pitchFamily="34" charset="0"/>
            </a:endParaRPr>
          </a:p>
          <a:p>
            <a:pPr eaLnBrk="0" fontAlgn="base" hangingPunct="0">
              <a:spcBef>
                <a:spcPct val="0"/>
              </a:spcBef>
              <a:spcAft>
                <a:spcPct val="0"/>
              </a:spcAft>
              <a:defRPr/>
            </a:pPr>
            <a:r>
              <a:rPr lang="en-US" altLang="fr-FR" sz="1000" b="1" dirty="0" err="1">
                <a:solidFill>
                  <a:srgbClr val="222268"/>
                </a:solidFill>
                <a:latin typeface="Calibri" pitchFamily="34" charset="0"/>
              </a:rPr>
              <a:t>Examen</a:t>
            </a:r>
            <a:r>
              <a:rPr lang="en-US" altLang="fr-FR" sz="1000" b="1" dirty="0">
                <a:solidFill>
                  <a:srgbClr val="222268"/>
                </a:solidFill>
                <a:latin typeface="Calibri" pitchFamily="34" charset="0"/>
              </a:rPr>
              <a:t> </a:t>
            </a:r>
            <a:r>
              <a:rPr lang="en-US" altLang="fr-FR" sz="1000" b="1" dirty="0" err="1">
                <a:solidFill>
                  <a:srgbClr val="222268"/>
                </a:solidFill>
                <a:latin typeface="Calibri" pitchFamily="34" charset="0"/>
              </a:rPr>
              <a:t>clinique</a:t>
            </a:r>
            <a:endParaRPr lang="en-US" altLang="fr-FR" sz="1000" b="1" dirty="0">
              <a:solidFill>
                <a:srgbClr val="222268"/>
              </a:solidFill>
              <a:latin typeface="Calibri" pitchFamily="34" charset="0"/>
            </a:endParaRPr>
          </a:p>
          <a:p>
            <a:pPr eaLnBrk="0" fontAlgn="base" hangingPunct="0">
              <a:spcBef>
                <a:spcPct val="0"/>
              </a:spcBef>
              <a:spcAft>
                <a:spcPct val="0"/>
              </a:spcAft>
              <a:defRPr/>
            </a:pPr>
            <a:endParaRPr lang="en-US" altLang="fr-FR" sz="600" b="1" dirty="0">
              <a:solidFill>
                <a:srgbClr val="222268"/>
              </a:solidFill>
              <a:latin typeface="Calibri" pitchFamily="34" charset="0"/>
            </a:endParaRPr>
          </a:p>
          <a:p>
            <a:pPr eaLnBrk="0" fontAlgn="base" hangingPunct="0">
              <a:spcBef>
                <a:spcPct val="0"/>
              </a:spcBef>
              <a:spcAft>
                <a:spcPct val="0"/>
              </a:spcAft>
              <a:defRPr/>
            </a:pPr>
            <a:r>
              <a:rPr lang="en-US" altLang="fr-FR" sz="1000" b="1" dirty="0">
                <a:solidFill>
                  <a:srgbClr val="222268"/>
                </a:solidFill>
                <a:latin typeface="Calibri" pitchFamily="34" charset="0"/>
              </a:rPr>
              <a:t>Evaluation </a:t>
            </a:r>
          </a:p>
          <a:p>
            <a:pPr eaLnBrk="0" fontAlgn="base" hangingPunct="0">
              <a:spcBef>
                <a:spcPct val="0"/>
              </a:spcBef>
              <a:spcAft>
                <a:spcPct val="0"/>
              </a:spcAft>
              <a:defRPr/>
            </a:pPr>
            <a:r>
              <a:rPr lang="en-US" altLang="fr-FR" sz="1000" dirty="0">
                <a:solidFill>
                  <a:srgbClr val="222268"/>
                </a:solidFill>
                <a:latin typeface="Calibri" pitchFamily="34" charset="0"/>
              </a:rPr>
              <a:t>cognitive</a:t>
            </a:r>
          </a:p>
          <a:p>
            <a:pPr eaLnBrk="0" fontAlgn="base" hangingPunct="0">
              <a:spcBef>
                <a:spcPct val="0"/>
              </a:spcBef>
              <a:spcAft>
                <a:spcPct val="0"/>
              </a:spcAft>
              <a:defRPr/>
            </a:pPr>
            <a:r>
              <a:rPr lang="en-US" altLang="fr-FR" sz="1000" dirty="0" err="1">
                <a:solidFill>
                  <a:srgbClr val="222268"/>
                </a:solidFill>
                <a:latin typeface="Calibri" pitchFamily="34" charset="0"/>
              </a:rPr>
              <a:t>fonctionnelle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comportementale</a:t>
            </a:r>
            <a:r>
              <a:rPr lang="en-US" altLang="fr-FR" sz="1000" dirty="0">
                <a:solidFill>
                  <a:srgbClr val="222268"/>
                </a:solidFill>
                <a:latin typeface="Calibri" pitchFamily="34" charset="0"/>
              </a:rPr>
              <a:t> </a:t>
            </a:r>
            <a:r>
              <a:rPr lang="en-US" altLang="fr-FR" sz="1000" dirty="0" err="1">
                <a:solidFill>
                  <a:srgbClr val="222268"/>
                </a:solidFill>
                <a:latin typeface="Calibri" pitchFamily="34" charset="0"/>
              </a:rPr>
              <a:t>psychosociale</a:t>
            </a:r>
            <a:endParaRPr lang="en-US" altLang="fr-FR" sz="1000" dirty="0">
              <a:solidFill>
                <a:srgbClr val="222268"/>
              </a:solidFill>
              <a:latin typeface="Calibri" pitchFamily="34" charset="0"/>
            </a:endParaRPr>
          </a:p>
        </p:txBody>
      </p:sp>
      <p:sp>
        <p:nvSpPr>
          <p:cNvPr id="60" name="Organigramme : Alternative 59"/>
          <p:cNvSpPr/>
          <p:nvPr/>
        </p:nvSpPr>
        <p:spPr>
          <a:xfrm>
            <a:off x="900115" y="404813"/>
            <a:ext cx="2159000"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dirty="0">
                <a:solidFill>
                  <a:srgbClr val="2D2D8A">
                    <a:lumMod val="75000"/>
                  </a:srgbClr>
                </a:solidFill>
                <a:latin typeface="Calibri" pitchFamily="34" charset="0"/>
                <a:ea typeface="Calibri" pitchFamily="34" charset="0"/>
              </a:rPr>
              <a:t>Evaluation</a:t>
            </a:r>
          </a:p>
        </p:txBody>
      </p:sp>
    </p:spTree>
    <p:extLst>
      <p:ext uri="{BB962C8B-B14F-4D97-AF65-F5344CB8AC3E}">
        <p14:creationId xmlns:p14="http://schemas.microsoft.com/office/powerpoint/2010/main" val="47792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500"/>
                                        <p:tgtEl>
                                          <p:spTgt spid="112"/>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72733" y="2065736"/>
            <a:ext cx="6858000" cy="1555481"/>
          </a:xfrm>
        </p:spPr>
        <p:txBody>
          <a:bodyPr>
            <a:noAutofit/>
          </a:bodyPr>
          <a:lstStyle/>
          <a:p>
            <a:r>
              <a:rPr lang="fr-FR" sz="2800" b="1" dirty="0"/>
              <a:t>TROCOMEGE</a:t>
            </a:r>
            <a:br>
              <a:rPr lang="fr-FR" sz="2800" b="1" dirty="0"/>
            </a:br>
            <a:r>
              <a:rPr lang="fr-FR" sz="2800" dirty="0"/>
              <a:t>Repérage des Troubles Neurocognitifs en Médecine Générale</a:t>
            </a:r>
          </a:p>
        </p:txBody>
      </p:sp>
      <p:sp>
        <p:nvSpPr>
          <p:cNvPr id="3" name="Sous-titre 2"/>
          <p:cNvSpPr>
            <a:spLocks noGrp="1"/>
          </p:cNvSpPr>
          <p:nvPr>
            <p:ph type="subTitle" idx="1"/>
          </p:nvPr>
        </p:nvSpPr>
        <p:spPr>
          <a:xfrm>
            <a:off x="5156556" y="4239681"/>
            <a:ext cx="3467636" cy="1167031"/>
          </a:xfrm>
          <a:ln>
            <a:solidFill>
              <a:schemeClr val="accent2"/>
            </a:solidFill>
          </a:ln>
        </p:spPr>
        <p:txBody>
          <a:bodyPr anchor="ctr" anchorCtr="1">
            <a:noAutofit/>
          </a:bodyPr>
          <a:lstStyle/>
          <a:p>
            <a:pPr algn="l">
              <a:lnSpc>
                <a:spcPct val="100000"/>
              </a:lnSpc>
              <a:spcBef>
                <a:spcPts val="2250"/>
              </a:spcBef>
            </a:pPr>
            <a:r>
              <a:rPr lang="fr-FR" sz="1200" dirty="0"/>
              <a:t>Pr. Laurent Letrilliart, médecin généraliste</a:t>
            </a:r>
          </a:p>
          <a:p>
            <a:pPr algn="l">
              <a:lnSpc>
                <a:spcPct val="70000"/>
              </a:lnSpc>
            </a:pPr>
            <a:r>
              <a:rPr lang="fr-FR" sz="1200" dirty="0"/>
              <a:t>Pr. Pierre Krolak-Salmon, neurologue-gériatre</a:t>
            </a:r>
          </a:p>
          <a:p>
            <a:pPr algn="l">
              <a:lnSpc>
                <a:spcPct val="70000"/>
              </a:lnSpc>
            </a:pPr>
            <a:r>
              <a:rPr lang="fr-FR" sz="1200" dirty="0"/>
              <a:t>Dr. Julien Vernaudon, gériatre</a:t>
            </a:r>
          </a:p>
          <a:p>
            <a:pPr algn="l">
              <a:lnSpc>
                <a:spcPct val="70000"/>
              </a:lnSpc>
            </a:pPr>
            <a:r>
              <a:rPr lang="fr-FR" sz="1200" dirty="0"/>
              <a:t>Mme Sylvie Richard, attachée de recherche clinique</a:t>
            </a:r>
          </a:p>
        </p:txBody>
      </p:sp>
      <p:pic>
        <p:nvPicPr>
          <p:cNvPr id="4" name="Image 3" descr="C:\Users\gaulierex\Downloads\logo CUMG Lyon.jpg"/>
          <p:cNvPicPr/>
          <p:nvPr/>
        </p:nvPicPr>
        <p:blipFill>
          <a:blip r:embed="rId2">
            <a:extLst>
              <a:ext uri="{28A0092B-C50C-407E-A947-70E740481C1C}">
                <a14:useLocalDpi xmlns:a14="http://schemas.microsoft.com/office/drawing/2010/main" val="0"/>
              </a:ext>
            </a:extLst>
          </a:blip>
          <a:srcRect/>
          <a:stretch>
            <a:fillRect/>
          </a:stretch>
        </p:blipFill>
        <p:spPr bwMode="auto">
          <a:xfrm>
            <a:off x="6133564" y="1052312"/>
            <a:ext cx="1867436" cy="801710"/>
          </a:xfrm>
          <a:prstGeom prst="rect">
            <a:avLst/>
          </a:prstGeom>
          <a:noFill/>
          <a:ln>
            <a:noFill/>
          </a:ln>
        </p:spPr>
      </p:pic>
      <p:pic>
        <p:nvPicPr>
          <p:cNvPr id="5" name="Image 4"/>
          <p:cNvPicPr/>
          <p:nvPr/>
        </p:nvPicPr>
        <p:blipFill>
          <a:blip r:embed="rId3" cstate="print">
            <a:extLst>
              <a:ext uri="{28A0092B-C50C-407E-A947-70E740481C1C}">
                <a14:useLocalDpi xmlns:a14="http://schemas.microsoft.com/office/drawing/2010/main" val="0"/>
              </a:ext>
            </a:extLst>
          </a:blip>
          <a:stretch>
            <a:fillRect/>
          </a:stretch>
        </p:blipFill>
        <p:spPr bwMode="auto">
          <a:xfrm>
            <a:off x="1143000" y="1147852"/>
            <a:ext cx="1520060" cy="610630"/>
          </a:xfrm>
          <a:prstGeom prst="rect">
            <a:avLst/>
          </a:prstGeom>
          <a:noFill/>
          <a:ln>
            <a:noFill/>
          </a:ln>
        </p:spPr>
      </p:pic>
      <p:pic>
        <p:nvPicPr>
          <p:cNvPr id="6" name="Image 5" descr="Description : Logo-CMRR-rvb-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0069" y="1052312"/>
            <a:ext cx="1516487" cy="801710"/>
          </a:xfrm>
          <a:prstGeom prst="rect">
            <a:avLst/>
          </a:prstGeom>
          <a:noFill/>
          <a:ln>
            <a:noFill/>
          </a:ln>
        </p:spPr>
      </p:pic>
      <p:sp>
        <p:nvSpPr>
          <p:cNvPr id="9" name="ZoneTexte 8"/>
          <p:cNvSpPr txBox="1"/>
          <p:nvPr/>
        </p:nvSpPr>
        <p:spPr>
          <a:xfrm>
            <a:off x="723178" y="4239682"/>
            <a:ext cx="4067762" cy="1200329"/>
          </a:xfrm>
          <a:prstGeom prst="rect">
            <a:avLst/>
          </a:prstGeom>
          <a:noFill/>
          <a:ln>
            <a:solidFill>
              <a:schemeClr val="accent1"/>
            </a:solidFill>
          </a:ln>
        </p:spPr>
        <p:txBody>
          <a:bodyPr wrap="square" rtlCol="0">
            <a:spAutoFit/>
          </a:bodyPr>
          <a:lstStyle/>
          <a:p>
            <a:pPr algn="just" defTabSz="685800"/>
            <a:endParaRPr lang="fr-FR" sz="1200" i="1" dirty="0">
              <a:solidFill>
                <a:prstClr val="black"/>
              </a:solidFill>
              <a:latin typeface="Calibri" panose="020F0502020204030204"/>
            </a:endParaRPr>
          </a:p>
          <a:p>
            <a:pPr algn="just" defTabSz="685800"/>
            <a:r>
              <a:rPr lang="fr-FR" sz="1200" i="1" dirty="0">
                <a:solidFill>
                  <a:prstClr val="black"/>
                </a:solidFill>
                <a:latin typeface="Calibri" panose="020F0502020204030204"/>
              </a:rPr>
              <a:t>Un Programme Hospitalier de Recherche Clinique (PHRC) national piloté par les Hospices Civils de Lyon (HCL), le Centre Mémoire Ressources Recherche de Lyon et le Collège Universitaire de Médecine Générale (CUMG) de Lyon</a:t>
            </a:r>
          </a:p>
          <a:p>
            <a:pPr algn="just" defTabSz="685800"/>
            <a:endParaRPr lang="fr-FR" sz="1200" i="1" dirty="0">
              <a:solidFill>
                <a:prstClr val="black"/>
              </a:solidFill>
              <a:latin typeface="Calibri" panose="020F0502020204030204"/>
            </a:endParaRPr>
          </a:p>
        </p:txBody>
      </p:sp>
      <p:pic>
        <p:nvPicPr>
          <p:cNvPr id="8" name="Image 7">
            <a:extLst>
              <a:ext uri="{FF2B5EF4-FFF2-40B4-BE49-F238E27FC236}">
                <a16:creationId xmlns:a16="http://schemas.microsoft.com/office/drawing/2014/main" id="{5D7972DE-CB2A-664E-9BD8-5C55DB6147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565" y="2104323"/>
            <a:ext cx="1867436" cy="1746751"/>
          </a:xfrm>
          <a:prstGeom prst="rect">
            <a:avLst/>
          </a:prstGeom>
        </p:spPr>
      </p:pic>
      <p:sp>
        <p:nvSpPr>
          <p:cNvPr id="10" name="Ellipse 9">
            <a:extLst>
              <a:ext uri="{FF2B5EF4-FFF2-40B4-BE49-F238E27FC236}">
                <a16:creationId xmlns:a16="http://schemas.microsoft.com/office/drawing/2014/main" id="{97ABCA6D-A1C0-3641-A88D-0526C52A8CA9}"/>
              </a:ext>
            </a:extLst>
          </p:cNvPr>
          <p:cNvSpPr/>
          <p:nvPr/>
        </p:nvSpPr>
        <p:spPr>
          <a:xfrm>
            <a:off x="8016858" y="3460887"/>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1" name="Ellipse 10">
            <a:extLst>
              <a:ext uri="{FF2B5EF4-FFF2-40B4-BE49-F238E27FC236}">
                <a16:creationId xmlns:a16="http://schemas.microsoft.com/office/drawing/2014/main" id="{8D4743BB-7691-BA43-983B-858171BE171E}"/>
              </a:ext>
            </a:extLst>
          </p:cNvPr>
          <p:cNvSpPr/>
          <p:nvPr/>
        </p:nvSpPr>
        <p:spPr>
          <a:xfrm>
            <a:off x="8333933" y="3383614"/>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2" name="Ellipse 11">
            <a:extLst>
              <a:ext uri="{FF2B5EF4-FFF2-40B4-BE49-F238E27FC236}">
                <a16:creationId xmlns:a16="http://schemas.microsoft.com/office/drawing/2014/main" id="{474C42DF-6B51-1348-ACFD-406678B33326}"/>
              </a:ext>
            </a:extLst>
          </p:cNvPr>
          <p:cNvSpPr/>
          <p:nvPr/>
        </p:nvSpPr>
        <p:spPr>
          <a:xfrm>
            <a:off x="8081743" y="3037477"/>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3" name="Ellipse 12">
            <a:extLst>
              <a:ext uri="{FF2B5EF4-FFF2-40B4-BE49-F238E27FC236}">
                <a16:creationId xmlns:a16="http://schemas.microsoft.com/office/drawing/2014/main" id="{8483E43B-8767-8748-A199-A1A63DC4F090}"/>
              </a:ext>
            </a:extLst>
          </p:cNvPr>
          <p:cNvSpPr/>
          <p:nvPr/>
        </p:nvSpPr>
        <p:spPr>
          <a:xfrm>
            <a:off x="8207312" y="2559240"/>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4" name="Ellipse 13">
            <a:extLst>
              <a:ext uri="{FF2B5EF4-FFF2-40B4-BE49-F238E27FC236}">
                <a16:creationId xmlns:a16="http://schemas.microsoft.com/office/drawing/2014/main" id="{C25C7ADD-5C1D-B94C-88F3-8C73D3D06532}"/>
              </a:ext>
            </a:extLst>
          </p:cNvPr>
          <p:cNvSpPr/>
          <p:nvPr/>
        </p:nvSpPr>
        <p:spPr>
          <a:xfrm>
            <a:off x="8016858" y="2470433"/>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5" name="Ellipse 14">
            <a:extLst>
              <a:ext uri="{FF2B5EF4-FFF2-40B4-BE49-F238E27FC236}">
                <a16:creationId xmlns:a16="http://schemas.microsoft.com/office/drawing/2014/main" id="{25383AE1-7C59-964E-9570-DDE3A8213E42}"/>
              </a:ext>
            </a:extLst>
          </p:cNvPr>
          <p:cNvSpPr/>
          <p:nvPr/>
        </p:nvSpPr>
        <p:spPr>
          <a:xfrm>
            <a:off x="8038905" y="2850716"/>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6" name="Ellipse 15">
            <a:extLst>
              <a:ext uri="{FF2B5EF4-FFF2-40B4-BE49-F238E27FC236}">
                <a16:creationId xmlns:a16="http://schemas.microsoft.com/office/drawing/2014/main" id="{AD4CC296-31D2-E24E-8312-04148F81C3D9}"/>
              </a:ext>
            </a:extLst>
          </p:cNvPr>
          <p:cNvSpPr/>
          <p:nvPr/>
        </p:nvSpPr>
        <p:spPr>
          <a:xfrm>
            <a:off x="8456410" y="3024581"/>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7" name="Ellipse 16">
            <a:extLst>
              <a:ext uri="{FF2B5EF4-FFF2-40B4-BE49-F238E27FC236}">
                <a16:creationId xmlns:a16="http://schemas.microsoft.com/office/drawing/2014/main" id="{93AE67FB-5E72-7246-BF61-45F695C233B5}"/>
              </a:ext>
            </a:extLst>
          </p:cNvPr>
          <p:cNvSpPr/>
          <p:nvPr/>
        </p:nvSpPr>
        <p:spPr>
          <a:xfrm>
            <a:off x="8556220" y="2559068"/>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8" name="Ellipse 17">
            <a:extLst>
              <a:ext uri="{FF2B5EF4-FFF2-40B4-BE49-F238E27FC236}">
                <a16:creationId xmlns:a16="http://schemas.microsoft.com/office/drawing/2014/main" id="{5C4E72A9-7072-514A-96A2-68B820A8FCD1}"/>
              </a:ext>
            </a:extLst>
          </p:cNvPr>
          <p:cNvSpPr/>
          <p:nvPr/>
        </p:nvSpPr>
        <p:spPr>
          <a:xfrm>
            <a:off x="7698748" y="2682935"/>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9" name="Ellipse 18">
            <a:extLst>
              <a:ext uri="{FF2B5EF4-FFF2-40B4-BE49-F238E27FC236}">
                <a16:creationId xmlns:a16="http://schemas.microsoft.com/office/drawing/2014/main" id="{014D98AD-D8E6-D249-941A-E32B8C7591DA}"/>
              </a:ext>
            </a:extLst>
          </p:cNvPr>
          <p:cNvSpPr/>
          <p:nvPr/>
        </p:nvSpPr>
        <p:spPr>
          <a:xfrm>
            <a:off x="8554047" y="2813183"/>
            <a:ext cx="117287" cy="114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20" name="ZoneTexte 19">
            <a:extLst>
              <a:ext uri="{FF2B5EF4-FFF2-40B4-BE49-F238E27FC236}">
                <a16:creationId xmlns:a16="http://schemas.microsoft.com/office/drawing/2014/main" id="{5BB147BA-56BE-654F-A7FA-30F8C5FEE1CF}"/>
              </a:ext>
            </a:extLst>
          </p:cNvPr>
          <p:cNvSpPr txBox="1"/>
          <p:nvPr/>
        </p:nvSpPr>
        <p:spPr>
          <a:xfrm>
            <a:off x="8041164" y="2632052"/>
            <a:ext cx="454555"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Paris</a:t>
            </a:r>
          </a:p>
        </p:txBody>
      </p:sp>
      <p:sp>
        <p:nvSpPr>
          <p:cNvPr id="21" name="ZoneTexte 20">
            <a:extLst>
              <a:ext uri="{FF2B5EF4-FFF2-40B4-BE49-F238E27FC236}">
                <a16:creationId xmlns:a16="http://schemas.microsoft.com/office/drawing/2014/main" id="{571B735B-9672-3342-B795-E98D38A5FEA1}"/>
              </a:ext>
            </a:extLst>
          </p:cNvPr>
          <p:cNvSpPr txBox="1"/>
          <p:nvPr/>
        </p:nvSpPr>
        <p:spPr>
          <a:xfrm>
            <a:off x="7548134" y="2347844"/>
            <a:ext cx="554790"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Rouen</a:t>
            </a:r>
          </a:p>
        </p:txBody>
      </p:sp>
      <p:sp>
        <p:nvSpPr>
          <p:cNvPr id="22" name="ZoneTexte 21">
            <a:extLst>
              <a:ext uri="{FF2B5EF4-FFF2-40B4-BE49-F238E27FC236}">
                <a16:creationId xmlns:a16="http://schemas.microsoft.com/office/drawing/2014/main" id="{B6F22898-64F8-AE49-9FE9-F24E8CA3B1C2}"/>
              </a:ext>
            </a:extLst>
          </p:cNvPr>
          <p:cNvSpPr txBox="1"/>
          <p:nvPr/>
        </p:nvSpPr>
        <p:spPr>
          <a:xfrm>
            <a:off x="7163222" y="2578357"/>
            <a:ext cx="629925"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Rennes</a:t>
            </a:r>
          </a:p>
        </p:txBody>
      </p:sp>
      <p:sp>
        <p:nvSpPr>
          <p:cNvPr id="23" name="ZoneTexte 22">
            <a:extLst>
              <a:ext uri="{FF2B5EF4-FFF2-40B4-BE49-F238E27FC236}">
                <a16:creationId xmlns:a16="http://schemas.microsoft.com/office/drawing/2014/main" id="{26FE21F1-B8F6-F546-801A-342FE9735260}"/>
              </a:ext>
            </a:extLst>
          </p:cNvPr>
          <p:cNvSpPr txBox="1"/>
          <p:nvPr/>
        </p:nvSpPr>
        <p:spPr>
          <a:xfrm>
            <a:off x="8634508" y="2417014"/>
            <a:ext cx="660853"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Nancy</a:t>
            </a:r>
          </a:p>
        </p:txBody>
      </p:sp>
      <p:sp>
        <p:nvSpPr>
          <p:cNvPr id="24" name="ZoneTexte 23">
            <a:extLst>
              <a:ext uri="{FF2B5EF4-FFF2-40B4-BE49-F238E27FC236}">
                <a16:creationId xmlns:a16="http://schemas.microsoft.com/office/drawing/2014/main" id="{8CEF7723-6586-B045-9A0B-92BDA2B769F7}"/>
              </a:ext>
            </a:extLst>
          </p:cNvPr>
          <p:cNvSpPr txBox="1"/>
          <p:nvPr/>
        </p:nvSpPr>
        <p:spPr>
          <a:xfrm>
            <a:off x="7599718" y="2806524"/>
            <a:ext cx="471505" cy="415498"/>
          </a:xfrm>
          <a:prstGeom prst="rect">
            <a:avLst/>
          </a:prstGeom>
          <a:noFill/>
        </p:spPr>
        <p:txBody>
          <a:bodyPr wrap="square" rtlCol="0">
            <a:spAutoFit/>
          </a:bodyPr>
          <a:lstStyle/>
          <a:p>
            <a:pPr defTabSz="685800"/>
            <a:r>
              <a:rPr lang="fr-FR" sz="1050" dirty="0">
                <a:solidFill>
                  <a:prstClr val="black"/>
                </a:solidFill>
                <a:latin typeface="Calibri" panose="020F0502020204030204"/>
              </a:rPr>
              <a:t>Tours</a:t>
            </a:r>
          </a:p>
        </p:txBody>
      </p:sp>
      <p:sp>
        <p:nvSpPr>
          <p:cNvPr id="25" name="ZoneTexte 24">
            <a:extLst>
              <a:ext uri="{FF2B5EF4-FFF2-40B4-BE49-F238E27FC236}">
                <a16:creationId xmlns:a16="http://schemas.microsoft.com/office/drawing/2014/main" id="{13FBD477-A341-4B46-B7CF-709F1B29B25C}"/>
              </a:ext>
            </a:extLst>
          </p:cNvPr>
          <p:cNvSpPr txBox="1"/>
          <p:nvPr/>
        </p:nvSpPr>
        <p:spPr>
          <a:xfrm>
            <a:off x="7450797" y="2997716"/>
            <a:ext cx="660853"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Limoges</a:t>
            </a:r>
          </a:p>
        </p:txBody>
      </p:sp>
      <p:sp>
        <p:nvSpPr>
          <p:cNvPr id="26" name="ZoneTexte 25">
            <a:extLst>
              <a:ext uri="{FF2B5EF4-FFF2-40B4-BE49-F238E27FC236}">
                <a16:creationId xmlns:a16="http://schemas.microsoft.com/office/drawing/2014/main" id="{7E9A2338-0282-AA43-BD3E-05FC04B9AAA4}"/>
              </a:ext>
            </a:extLst>
          </p:cNvPr>
          <p:cNvSpPr txBox="1"/>
          <p:nvPr/>
        </p:nvSpPr>
        <p:spPr>
          <a:xfrm>
            <a:off x="8620228" y="2775155"/>
            <a:ext cx="841211"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Besançon</a:t>
            </a:r>
          </a:p>
        </p:txBody>
      </p:sp>
      <p:sp>
        <p:nvSpPr>
          <p:cNvPr id="27" name="ZoneTexte 26">
            <a:extLst>
              <a:ext uri="{FF2B5EF4-FFF2-40B4-BE49-F238E27FC236}">
                <a16:creationId xmlns:a16="http://schemas.microsoft.com/office/drawing/2014/main" id="{F7CF98A9-2CC5-E84A-862E-0BC13D9755CE}"/>
              </a:ext>
            </a:extLst>
          </p:cNvPr>
          <p:cNvSpPr txBox="1"/>
          <p:nvPr/>
        </p:nvSpPr>
        <p:spPr>
          <a:xfrm>
            <a:off x="8384394" y="3063597"/>
            <a:ext cx="660853"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Lyon</a:t>
            </a:r>
          </a:p>
        </p:txBody>
      </p:sp>
      <p:sp>
        <p:nvSpPr>
          <p:cNvPr id="28" name="ZoneTexte 27">
            <a:extLst>
              <a:ext uri="{FF2B5EF4-FFF2-40B4-BE49-F238E27FC236}">
                <a16:creationId xmlns:a16="http://schemas.microsoft.com/office/drawing/2014/main" id="{F635EE0A-9490-014A-9426-9437A29FB6FB}"/>
              </a:ext>
            </a:extLst>
          </p:cNvPr>
          <p:cNvSpPr txBox="1"/>
          <p:nvPr/>
        </p:nvSpPr>
        <p:spPr>
          <a:xfrm>
            <a:off x="7678486" y="3576440"/>
            <a:ext cx="841211"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Toulouse</a:t>
            </a:r>
          </a:p>
        </p:txBody>
      </p:sp>
      <p:sp>
        <p:nvSpPr>
          <p:cNvPr id="29" name="ZoneTexte 28">
            <a:extLst>
              <a:ext uri="{FF2B5EF4-FFF2-40B4-BE49-F238E27FC236}">
                <a16:creationId xmlns:a16="http://schemas.microsoft.com/office/drawing/2014/main" id="{CD1CF38E-BBD3-E84D-A2DB-9A0F89635A42}"/>
              </a:ext>
            </a:extLst>
          </p:cNvPr>
          <p:cNvSpPr txBox="1"/>
          <p:nvPr/>
        </p:nvSpPr>
        <p:spPr>
          <a:xfrm>
            <a:off x="8288197" y="3421739"/>
            <a:ext cx="944075" cy="253916"/>
          </a:xfrm>
          <a:prstGeom prst="rect">
            <a:avLst/>
          </a:prstGeom>
          <a:noFill/>
        </p:spPr>
        <p:txBody>
          <a:bodyPr wrap="square" rtlCol="0">
            <a:spAutoFit/>
          </a:bodyPr>
          <a:lstStyle/>
          <a:p>
            <a:pPr defTabSz="685800"/>
            <a:r>
              <a:rPr lang="fr-FR" sz="1050" dirty="0">
                <a:solidFill>
                  <a:prstClr val="black"/>
                </a:solidFill>
                <a:latin typeface="Calibri" panose="020F0502020204030204"/>
              </a:rPr>
              <a:t>Montpellier</a:t>
            </a:r>
          </a:p>
        </p:txBody>
      </p:sp>
      <p:pic>
        <p:nvPicPr>
          <p:cNvPr id="30" name="Picture 22">
            <a:extLst>
              <a:ext uri="{FF2B5EF4-FFF2-40B4-BE49-F238E27FC236}">
                <a16:creationId xmlns:a16="http://schemas.microsoft.com/office/drawing/2014/main" id="{AD9BDDA2-BFDE-ED4F-BACD-1D75A44FC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192" y="35083"/>
            <a:ext cx="949242" cy="43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119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Connecteur droit avec flèche 73"/>
          <p:cNvCxnSpPr>
            <a:cxnSpLocks noChangeShapeType="1"/>
          </p:cNvCxnSpPr>
          <p:nvPr/>
        </p:nvCxnSpPr>
        <p:spPr bwMode="auto">
          <a:xfrm>
            <a:off x="6637340" y="3924300"/>
            <a:ext cx="1463675" cy="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8675" name="AutoShape 16"/>
          <p:cNvSpPr>
            <a:spLocks noChangeArrowheads="1"/>
          </p:cNvSpPr>
          <p:nvPr/>
        </p:nvSpPr>
        <p:spPr bwMode="auto">
          <a:xfrm>
            <a:off x="-103188" y="6148049"/>
            <a:ext cx="9236076" cy="612775"/>
          </a:xfrm>
          <a:prstGeom prst="octagon">
            <a:avLst>
              <a:gd name="adj" fmla="val 29287"/>
            </a:avLst>
          </a:prstGeom>
          <a:solidFill>
            <a:schemeClr val="bg1"/>
          </a:solidFill>
          <a:ln w="6350">
            <a:solidFill>
              <a:schemeClr val="bg1"/>
            </a:solidFill>
            <a:miter lim="800000"/>
            <a:headEnd/>
            <a:tailEnd/>
          </a:ln>
        </p:spPr>
        <p:txBody>
          <a:bodyPr wrap="none" anchor="ctr"/>
          <a:lstStyle/>
          <a:p>
            <a:pPr algn="ctr" eaLnBrk="0" fontAlgn="base" hangingPunct="0">
              <a:spcBef>
                <a:spcPct val="0"/>
              </a:spcBef>
              <a:spcAft>
                <a:spcPct val="0"/>
              </a:spcAft>
            </a:pPr>
            <a:endParaRPr lang="fr-FR" altLang="fr-FR" sz="1100" b="1" i="1">
              <a:solidFill>
                <a:srgbClr val="333399"/>
              </a:solidFill>
              <a:latin typeface="Calibri" pitchFamily="34" charset="0"/>
              <a:cs typeface="Times New Roman" pitchFamily="18" charset="0"/>
            </a:endParaRPr>
          </a:p>
        </p:txBody>
      </p:sp>
      <p:sp>
        <p:nvSpPr>
          <p:cNvPr id="112" name="AutoShape 16"/>
          <p:cNvSpPr>
            <a:spLocks noChangeArrowheads="1"/>
          </p:cNvSpPr>
          <p:nvPr/>
        </p:nvSpPr>
        <p:spPr bwMode="auto">
          <a:xfrm>
            <a:off x="395536" y="908720"/>
            <a:ext cx="4176464" cy="284684"/>
          </a:xfrm>
          <a:prstGeom prst="octagon">
            <a:avLst>
              <a:gd name="adj" fmla="val 29287"/>
            </a:avLst>
          </a:prstGeom>
          <a:solidFill>
            <a:schemeClr val="bg2">
              <a:lumMod val="20000"/>
              <a:lumOff val="80000"/>
            </a:schemeClr>
          </a:solidFill>
          <a:ln w="9525">
            <a:noFill/>
            <a:miter lim="800000"/>
            <a:headEnd/>
            <a:tailEnd/>
          </a:ln>
          <a:effectLst>
            <a:softEdge rad="38100"/>
          </a:effectLst>
        </p:spPr>
        <p:txBody>
          <a:bodyPr wrap="none" anchor="ctr"/>
          <a:lstStyle>
            <a:lvl1pPr>
              <a:spcBef>
                <a:spcPct val="20000"/>
              </a:spcBef>
              <a:buClr>
                <a:srgbClr val="FF0000"/>
              </a:buClr>
              <a:buFont typeface="Wingdings" panose="05000000000000000000" pitchFamily="2" charset="2"/>
              <a:buChar char="Ø"/>
              <a:defRPr sz="2800" b="1">
                <a:solidFill>
                  <a:srgbClr val="000066"/>
                </a:solidFill>
                <a:latin typeface="Arial" panose="020B0604020202020204" pitchFamily="34" charset="0"/>
              </a:defRPr>
            </a:lvl1pPr>
            <a:lvl2pPr marL="742950" indent="-285750">
              <a:spcBef>
                <a:spcPct val="20000"/>
              </a:spcBef>
              <a:buClr>
                <a:srgbClr val="FF0000"/>
              </a:buClr>
              <a:buSzPct val="125000"/>
              <a:buChar char="•"/>
              <a:defRPr sz="24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0" fontAlgn="base" hangingPunct="0">
              <a:spcBef>
                <a:spcPct val="0"/>
              </a:spcBef>
              <a:spcAft>
                <a:spcPct val="0"/>
              </a:spcAft>
              <a:buClrTx/>
              <a:buFontTx/>
              <a:buNone/>
              <a:defRPr/>
            </a:pPr>
            <a:r>
              <a:rPr lang="fr-FR" altLang="fr-FR" sz="1000" dirty="0">
                <a:solidFill>
                  <a:srgbClr val="333399"/>
                </a:solidFill>
                <a:latin typeface="Calibri" pitchFamily="34" charset="0"/>
                <a:cs typeface="Arial" pitchFamily="34" charset="0"/>
              </a:rPr>
              <a:t>Médecin Généraliste</a:t>
            </a:r>
          </a:p>
        </p:txBody>
      </p:sp>
      <p:sp>
        <p:nvSpPr>
          <p:cNvPr id="71" name="Rectangle 70"/>
          <p:cNvSpPr/>
          <p:nvPr/>
        </p:nvSpPr>
        <p:spPr>
          <a:xfrm>
            <a:off x="2129493" y="4383132"/>
            <a:ext cx="1247775" cy="400110"/>
          </a:xfrm>
          <a:prstGeom prst="rect">
            <a:avLst/>
          </a:prstGeom>
        </p:spPr>
        <p:txBody>
          <a:bodyPr>
            <a:spAutoFit/>
          </a:bodyPr>
          <a:lstStyle/>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333399"/>
                </a:solidFill>
                <a:latin typeface="Calibri" pitchFamily="34" charset="0"/>
                <a:cs typeface="Arial" pitchFamily="34" charset="0"/>
              </a:rPr>
              <a:t>Pas de trouble cognitif</a:t>
            </a:r>
          </a:p>
        </p:txBody>
      </p:sp>
      <p:sp>
        <p:nvSpPr>
          <p:cNvPr id="21" name="Rectangle 20"/>
          <p:cNvSpPr/>
          <p:nvPr/>
        </p:nvSpPr>
        <p:spPr>
          <a:xfrm>
            <a:off x="1095376" y="4292600"/>
            <a:ext cx="1244600" cy="554038"/>
          </a:xfrm>
          <a:prstGeom prst="rect">
            <a:avLst/>
          </a:prstGeom>
        </p:spPr>
        <p:txBody>
          <a:bodyPr>
            <a:spAutoFit/>
          </a:bodyPr>
          <a:lstStyle/>
          <a:p>
            <a:pPr algn="ctr" eaLnBrk="0" fontAlgn="base" hangingPunct="0">
              <a:lnSpc>
                <a:spcPts val="1200"/>
              </a:lnSpc>
              <a:spcBef>
                <a:spcPct val="0"/>
              </a:spcBef>
              <a:spcAft>
                <a:spcPct val="0"/>
              </a:spcAft>
              <a:defRPr/>
            </a:pPr>
            <a:r>
              <a:rPr lang="fr-FR" altLang="fr-FR" sz="1200" b="1" kern="0" dirty="0">
                <a:solidFill>
                  <a:srgbClr val="333399"/>
                </a:solidFill>
                <a:latin typeface="Calibri" pitchFamily="34" charset="0"/>
                <a:cs typeface="Arial" pitchFamily="34" charset="0"/>
              </a:rPr>
              <a:t>Diagnostic psy.</a:t>
            </a:r>
            <a:endParaRPr lang="fr-FR" altLang="fr-FR" sz="1200" b="1" i="1" kern="0" dirty="0">
              <a:solidFill>
                <a:srgbClr val="3333CC"/>
              </a:solidFill>
              <a:latin typeface="Calibri" pitchFamily="34" charset="0"/>
              <a:cs typeface="Arial" pitchFamily="34" charset="0"/>
            </a:endParaRPr>
          </a:p>
          <a:p>
            <a:pPr algn="ctr" eaLnBrk="0" fontAlgn="base" hangingPunct="0">
              <a:lnSpc>
                <a:spcPts val="1200"/>
              </a:lnSpc>
              <a:spcBef>
                <a:spcPct val="0"/>
              </a:spcBef>
              <a:spcAft>
                <a:spcPct val="0"/>
              </a:spcAft>
              <a:defRPr/>
            </a:pPr>
            <a:r>
              <a:rPr lang="fr-FR" altLang="fr-FR" sz="1000" i="1" kern="0" dirty="0">
                <a:solidFill>
                  <a:srgbClr val="3333CC"/>
                </a:solidFill>
                <a:latin typeface="Calibri" pitchFamily="34" charset="0"/>
                <a:cs typeface="Arial" pitchFamily="34" charset="0"/>
              </a:rPr>
              <a:t>anxiété, dépression </a:t>
            </a:r>
          </a:p>
          <a:p>
            <a:pPr algn="ctr" eaLnBrk="0" fontAlgn="base" hangingPunct="0">
              <a:lnSpc>
                <a:spcPts val="1200"/>
              </a:lnSpc>
              <a:spcBef>
                <a:spcPct val="0"/>
              </a:spcBef>
              <a:spcAft>
                <a:spcPct val="0"/>
              </a:spcAft>
              <a:defRPr/>
            </a:pPr>
            <a:r>
              <a:rPr lang="fr-FR" altLang="fr-FR" sz="1000" i="1" kern="0" dirty="0" err="1">
                <a:solidFill>
                  <a:srgbClr val="3333CC"/>
                </a:solidFill>
                <a:latin typeface="Calibri" pitchFamily="34" charset="0"/>
                <a:cs typeface="Arial" pitchFamily="34" charset="0"/>
              </a:rPr>
              <a:t>Tr.bipolaire</a:t>
            </a:r>
            <a:endParaRPr lang="fr-FR" altLang="fr-FR" sz="1000" i="1" kern="0" dirty="0">
              <a:solidFill>
                <a:srgbClr val="3333CC"/>
              </a:solidFill>
              <a:latin typeface="Calibri" pitchFamily="34" charset="0"/>
              <a:cs typeface="Arial" pitchFamily="34" charset="0"/>
            </a:endParaRPr>
          </a:p>
        </p:txBody>
      </p:sp>
      <p:sp>
        <p:nvSpPr>
          <p:cNvPr id="79" name="Rectangle 78"/>
          <p:cNvSpPr/>
          <p:nvPr/>
        </p:nvSpPr>
        <p:spPr>
          <a:xfrm>
            <a:off x="6329365" y="5540375"/>
            <a:ext cx="1676163" cy="438582"/>
          </a:xfrm>
          <a:prstGeom prst="rect">
            <a:avLst/>
          </a:prstGeom>
          <a:noFill/>
        </p:spPr>
        <p:txBody>
          <a:bodyPr wrap="square">
            <a:spAutoFit/>
          </a:bodyPr>
          <a:lstStyle/>
          <a:p>
            <a:pPr eaLnBrk="0" fontAlgn="base" hangingPunct="0">
              <a:lnSpc>
                <a:spcPts val="900"/>
              </a:lnSpc>
              <a:spcBef>
                <a:spcPct val="0"/>
              </a:spcBef>
              <a:spcAft>
                <a:spcPct val="0"/>
              </a:spcAft>
              <a:buClr>
                <a:srgbClr val="FF0000"/>
              </a:buClr>
              <a:defRPr/>
            </a:pPr>
            <a:r>
              <a:rPr lang="en-US" sz="1000" i="1" kern="0" dirty="0" err="1">
                <a:solidFill>
                  <a:srgbClr val="0070C0"/>
                </a:solidFill>
                <a:latin typeface="Calibri" pitchFamily="34" charset="0"/>
                <a:cs typeface="Arial" pitchFamily="34" charset="0"/>
              </a:rPr>
              <a:t>Désire</a:t>
            </a:r>
            <a:r>
              <a:rPr lang="en-US" sz="1000" i="1" kern="0" dirty="0">
                <a:solidFill>
                  <a:srgbClr val="0070C0"/>
                </a:solidFill>
                <a:latin typeface="Calibri" pitchFamily="34" charset="0"/>
                <a:cs typeface="Arial" pitchFamily="34" charset="0"/>
              </a:rPr>
              <a:t> un diagnostic précis, </a:t>
            </a:r>
          </a:p>
          <a:p>
            <a:pPr eaLnBrk="0" fontAlgn="base" hangingPunct="0">
              <a:lnSpc>
                <a:spcPts val="900"/>
              </a:lnSpc>
              <a:spcBef>
                <a:spcPct val="0"/>
              </a:spcBef>
              <a:spcAft>
                <a:spcPct val="0"/>
              </a:spcAft>
              <a:buClr>
                <a:srgbClr val="FF0000"/>
              </a:buClr>
              <a:defRPr/>
            </a:pPr>
            <a:endParaRPr lang="en-US" sz="1000" i="1" kern="0" dirty="0">
              <a:solidFill>
                <a:srgbClr val="0070C0"/>
              </a:solidFill>
              <a:latin typeface="Calibri" pitchFamily="34" charset="0"/>
              <a:cs typeface="Arial" pitchFamily="34" charset="0"/>
            </a:endParaRPr>
          </a:p>
          <a:p>
            <a:pPr eaLnBrk="0" fontAlgn="base" hangingPunct="0">
              <a:lnSpc>
                <a:spcPts val="900"/>
              </a:lnSpc>
              <a:spcBef>
                <a:spcPct val="0"/>
              </a:spcBef>
              <a:spcAft>
                <a:spcPct val="0"/>
              </a:spcAft>
              <a:buClr>
                <a:srgbClr val="FF0000"/>
              </a:buClr>
              <a:defRPr/>
            </a:pPr>
            <a:r>
              <a:rPr lang="en-US" sz="1000" i="1" kern="0" dirty="0" err="1">
                <a:solidFill>
                  <a:srgbClr val="0070C0"/>
                </a:solidFill>
                <a:latin typeface="Calibri" pitchFamily="34" charset="0"/>
                <a:cs typeface="Arial" pitchFamily="34" charset="0"/>
              </a:rPr>
              <a:t>Accès</a:t>
            </a:r>
            <a:r>
              <a:rPr lang="en-US" sz="1000" i="1" kern="0" dirty="0">
                <a:solidFill>
                  <a:srgbClr val="0070C0"/>
                </a:solidFill>
                <a:latin typeface="Calibri" pitchFamily="34" charset="0"/>
                <a:cs typeface="Arial" pitchFamily="34" charset="0"/>
              </a:rPr>
              <a:t> </a:t>
            </a:r>
            <a:r>
              <a:rPr lang="en-US" sz="1000" i="1" kern="0" dirty="0" err="1">
                <a:solidFill>
                  <a:srgbClr val="0070C0"/>
                </a:solidFill>
                <a:latin typeface="Calibri" pitchFamily="34" charset="0"/>
                <a:cs typeface="Arial" pitchFamily="34" charset="0"/>
              </a:rPr>
              <a:t>Recherche</a:t>
            </a:r>
            <a:r>
              <a:rPr lang="en-US" sz="1000" i="1" kern="0" dirty="0">
                <a:solidFill>
                  <a:srgbClr val="3333CC"/>
                </a:solidFill>
                <a:latin typeface="Calibri" pitchFamily="34" charset="0"/>
                <a:cs typeface="Arial" pitchFamily="34" charset="0"/>
              </a:rPr>
              <a:t>….  </a:t>
            </a:r>
            <a:endParaRPr lang="fr-FR" sz="1000" i="1" kern="0" dirty="0">
              <a:solidFill>
                <a:srgbClr val="3333CC"/>
              </a:solidFill>
              <a:latin typeface="Calibri" pitchFamily="34" charset="0"/>
              <a:cs typeface="Arial" pitchFamily="34" charset="0"/>
            </a:endParaRPr>
          </a:p>
        </p:txBody>
      </p:sp>
      <p:sp>
        <p:nvSpPr>
          <p:cNvPr id="44083" name="AutoShape 16"/>
          <p:cNvSpPr>
            <a:spLocks noChangeArrowheads="1"/>
          </p:cNvSpPr>
          <p:nvPr/>
        </p:nvSpPr>
        <p:spPr bwMode="auto">
          <a:xfrm>
            <a:off x="85727" y="6454432"/>
            <a:ext cx="9020175" cy="376238"/>
          </a:xfrm>
          <a:prstGeom prst="octagon">
            <a:avLst>
              <a:gd name="adj" fmla="val 29287"/>
            </a:avLst>
          </a:prstGeom>
          <a:solidFill>
            <a:srgbClr val="A8E3FA"/>
          </a:solidFill>
          <a:ln w="6350">
            <a:solidFill>
              <a:srgbClr val="A8E3FA"/>
            </a:solidFill>
            <a:miter lim="800000"/>
            <a:headEnd/>
            <a:tailEnd/>
          </a:ln>
          <a:effectLst>
            <a:softEdge rad="63500"/>
          </a:effectLst>
        </p:spPr>
        <p:txBody>
          <a:bodyPr wrap="none" anchor="ctr"/>
          <a:lstStyle/>
          <a:p>
            <a:pPr algn="ctr" eaLnBrk="0" fontAlgn="base" hangingPunct="0">
              <a:spcBef>
                <a:spcPct val="0"/>
              </a:spcBef>
              <a:spcAft>
                <a:spcPct val="0"/>
              </a:spcAft>
              <a:defRPr/>
            </a:pPr>
            <a:r>
              <a:rPr lang="en-GB" altLang="fr-FR" sz="1400" b="1" i="1" dirty="0" err="1">
                <a:solidFill>
                  <a:srgbClr val="333399"/>
                </a:solidFill>
                <a:latin typeface="Calibri" pitchFamily="34" charset="0"/>
                <a:cs typeface="Times New Roman" pitchFamily="18" charset="0"/>
              </a:rPr>
              <a:t>Une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stratégie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diagnostique</a:t>
            </a:r>
            <a:r>
              <a:rPr lang="en-GB" altLang="fr-FR" sz="1400" b="1" i="1" dirty="0">
                <a:solidFill>
                  <a:srgbClr val="333399"/>
                </a:solidFill>
                <a:latin typeface="Calibri" pitchFamily="34" charset="0"/>
                <a:cs typeface="Times New Roman" pitchFamily="18" charset="0"/>
              </a:rPr>
              <a:t> </a:t>
            </a:r>
            <a:r>
              <a:rPr lang="en-GB" altLang="fr-FR" sz="1400" b="1" i="1" dirty="0" err="1">
                <a:solidFill>
                  <a:srgbClr val="333399"/>
                </a:solidFill>
                <a:latin typeface="Calibri" pitchFamily="34" charset="0"/>
                <a:cs typeface="Times New Roman" pitchFamily="18" charset="0"/>
              </a:rPr>
              <a:t>graduée</a:t>
            </a:r>
            <a:r>
              <a:rPr lang="en-GB" altLang="fr-FR" sz="1400" b="1" i="1" dirty="0">
                <a:solidFill>
                  <a:srgbClr val="333399"/>
                </a:solidFill>
                <a:latin typeface="Calibri" pitchFamily="34" charset="0"/>
                <a:cs typeface="Times New Roman" pitchFamily="18" charset="0"/>
              </a:rPr>
              <a:t>  </a:t>
            </a:r>
            <a:r>
              <a:rPr lang="en-GB" altLang="fr-FR" sz="1000" dirty="0">
                <a:solidFill>
                  <a:srgbClr val="333399"/>
                </a:solidFill>
                <a:latin typeface="Calibri" pitchFamily="34" charset="0"/>
                <a:cs typeface="Times New Roman" pitchFamily="18" charset="0"/>
              </a:rPr>
              <a:t>(Action </a:t>
            </a:r>
            <a:r>
              <a:rPr lang="en-GB" altLang="fr-FR" sz="1000" dirty="0" err="1">
                <a:solidFill>
                  <a:srgbClr val="333399"/>
                </a:solidFill>
                <a:latin typeface="Calibri" pitchFamily="34" charset="0"/>
                <a:cs typeface="Times New Roman" pitchFamily="18" charset="0"/>
              </a:rPr>
              <a:t>conjointe</a:t>
            </a:r>
            <a:r>
              <a:rPr lang="en-GB" altLang="fr-FR" sz="1000" dirty="0">
                <a:solidFill>
                  <a:srgbClr val="333399"/>
                </a:solidFill>
                <a:latin typeface="Calibri" pitchFamily="34" charset="0"/>
                <a:cs typeface="Times New Roman" pitchFamily="18" charset="0"/>
              </a:rPr>
              <a:t> </a:t>
            </a:r>
            <a:r>
              <a:rPr lang="en-GB" altLang="fr-FR" sz="1000" dirty="0" err="1">
                <a:solidFill>
                  <a:srgbClr val="333399"/>
                </a:solidFill>
                <a:latin typeface="Calibri" pitchFamily="34" charset="0"/>
                <a:cs typeface="Times New Roman" pitchFamily="18" charset="0"/>
              </a:rPr>
              <a:t>européenne</a:t>
            </a:r>
            <a:r>
              <a:rPr lang="en-GB" altLang="fr-FR" sz="1000" dirty="0">
                <a:solidFill>
                  <a:srgbClr val="333399"/>
                </a:solidFill>
                <a:latin typeface="Calibri" pitchFamily="34" charset="0"/>
                <a:cs typeface="Times New Roman" pitchFamily="18" charset="0"/>
              </a:rPr>
              <a:t> – CMG – FCM-PMND--SFN-FFN-SFGG-CPGF-SPGLF)</a:t>
            </a:r>
          </a:p>
        </p:txBody>
      </p:sp>
      <p:sp>
        <p:nvSpPr>
          <p:cNvPr id="2" name="Organigramme : Alternative 1"/>
          <p:cNvSpPr/>
          <p:nvPr/>
        </p:nvSpPr>
        <p:spPr>
          <a:xfrm>
            <a:off x="468315" y="44450"/>
            <a:ext cx="1727200"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dirty="0">
                <a:solidFill>
                  <a:srgbClr val="2D2D8A">
                    <a:lumMod val="75000"/>
                  </a:srgbClr>
                </a:solidFill>
                <a:latin typeface="Calibri" pitchFamily="34" charset="0"/>
                <a:ea typeface="Calibri" panose="020F0502020204030204" pitchFamily="34" charset="0"/>
              </a:rPr>
              <a:t>Repérage</a:t>
            </a:r>
          </a:p>
        </p:txBody>
      </p:sp>
      <p:sp>
        <p:nvSpPr>
          <p:cNvPr id="84" name="Organigramme : Alternative 83"/>
          <p:cNvSpPr/>
          <p:nvPr/>
        </p:nvSpPr>
        <p:spPr>
          <a:xfrm>
            <a:off x="6192838" y="30163"/>
            <a:ext cx="1979612"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a:solidFill>
                  <a:srgbClr val="2D2D8A">
                    <a:lumMod val="75000"/>
                  </a:srgbClr>
                </a:solidFill>
                <a:latin typeface="Calibri" pitchFamily="34" charset="0"/>
                <a:ea typeface="Calibri" pitchFamily="34" charset="0"/>
              </a:rPr>
              <a:t>Cas </a:t>
            </a:r>
            <a:r>
              <a:rPr lang="fr-FR" altLang="fr-FR" sz="1100" b="1" i="1" dirty="0">
                <a:solidFill>
                  <a:srgbClr val="2D2D8A">
                    <a:lumMod val="75000"/>
                  </a:srgbClr>
                </a:solidFill>
                <a:latin typeface="Calibri" pitchFamily="34" charset="0"/>
                <a:ea typeface="Calibri" pitchFamily="34" charset="0"/>
              </a:rPr>
              <a:t>complexes et la recherche</a:t>
            </a:r>
          </a:p>
        </p:txBody>
      </p:sp>
      <p:sp>
        <p:nvSpPr>
          <p:cNvPr id="88" name="Organigramme : Alternative 87"/>
          <p:cNvSpPr/>
          <p:nvPr/>
        </p:nvSpPr>
        <p:spPr>
          <a:xfrm>
            <a:off x="3267077" y="30163"/>
            <a:ext cx="2722563"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dirty="0">
                <a:solidFill>
                  <a:srgbClr val="2D2D8A">
                    <a:lumMod val="75000"/>
                  </a:srgbClr>
                </a:solidFill>
                <a:latin typeface="Calibri" pitchFamily="34" charset="0"/>
                <a:ea typeface="Calibri" pitchFamily="34" charset="0"/>
              </a:rPr>
              <a:t>Diagnostic  étiologique</a:t>
            </a:r>
          </a:p>
        </p:txBody>
      </p:sp>
      <p:sp>
        <p:nvSpPr>
          <p:cNvPr id="3" name="Ellipse 2"/>
          <p:cNvSpPr/>
          <p:nvPr/>
        </p:nvSpPr>
        <p:spPr>
          <a:xfrm>
            <a:off x="3" y="2223940"/>
            <a:ext cx="1043608" cy="1267616"/>
          </a:xfrm>
          <a:prstGeom prst="ellipse">
            <a:avLst/>
          </a:prstGeom>
          <a:solidFill>
            <a:srgbClr val="C4ECFC"/>
          </a:solidFill>
          <a:ln w="9525">
            <a:solidFill>
              <a:srgbClr val="00B0F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Plainte du patient </a:t>
            </a:r>
          </a:p>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et/ou aidant</a:t>
            </a:r>
          </a:p>
          <a:p>
            <a:pPr algn="ctr" eaLnBrk="0" fontAlgn="base" hangingPunct="0">
              <a:spcBef>
                <a:spcPct val="0"/>
              </a:spcBef>
              <a:spcAft>
                <a:spcPct val="0"/>
              </a:spcAft>
              <a:buFont typeface="Wingdings" panose="05000000000000000000" pitchFamily="2" charset="2"/>
              <a:buNone/>
              <a:defRPr/>
            </a:pPr>
            <a:endParaRPr lang="fr-FR" altLang="fr-FR" sz="900" b="1" kern="0" dirty="0">
              <a:solidFill>
                <a:srgbClr val="333399"/>
              </a:solidFill>
              <a:latin typeface="Calibri" pitchFamily="34" charset="0"/>
            </a:endParaRPr>
          </a:p>
          <a:p>
            <a:pPr algn="ctr" eaLnBrk="0" fontAlgn="base" hangingPunct="0">
              <a:spcBef>
                <a:spcPct val="0"/>
              </a:spcBef>
              <a:spcAft>
                <a:spcPct val="0"/>
              </a:spcAft>
              <a:buFont typeface="Wingdings" panose="05000000000000000000" pitchFamily="2" charset="2"/>
              <a:buNone/>
              <a:defRPr/>
            </a:pPr>
            <a:r>
              <a:rPr lang="fr-FR" altLang="fr-FR" sz="900" b="1" kern="0" dirty="0">
                <a:solidFill>
                  <a:srgbClr val="333399"/>
                </a:solidFill>
                <a:latin typeface="Calibri" pitchFamily="34" charset="0"/>
              </a:rPr>
              <a:t>Situation à risque</a:t>
            </a:r>
          </a:p>
        </p:txBody>
      </p:sp>
      <p:cxnSp>
        <p:nvCxnSpPr>
          <p:cNvPr id="5" name="Connecteur droit avec flèche 4"/>
          <p:cNvCxnSpPr/>
          <p:nvPr/>
        </p:nvCxnSpPr>
        <p:spPr>
          <a:xfrm>
            <a:off x="827089" y="2886075"/>
            <a:ext cx="292100"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 name="Organigramme : Alternative 5"/>
          <p:cNvSpPr/>
          <p:nvPr/>
        </p:nvSpPr>
        <p:spPr>
          <a:xfrm>
            <a:off x="1115616" y="1844824"/>
            <a:ext cx="1296144" cy="2088232"/>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altLang="fr-FR" sz="1000" b="1" dirty="0" err="1">
                <a:solidFill>
                  <a:srgbClr val="222268"/>
                </a:solidFill>
                <a:latin typeface="Calibri" pitchFamily="34" charset="0"/>
              </a:rPr>
              <a:t>Interrogatoire</a:t>
            </a:r>
            <a:r>
              <a:rPr lang="en-US" altLang="fr-FR" sz="1000" dirty="0">
                <a:solidFill>
                  <a:srgbClr val="222268"/>
                </a:solidFill>
                <a:latin typeface="Calibri" pitchFamily="34" charset="0"/>
              </a:rPr>
              <a:t> </a:t>
            </a:r>
          </a:p>
          <a:p>
            <a:pPr eaLnBrk="0" fontAlgn="base" hangingPunct="0">
              <a:spcBef>
                <a:spcPct val="0"/>
              </a:spcBef>
              <a:spcAft>
                <a:spcPct val="0"/>
              </a:spcAft>
              <a:defRPr/>
            </a:pPr>
            <a:r>
              <a:rPr lang="en-US" altLang="fr-FR" sz="1000" dirty="0" err="1">
                <a:solidFill>
                  <a:srgbClr val="222268"/>
                </a:solidFill>
                <a:latin typeface="Calibri" pitchFamily="34" charset="0"/>
              </a:rPr>
              <a:t>plainte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comorbidités</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dysthymie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médicaments</a:t>
            </a:r>
            <a:r>
              <a:rPr lang="en-US" altLang="fr-FR" sz="1000" dirty="0">
                <a:solidFill>
                  <a:srgbClr val="222268"/>
                </a:solidFill>
                <a:latin typeface="Calibri" pitchFamily="34" charset="0"/>
              </a:rPr>
              <a:t>…</a:t>
            </a:r>
          </a:p>
          <a:p>
            <a:pPr eaLnBrk="0" fontAlgn="base" hangingPunct="0">
              <a:spcBef>
                <a:spcPct val="0"/>
              </a:spcBef>
              <a:spcAft>
                <a:spcPct val="0"/>
              </a:spcAft>
              <a:defRPr/>
            </a:pPr>
            <a:endParaRPr lang="en-US" altLang="fr-FR" sz="600" b="1" dirty="0">
              <a:solidFill>
                <a:srgbClr val="222268"/>
              </a:solidFill>
              <a:latin typeface="Calibri" pitchFamily="34" charset="0"/>
            </a:endParaRPr>
          </a:p>
          <a:p>
            <a:pPr eaLnBrk="0" fontAlgn="base" hangingPunct="0">
              <a:spcBef>
                <a:spcPct val="0"/>
              </a:spcBef>
              <a:spcAft>
                <a:spcPct val="0"/>
              </a:spcAft>
              <a:defRPr/>
            </a:pPr>
            <a:r>
              <a:rPr lang="en-US" altLang="fr-FR" sz="1000" b="1" dirty="0" err="1">
                <a:solidFill>
                  <a:srgbClr val="222268"/>
                </a:solidFill>
                <a:latin typeface="Calibri" pitchFamily="34" charset="0"/>
              </a:rPr>
              <a:t>Examen</a:t>
            </a:r>
            <a:r>
              <a:rPr lang="en-US" altLang="fr-FR" sz="1000" b="1" dirty="0">
                <a:solidFill>
                  <a:srgbClr val="222268"/>
                </a:solidFill>
                <a:latin typeface="Calibri" pitchFamily="34" charset="0"/>
              </a:rPr>
              <a:t> </a:t>
            </a:r>
            <a:r>
              <a:rPr lang="en-US" altLang="fr-FR" sz="1000" b="1" dirty="0" err="1">
                <a:solidFill>
                  <a:srgbClr val="222268"/>
                </a:solidFill>
                <a:latin typeface="Calibri" pitchFamily="34" charset="0"/>
              </a:rPr>
              <a:t>clinique</a:t>
            </a:r>
            <a:endParaRPr lang="en-US" altLang="fr-FR" sz="1000" b="1" dirty="0">
              <a:solidFill>
                <a:srgbClr val="222268"/>
              </a:solidFill>
              <a:latin typeface="Calibri" pitchFamily="34" charset="0"/>
            </a:endParaRPr>
          </a:p>
          <a:p>
            <a:pPr eaLnBrk="0" fontAlgn="base" hangingPunct="0">
              <a:spcBef>
                <a:spcPct val="0"/>
              </a:spcBef>
              <a:spcAft>
                <a:spcPct val="0"/>
              </a:spcAft>
              <a:defRPr/>
            </a:pPr>
            <a:endParaRPr lang="en-US" altLang="fr-FR" sz="600" b="1" dirty="0">
              <a:solidFill>
                <a:srgbClr val="222268"/>
              </a:solidFill>
              <a:latin typeface="Calibri" pitchFamily="34" charset="0"/>
            </a:endParaRPr>
          </a:p>
          <a:p>
            <a:pPr eaLnBrk="0" fontAlgn="base" hangingPunct="0">
              <a:spcBef>
                <a:spcPct val="0"/>
              </a:spcBef>
              <a:spcAft>
                <a:spcPct val="0"/>
              </a:spcAft>
              <a:defRPr/>
            </a:pPr>
            <a:r>
              <a:rPr lang="en-US" altLang="fr-FR" sz="1000" b="1" dirty="0">
                <a:solidFill>
                  <a:srgbClr val="222268"/>
                </a:solidFill>
                <a:latin typeface="Calibri" pitchFamily="34" charset="0"/>
              </a:rPr>
              <a:t>Evaluation </a:t>
            </a:r>
          </a:p>
          <a:p>
            <a:pPr eaLnBrk="0" fontAlgn="base" hangingPunct="0">
              <a:spcBef>
                <a:spcPct val="0"/>
              </a:spcBef>
              <a:spcAft>
                <a:spcPct val="0"/>
              </a:spcAft>
              <a:defRPr/>
            </a:pPr>
            <a:r>
              <a:rPr lang="en-US" altLang="fr-FR" sz="1000" dirty="0">
                <a:solidFill>
                  <a:srgbClr val="222268"/>
                </a:solidFill>
                <a:latin typeface="Calibri" pitchFamily="34" charset="0"/>
              </a:rPr>
              <a:t>cognitive</a:t>
            </a:r>
          </a:p>
          <a:p>
            <a:pPr eaLnBrk="0" fontAlgn="base" hangingPunct="0">
              <a:spcBef>
                <a:spcPct val="0"/>
              </a:spcBef>
              <a:spcAft>
                <a:spcPct val="0"/>
              </a:spcAft>
              <a:defRPr/>
            </a:pPr>
            <a:r>
              <a:rPr lang="en-US" altLang="fr-FR" sz="1000" dirty="0" err="1">
                <a:solidFill>
                  <a:srgbClr val="222268"/>
                </a:solidFill>
                <a:latin typeface="Calibri" pitchFamily="34" charset="0"/>
              </a:rPr>
              <a:t>fonctionnelle</a:t>
            </a:r>
            <a:endParaRPr lang="en-US" altLang="fr-FR" sz="1000" dirty="0">
              <a:solidFill>
                <a:srgbClr val="222268"/>
              </a:solidFill>
              <a:latin typeface="Calibri" pitchFamily="34" charset="0"/>
            </a:endParaRPr>
          </a:p>
          <a:p>
            <a:pPr eaLnBrk="0" fontAlgn="base" hangingPunct="0">
              <a:spcBef>
                <a:spcPct val="0"/>
              </a:spcBef>
              <a:spcAft>
                <a:spcPct val="0"/>
              </a:spcAft>
              <a:defRPr/>
            </a:pPr>
            <a:r>
              <a:rPr lang="en-US" altLang="fr-FR" sz="1000" dirty="0" err="1">
                <a:solidFill>
                  <a:srgbClr val="222268"/>
                </a:solidFill>
                <a:latin typeface="Calibri" pitchFamily="34" charset="0"/>
              </a:rPr>
              <a:t>comportementale</a:t>
            </a:r>
            <a:r>
              <a:rPr lang="en-US" altLang="fr-FR" sz="1000" dirty="0">
                <a:solidFill>
                  <a:srgbClr val="222268"/>
                </a:solidFill>
                <a:latin typeface="Calibri" pitchFamily="34" charset="0"/>
              </a:rPr>
              <a:t> </a:t>
            </a:r>
            <a:r>
              <a:rPr lang="en-US" altLang="fr-FR" sz="1000" dirty="0" err="1">
                <a:solidFill>
                  <a:srgbClr val="222268"/>
                </a:solidFill>
                <a:latin typeface="Calibri" pitchFamily="34" charset="0"/>
              </a:rPr>
              <a:t>psychosociale</a:t>
            </a:r>
            <a:endParaRPr lang="en-US" altLang="fr-FR" sz="1000" dirty="0">
              <a:solidFill>
                <a:srgbClr val="222268"/>
              </a:solidFill>
              <a:latin typeface="Calibri" pitchFamily="34" charset="0"/>
            </a:endParaRPr>
          </a:p>
        </p:txBody>
      </p:sp>
      <p:sp>
        <p:nvSpPr>
          <p:cNvPr id="99" name="Organigramme : Alternative 98"/>
          <p:cNvSpPr/>
          <p:nvPr/>
        </p:nvSpPr>
        <p:spPr>
          <a:xfrm>
            <a:off x="3951364" y="2132860"/>
            <a:ext cx="1081088" cy="1574711"/>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1000" b="1" i="1" dirty="0">
                <a:solidFill>
                  <a:srgbClr val="222268"/>
                </a:solidFill>
                <a:latin typeface="Calibri" pitchFamily="34" charset="0"/>
              </a:rPr>
              <a:t>IRM </a:t>
            </a:r>
            <a:r>
              <a:rPr lang="en-US" altLang="fr-FR" sz="1000" b="1" i="1" dirty="0" err="1">
                <a:solidFill>
                  <a:srgbClr val="222268"/>
                </a:solidFill>
                <a:latin typeface="Calibri" pitchFamily="34" charset="0"/>
              </a:rPr>
              <a:t>cérébrale</a:t>
            </a:r>
            <a:r>
              <a:rPr lang="en-US" altLang="fr-FR" sz="1000" b="1" i="1" dirty="0">
                <a:solidFill>
                  <a:srgbClr val="222268"/>
                </a:solidFill>
                <a:latin typeface="Calibri" pitchFamily="34" charset="0"/>
              </a:rPr>
              <a:t>,</a:t>
            </a:r>
          </a:p>
          <a:p>
            <a:pPr algn="ctr" eaLnBrk="0" fontAlgn="base" hangingPunct="0">
              <a:spcBef>
                <a:spcPct val="0"/>
              </a:spcBef>
              <a:spcAft>
                <a:spcPct val="0"/>
              </a:spcAft>
              <a:defRPr/>
            </a:pPr>
            <a:endParaRPr lang="en-US" altLang="fr-FR" sz="1000" b="1" i="1" dirty="0">
              <a:solidFill>
                <a:srgbClr val="222268"/>
              </a:solidFill>
              <a:latin typeface="Calibri" pitchFamily="34" charset="0"/>
            </a:endParaRPr>
          </a:p>
          <a:p>
            <a:pPr algn="ctr" eaLnBrk="0" fontAlgn="base" hangingPunct="0">
              <a:spcBef>
                <a:spcPct val="0"/>
              </a:spcBef>
              <a:spcAft>
                <a:spcPct val="0"/>
              </a:spcAft>
              <a:defRPr/>
            </a:pPr>
            <a:r>
              <a:rPr lang="en-US" altLang="fr-FR" sz="1000" b="1" i="1" dirty="0">
                <a:solidFill>
                  <a:srgbClr val="222268"/>
                </a:solidFill>
                <a:latin typeface="Calibri" pitchFamily="34" charset="0"/>
              </a:rPr>
              <a:t>Ex. </a:t>
            </a:r>
            <a:r>
              <a:rPr lang="en-US" altLang="fr-FR" sz="1000" b="1" i="1" dirty="0" err="1">
                <a:solidFill>
                  <a:srgbClr val="222268"/>
                </a:solidFill>
                <a:latin typeface="Calibri" pitchFamily="34" charset="0"/>
              </a:rPr>
              <a:t>Sanguins</a:t>
            </a:r>
            <a:endParaRPr lang="en-US" altLang="fr-FR" sz="1000" b="1" i="1" dirty="0">
              <a:solidFill>
                <a:srgbClr val="222268"/>
              </a:solidFill>
              <a:latin typeface="Calibri" pitchFamily="34" charset="0"/>
            </a:endParaRPr>
          </a:p>
          <a:p>
            <a:pPr algn="ctr" eaLnBrk="0" fontAlgn="base" hangingPunct="0">
              <a:spcBef>
                <a:spcPct val="0"/>
              </a:spcBef>
              <a:spcAft>
                <a:spcPct val="0"/>
              </a:spcAft>
              <a:defRPr/>
            </a:pPr>
            <a:r>
              <a:rPr lang="en-US" altLang="fr-FR" sz="1000" i="1" dirty="0">
                <a:solidFill>
                  <a:srgbClr val="222268"/>
                </a:solidFill>
                <a:latin typeface="Calibri" pitchFamily="34" charset="0"/>
              </a:rPr>
              <a:t>(HAS 2011)</a:t>
            </a:r>
          </a:p>
          <a:p>
            <a:pPr algn="ctr" eaLnBrk="0" fontAlgn="base" hangingPunct="0">
              <a:spcBef>
                <a:spcPct val="0"/>
              </a:spcBef>
              <a:spcAft>
                <a:spcPct val="0"/>
              </a:spcAft>
              <a:defRPr/>
            </a:pPr>
            <a:r>
              <a:rPr lang="en-US" sz="1000" b="1" kern="0" dirty="0">
                <a:solidFill>
                  <a:srgbClr val="333399"/>
                </a:solidFill>
                <a:latin typeface="Calibri" pitchFamily="34" charset="0"/>
              </a:rPr>
              <a:t>+/- </a:t>
            </a:r>
            <a:r>
              <a:rPr lang="en-US" sz="1000" b="1" kern="0" dirty="0" err="1">
                <a:solidFill>
                  <a:srgbClr val="333399"/>
                </a:solidFill>
                <a:latin typeface="Calibri" pitchFamily="34" charset="0"/>
              </a:rPr>
              <a:t>Psychométrie</a:t>
            </a:r>
            <a:endParaRPr lang="fr-FR" sz="1000" b="1" dirty="0">
              <a:solidFill>
                <a:srgbClr val="FFFFFF"/>
              </a:solidFill>
              <a:latin typeface="Calibri" pitchFamily="34" charset="0"/>
            </a:endParaRPr>
          </a:p>
        </p:txBody>
      </p:sp>
      <p:sp>
        <p:nvSpPr>
          <p:cNvPr id="7" name="Ellipse 6"/>
          <p:cNvSpPr/>
          <p:nvPr/>
        </p:nvSpPr>
        <p:spPr>
          <a:xfrm>
            <a:off x="2385220" y="1844824"/>
            <a:ext cx="1538709" cy="1081088"/>
          </a:xfrm>
          <a:prstGeom prst="ellipse">
            <a:avLst/>
          </a:prstGeom>
          <a:solidFill>
            <a:srgbClr val="FFECEB">
              <a:alpha val="85098"/>
            </a:srgbClr>
          </a:solidFill>
          <a:ln>
            <a:solidFill>
              <a:srgbClr val="FF000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60000"/>
                </a:solidFill>
                <a:latin typeface="Calibri" pitchFamily="34" charset="0"/>
              </a:rPr>
              <a:t>Trouble </a:t>
            </a:r>
          </a:p>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err="1">
                <a:solidFill>
                  <a:srgbClr val="F60000"/>
                </a:solidFill>
                <a:latin typeface="Calibri" pitchFamily="34" charset="0"/>
              </a:rPr>
              <a:t>neuro-cognitif</a:t>
            </a:r>
            <a:endParaRPr lang="fr-FR" altLang="fr-FR" sz="1200" b="1" kern="0" dirty="0">
              <a:solidFill>
                <a:srgbClr val="F60000"/>
              </a:solidFill>
              <a:latin typeface="Calibri" pitchFamily="34" charset="0"/>
            </a:endParaRPr>
          </a:p>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60000"/>
                </a:solidFill>
                <a:latin typeface="Calibri" pitchFamily="34" charset="0"/>
              </a:rPr>
              <a:t>majeur</a:t>
            </a:r>
          </a:p>
          <a:p>
            <a:pPr algn="ctr" eaLnBrk="0" fontAlgn="base" hangingPunct="0">
              <a:lnSpc>
                <a:spcPts val="1200"/>
              </a:lnSpc>
              <a:spcBef>
                <a:spcPct val="0"/>
              </a:spcBef>
              <a:spcAft>
                <a:spcPct val="0"/>
              </a:spcAft>
              <a:buFont typeface="Wingdings" panose="05000000000000000000" pitchFamily="2" charset="2"/>
              <a:buNone/>
              <a:defRPr/>
            </a:pPr>
            <a:r>
              <a:rPr lang="fr-FR" altLang="fr-FR" sz="1100" kern="0" dirty="0">
                <a:solidFill>
                  <a:srgbClr val="F60000"/>
                </a:solidFill>
                <a:latin typeface="Calibri" pitchFamily="34" charset="0"/>
              </a:rPr>
              <a:t>(démence)</a:t>
            </a:r>
          </a:p>
        </p:txBody>
      </p:sp>
      <p:sp>
        <p:nvSpPr>
          <p:cNvPr id="101" name="Ellipse 100"/>
          <p:cNvSpPr/>
          <p:nvPr/>
        </p:nvSpPr>
        <p:spPr>
          <a:xfrm>
            <a:off x="5271221" y="3284984"/>
            <a:ext cx="1461021" cy="962656"/>
          </a:xfrm>
          <a:prstGeom prst="ellipse">
            <a:avLst/>
          </a:prstGeom>
          <a:solidFill>
            <a:srgbClr val="FFECEB">
              <a:alpha val="89804"/>
            </a:srgbClr>
          </a:solidFill>
          <a:ln>
            <a:solidFill>
              <a:srgbClr val="FF000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F0000"/>
                </a:solidFill>
                <a:latin typeface="Calibri" pitchFamily="34" charset="0"/>
              </a:rPr>
              <a:t>Complexe</a:t>
            </a:r>
          </a:p>
          <a:p>
            <a:pPr algn="ctr" eaLnBrk="0" fontAlgn="base" hangingPunct="0">
              <a:lnSpc>
                <a:spcPts val="1200"/>
              </a:lnSpc>
              <a:spcBef>
                <a:spcPct val="0"/>
              </a:spcBef>
              <a:spcAft>
                <a:spcPct val="0"/>
              </a:spcAft>
              <a:buFont typeface="Wingdings" panose="05000000000000000000" pitchFamily="2" charset="2"/>
              <a:buNone/>
              <a:defRPr/>
            </a:pPr>
            <a:r>
              <a:rPr lang="fr-FR" altLang="fr-FR" sz="1000" kern="0" dirty="0">
                <a:solidFill>
                  <a:srgbClr val="FF0000"/>
                </a:solidFill>
                <a:latin typeface="Calibri" pitchFamily="34" charset="0"/>
              </a:rPr>
              <a:t>Atrophie focale</a:t>
            </a:r>
          </a:p>
          <a:p>
            <a:pPr algn="ctr" eaLnBrk="0" fontAlgn="base" hangingPunct="0">
              <a:lnSpc>
                <a:spcPts val="1200"/>
              </a:lnSpc>
              <a:spcBef>
                <a:spcPct val="0"/>
              </a:spcBef>
              <a:spcAft>
                <a:spcPct val="0"/>
              </a:spcAft>
              <a:buFont typeface="Wingdings" panose="05000000000000000000" pitchFamily="2" charset="2"/>
              <a:buNone/>
              <a:defRPr/>
            </a:pPr>
            <a:r>
              <a:rPr lang="fr-FR" altLang="fr-FR" sz="1000" kern="0" dirty="0">
                <a:solidFill>
                  <a:srgbClr val="FF0000"/>
                </a:solidFill>
                <a:latin typeface="Calibri" pitchFamily="34" charset="0"/>
              </a:rPr>
              <a:t>Patient jeune</a:t>
            </a:r>
          </a:p>
          <a:p>
            <a:pPr algn="ctr" eaLnBrk="0" fontAlgn="base" hangingPunct="0">
              <a:lnSpc>
                <a:spcPts val="1200"/>
              </a:lnSpc>
              <a:spcBef>
                <a:spcPct val="0"/>
              </a:spcBef>
              <a:spcAft>
                <a:spcPct val="0"/>
              </a:spcAft>
              <a:buFont typeface="Wingdings" panose="05000000000000000000" pitchFamily="2" charset="2"/>
              <a:buNone/>
              <a:defRPr/>
            </a:pPr>
            <a:r>
              <a:rPr lang="fr-FR" altLang="fr-FR" sz="1000" kern="0" dirty="0">
                <a:solidFill>
                  <a:srgbClr val="FF0000"/>
                </a:solidFill>
                <a:latin typeface="Calibri" pitchFamily="34" charset="0"/>
              </a:rPr>
              <a:t>Démence rapide</a:t>
            </a:r>
            <a:endParaRPr lang="fr-FR" altLang="fr-FR" sz="1200" b="1" kern="0" dirty="0">
              <a:solidFill>
                <a:srgbClr val="FF0000"/>
              </a:solidFill>
              <a:latin typeface="Calibri" pitchFamily="34" charset="0"/>
            </a:endParaRPr>
          </a:p>
        </p:txBody>
      </p:sp>
      <p:sp>
        <p:nvSpPr>
          <p:cNvPr id="102" name="Ellipse 101"/>
          <p:cNvSpPr/>
          <p:nvPr/>
        </p:nvSpPr>
        <p:spPr>
          <a:xfrm>
            <a:off x="5340300" y="1442020"/>
            <a:ext cx="1297486" cy="978871"/>
          </a:xfrm>
          <a:prstGeom prst="ellipse">
            <a:avLst/>
          </a:prstGeom>
          <a:solidFill>
            <a:srgbClr val="FFECEB">
              <a:alpha val="89804"/>
            </a:srgbClr>
          </a:solidFill>
          <a:ln>
            <a:solidFill>
              <a:srgbClr val="FF000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F0000"/>
                </a:solidFill>
                <a:latin typeface="Calibri" pitchFamily="34" charset="0"/>
              </a:rPr>
              <a:t>MA</a:t>
            </a:r>
            <a:r>
              <a:rPr lang="fr-FR" altLang="fr-FR" sz="1200" b="1" kern="0" baseline="30000" dirty="0">
                <a:solidFill>
                  <a:srgbClr val="FF0000"/>
                </a:solidFill>
                <a:latin typeface="Calibri" pitchFamily="34" charset="0"/>
              </a:rPr>
              <a:t>2</a:t>
            </a:r>
            <a:r>
              <a:rPr lang="fr-FR" altLang="fr-FR" sz="1200" b="1" kern="0" dirty="0">
                <a:solidFill>
                  <a:srgbClr val="FF0000"/>
                </a:solidFill>
                <a:latin typeface="Calibri" pitchFamily="34" charset="0"/>
              </a:rPr>
              <a:t> typique</a:t>
            </a:r>
          </a:p>
          <a:p>
            <a:pPr algn="ctr" eaLnBrk="0" fontAlgn="base" hangingPunct="0">
              <a:lnSpc>
                <a:spcPts val="1000"/>
              </a:lnSpc>
              <a:spcBef>
                <a:spcPct val="0"/>
              </a:spcBef>
              <a:spcAft>
                <a:spcPct val="0"/>
              </a:spcAft>
              <a:defRPr/>
            </a:pPr>
            <a:r>
              <a:rPr lang="en-US" altLang="fr-FR" sz="1000" i="1" dirty="0">
                <a:solidFill>
                  <a:srgbClr val="FF0000"/>
                </a:solidFill>
                <a:latin typeface="Calibri" pitchFamily="34" charset="0"/>
              </a:rPr>
              <a:t>Alzheimer, </a:t>
            </a:r>
            <a:r>
              <a:rPr lang="en-US" altLang="fr-FR" sz="1000" i="1" dirty="0" err="1">
                <a:solidFill>
                  <a:srgbClr val="FF0000"/>
                </a:solidFill>
                <a:latin typeface="Calibri" pitchFamily="34" charset="0"/>
              </a:rPr>
              <a:t>Vasculaire</a:t>
            </a:r>
            <a:r>
              <a:rPr lang="en-US" altLang="fr-FR" sz="1000" i="1" dirty="0">
                <a:solidFill>
                  <a:srgbClr val="FF0000"/>
                </a:solidFill>
                <a:latin typeface="Calibri" pitchFamily="34" charset="0"/>
              </a:rPr>
              <a:t>, </a:t>
            </a:r>
            <a:r>
              <a:rPr lang="en-US" altLang="fr-FR" sz="1000" i="1" dirty="0" err="1">
                <a:solidFill>
                  <a:srgbClr val="FF0000"/>
                </a:solidFill>
                <a:latin typeface="Calibri" pitchFamily="34" charset="0"/>
              </a:rPr>
              <a:t>Lewy</a:t>
            </a:r>
            <a:r>
              <a:rPr lang="en-US" altLang="fr-FR" sz="1000" i="1" dirty="0">
                <a:solidFill>
                  <a:srgbClr val="FF0000"/>
                </a:solidFill>
                <a:latin typeface="Calibri" pitchFamily="34" charset="0"/>
              </a:rPr>
              <a:t>, DFT…</a:t>
            </a:r>
          </a:p>
        </p:txBody>
      </p:sp>
      <p:sp>
        <p:nvSpPr>
          <p:cNvPr id="105" name="Ellipse 104"/>
          <p:cNvSpPr/>
          <p:nvPr/>
        </p:nvSpPr>
        <p:spPr>
          <a:xfrm>
            <a:off x="2375694" y="2996952"/>
            <a:ext cx="1548234" cy="1081088"/>
          </a:xfrm>
          <a:prstGeom prst="ellipse">
            <a:avLst/>
          </a:prstGeom>
          <a:solidFill>
            <a:srgbClr val="FFF2C9"/>
          </a:solidFill>
          <a:ln>
            <a:solidFill>
              <a:srgbClr val="FF000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F6600"/>
                </a:solidFill>
                <a:latin typeface="Calibri" pitchFamily="34" charset="0"/>
              </a:rPr>
              <a:t>Trouble </a:t>
            </a:r>
          </a:p>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err="1">
                <a:solidFill>
                  <a:srgbClr val="FF6600"/>
                </a:solidFill>
                <a:latin typeface="Calibri" pitchFamily="34" charset="0"/>
              </a:rPr>
              <a:t>neuro-cognitif</a:t>
            </a:r>
            <a:r>
              <a:rPr lang="fr-FR" altLang="fr-FR" sz="1200" b="1" kern="0" dirty="0">
                <a:solidFill>
                  <a:srgbClr val="FF6600"/>
                </a:solidFill>
                <a:latin typeface="Calibri" pitchFamily="34" charset="0"/>
              </a:rPr>
              <a:t>  </a:t>
            </a:r>
          </a:p>
          <a:p>
            <a:pPr algn="ctr" eaLnBrk="0" fontAlgn="base" hangingPunct="0">
              <a:lnSpc>
                <a:spcPts val="1200"/>
              </a:lnSpc>
              <a:spcBef>
                <a:spcPct val="0"/>
              </a:spcBef>
              <a:spcAft>
                <a:spcPct val="0"/>
              </a:spcAft>
              <a:buFont typeface="Wingdings" panose="05000000000000000000" pitchFamily="2" charset="2"/>
              <a:buNone/>
              <a:defRPr/>
            </a:pPr>
            <a:r>
              <a:rPr lang="fr-FR" altLang="fr-FR" sz="1200" b="1" kern="0" dirty="0">
                <a:solidFill>
                  <a:srgbClr val="FF6600"/>
                </a:solidFill>
                <a:latin typeface="Calibri" pitchFamily="34" charset="0"/>
              </a:rPr>
              <a:t>léger</a:t>
            </a:r>
          </a:p>
        </p:txBody>
      </p:sp>
      <p:sp>
        <p:nvSpPr>
          <p:cNvPr id="106" name="Ellipse 105"/>
          <p:cNvSpPr/>
          <p:nvPr/>
        </p:nvSpPr>
        <p:spPr>
          <a:xfrm>
            <a:off x="5143365" y="2324264"/>
            <a:ext cx="1804900" cy="1032728"/>
          </a:xfrm>
          <a:prstGeom prst="ellipse">
            <a:avLst/>
          </a:prstGeom>
          <a:solidFill>
            <a:srgbClr val="FFECEB">
              <a:alpha val="89804"/>
            </a:srgbClr>
          </a:solidFill>
          <a:ln>
            <a:solidFill>
              <a:srgbClr val="FF000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buClr>
                <a:srgbClr val="FF0000"/>
              </a:buClr>
              <a:defRPr/>
            </a:pPr>
            <a:r>
              <a:rPr lang="fr-FR" altLang="fr-FR" sz="1200" b="1" kern="0" dirty="0">
                <a:solidFill>
                  <a:srgbClr val="FF0000"/>
                </a:solidFill>
                <a:latin typeface="Calibri" pitchFamily="34" charset="0"/>
              </a:rPr>
              <a:t>Autre diagnostic</a:t>
            </a:r>
          </a:p>
          <a:p>
            <a:pPr algn="ctr" eaLnBrk="0" fontAlgn="base" hangingPunct="0">
              <a:lnSpc>
                <a:spcPts val="1200"/>
              </a:lnSpc>
              <a:spcBef>
                <a:spcPct val="0"/>
              </a:spcBef>
              <a:spcAft>
                <a:spcPct val="0"/>
              </a:spcAft>
              <a:buClr>
                <a:srgbClr val="FF0000"/>
              </a:buClr>
              <a:defRPr/>
            </a:pPr>
            <a:r>
              <a:rPr lang="en-US" sz="1000" i="1" kern="0" dirty="0">
                <a:solidFill>
                  <a:srgbClr val="FF0000"/>
                </a:solidFill>
                <a:latin typeface="Calibri" pitchFamily="34" charset="0"/>
              </a:rPr>
              <a:t>Tr. </a:t>
            </a:r>
            <a:r>
              <a:rPr lang="en-US" sz="1000" i="1" kern="0" dirty="0" err="1">
                <a:solidFill>
                  <a:srgbClr val="FF0000"/>
                </a:solidFill>
                <a:latin typeface="Calibri" pitchFamily="34" charset="0"/>
              </a:rPr>
              <a:t>métabolique</a:t>
            </a:r>
            <a:endParaRPr lang="en-US" sz="1000" i="1" kern="0" dirty="0">
              <a:solidFill>
                <a:srgbClr val="FF0000"/>
              </a:solidFill>
              <a:latin typeface="Calibri" pitchFamily="34" charset="0"/>
            </a:endParaRPr>
          </a:p>
          <a:p>
            <a:pPr algn="ctr" eaLnBrk="0" fontAlgn="base" hangingPunct="0">
              <a:lnSpc>
                <a:spcPts val="1200"/>
              </a:lnSpc>
              <a:spcBef>
                <a:spcPct val="0"/>
              </a:spcBef>
              <a:spcAft>
                <a:spcPct val="0"/>
              </a:spcAft>
              <a:buClr>
                <a:srgbClr val="FF0000"/>
              </a:buClr>
              <a:defRPr/>
            </a:pPr>
            <a:r>
              <a:rPr lang="en-US" sz="1000" i="1" kern="0" dirty="0" err="1">
                <a:solidFill>
                  <a:srgbClr val="FF0000"/>
                </a:solidFill>
                <a:latin typeface="Calibri" pitchFamily="34" charset="0"/>
              </a:rPr>
              <a:t>Hydrocephalie</a:t>
            </a:r>
            <a:endParaRPr lang="en-US" sz="1000" i="1" kern="0" dirty="0">
              <a:solidFill>
                <a:srgbClr val="FF0000"/>
              </a:solidFill>
              <a:latin typeface="Calibri" pitchFamily="34" charset="0"/>
            </a:endParaRPr>
          </a:p>
          <a:p>
            <a:pPr algn="ctr" eaLnBrk="0" fontAlgn="base" hangingPunct="0">
              <a:lnSpc>
                <a:spcPts val="1200"/>
              </a:lnSpc>
              <a:spcBef>
                <a:spcPct val="0"/>
              </a:spcBef>
              <a:spcAft>
                <a:spcPct val="0"/>
              </a:spcAft>
              <a:buClr>
                <a:srgbClr val="FF0000"/>
              </a:buClr>
              <a:defRPr/>
            </a:pPr>
            <a:r>
              <a:rPr lang="fr-FR" sz="1000" i="1" kern="0" dirty="0">
                <a:solidFill>
                  <a:srgbClr val="FF0000"/>
                </a:solidFill>
                <a:latin typeface="Calibri" pitchFamily="34" charset="0"/>
              </a:rPr>
              <a:t>Lésion expansive</a:t>
            </a:r>
            <a:r>
              <a:rPr lang="en-US" sz="1000" i="1" kern="0" dirty="0">
                <a:solidFill>
                  <a:srgbClr val="FF0000"/>
                </a:solidFill>
                <a:latin typeface="Calibri" pitchFamily="34" charset="0"/>
              </a:rPr>
              <a:t>…</a:t>
            </a:r>
            <a:endParaRPr lang="fr-FR" sz="1000" i="1" kern="0" dirty="0">
              <a:solidFill>
                <a:srgbClr val="FF0000"/>
              </a:solidFill>
              <a:latin typeface="Calibri" pitchFamily="34" charset="0"/>
            </a:endParaRPr>
          </a:p>
        </p:txBody>
      </p:sp>
      <p:sp>
        <p:nvSpPr>
          <p:cNvPr id="10" name="Ellipse 9"/>
          <p:cNvSpPr/>
          <p:nvPr/>
        </p:nvSpPr>
        <p:spPr>
          <a:xfrm>
            <a:off x="2602581" y="1520825"/>
            <a:ext cx="1088232" cy="323998"/>
          </a:xfrm>
          <a:prstGeom prst="ellipse">
            <a:avLst/>
          </a:prstGeom>
          <a:solidFill>
            <a:schemeClr val="bg1">
              <a:lumMod val="95000"/>
            </a:schemeClr>
          </a:solidFill>
          <a:ln w="6350">
            <a:solidFill>
              <a:srgbClr val="FBB935"/>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a:solidFill>
                  <a:srgbClr val="C00000"/>
                </a:solidFill>
                <a:latin typeface="Calibri" pitchFamily="34" charset="0"/>
              </a:rPr>
              <a:t>DSM 5 </a:t>
            </a:r>
          </a:p>
        </p:txBody>
      </p:sp>
      <p:sp>
        <p:nvSpPr>
          <p:cNvPr id="113" name="Organigramme : Alternative 112"/>
          <p:cNvSpPr/>
          <p:nvPr/>
        </p:nvSpPr>
        <p:spPr>
          <a:xfrm>
            <a:off x="1258890" y="5454650"/>
            <a:ext cx="831850" cy="60325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Prise</a:t>
            </a:r>
            <a:r>
              <a:rPr lang="en-US" altLang="fr-FR" sz="900" b="1" dirty="0">
                <a:solidFill>
                  <a:srgbClr val="333399"/>
                </a:solidFill>
                <a:latin typeface="Calibri" pitchFamily="34" charset="0"/>
              </a:rPr>
              <a:t> en </a:t>
            </a:r>
            <a:r>
              <a:rPr lang="en-US" altLang="fr-FR" sz="900" b="1" dirty="0" err="1">
                <a:solidFill>
                  <a:srgbClr val="333399"/>
                </a:solidFill>
                <a:latin typeface="Calibri" pitchFamily="34" charset="0"/>
              </a:rPr>
              <a:t>soins</a:t>
            </a:r>
            <a:r>
              <a:rPr lang="en-US" altLang="fr-FR" sz="900" b="1" dirty="0">
                <a:solidFill>
                  <a:srgbClr val="333399"/>
                </a:solidFill>
                <a:latin typeface="Calibri" pitchFamily="34" charset="0"/>
              </a:rPr>
              <a:t> </a:t>
            </a:r>
            <a:r>
              <a:rPr lang="en-US" altLang="fr-FR" sz="900" b="1" dirty="0" err="1">
                <a:solidFill>
                  <a:srgbClr val="333399"/>
                </a:solidFill>
                <a:latin typeface="Calibri" pitchFamily="34" charset="0"/>
              </a:rPr>
              <a:t>spécifique</a:t>
            </a:r>
            <a:endParaRPr lang="fr-FR" altLang="fr-FR" sz="900" b="1" dirty="0">
              <a:solidFill>
                <a:srgbClr val="333399"/>
              </a:solidFill>
              <a:latin typeface="Calibri" pitchFamily="34" charset="0"/>
            </a:endParaRPr>
          </a:p>
        </p:txBody>
      </p:sp>
      <p:sp>
        <p:nvSpPr>
          <p:cNvPr id="115" name="Organigramme : Alternative 114"/>
          <p:cNvSpPr/>
          <p:nvPr/>
        </p:nvSpPr>
        <p:spPr>
          <a:xfrm>
            <a:off x="2294467" y="5481809"/>
            <a:ext cx="779462" cy="36830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Suivi</a:t>
            </a:r>
            <a:r>
              <a:rPr lang="en-US" altLang="fr-FR" sz="900" b="1" dirty="0">
                <a:solidFill>
                  <a:srgbClr val="333399"/>
                </a:solidFill>
                <a:latin typeface="Calibri" pitchFamily="34" charset="0"/>
              </a:rPr>
              <a:t> </a:t>
            </a:r>
            <a:r>
              <a:rPr lang="en-US" altLang="fr-FR" sz="900" b="1" dirty="0" err="1">
                <a:solidFill>
                  <a:srgbClr val="333399"/>
                </a:solidFill>
                <a:latin typeface="Calibri" pitchFamily="34" charset="0"/>
              </a:rPr>
              <a:t>régulier</a:t>
            </a:r>
            <a:endParaRPr lang="fr-FR" altLang="fr-FR" sz="900" b="1" dirty="0">
              <a:solidFill>
                <a:srgbClr val="333399"/>
              </a:solidFill>
              <a:latin typeface="Calibri" pitchFamily="34" charset="0"/>
            </a:endParaRPr>
          </a:p>
        </p:txBody>
      </p:sp>
      <p:sp>
        <p:nvSpPr>
          <p:cNvPr id="118" name="Organigramme : Alternative 117"/>
          <p:cNvSpPr/>
          <p:nvPr/>
        </p:nvSpPr>
        <p:spPr>
          <a:xfrm>
            <a:off x="3216804" y="5481809"/>
            <a:ext cx="779463" cy="36830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Prévention</a:t>
            </a:r>
            <a:endParaRPr lang="en-US" altLang="fr-FR" sz="900" b="1" dirty="0">
              <a:solidFill>
                <a:srgbClr val="333399"/>
              </a:solidFill>
              <a:latin typeface="Calibri" pitchFamily="34" charset="0"/>
            </a:endParaRPr>
          </a:p>
          <a:p>
            <a:pPr algn="ctr" eaLnBrk="0" fontAlgn="base" hangingPunct="0">
              <a:spcBef>
                <a:spcPct val="0"/>
              </a:spcBef>
              <a:spcAft>
                <a:spcPct val="0"/>
              </a:spcAft>
              <a:defRPr/>
            </a:pPr>
            <a:r>
              <a:rPr lang="en-US" altLang="fr-FR" sz="900" b="1" dirty="0">
                <a:solidFill>
                  <a:srgbClr val="333399"/>
                </a:solidFill>
                <a:latin typeface="Calibri" pitchFamily="34" charset="0"/>
              </a:rPr>
              <a:t>I II III</a:t>
            </a:r>
          </a:p>
        </p:txBody>
      </p:sp>
      <p:sp>
        <p:nvSpPr>
          <p:cNvPr id="120" name="Organigramme : Alternative 119"/>
          <p:cNvSpPr/>
          <p:nvPr/>
        </p:nvSpPr>
        <p:spPr>
          <a:xfrm>
            <a:off x="8243890" y="2268538"/>
            <a:ext cx="825500" cy="36830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Prévention</a:t>
            </a:r>
            <a:endParaRPr lang="en-US" altLang="fr-FR" sz="900" b="1" dirty="0">
              <a:solidFill>
                <a:srgbClr val="333399"/>
              </a:solidFill>
              <a:latin typeface="Calibri" pitchFamily="34" charset="0"/>
            </a:endParaRPr>
          </a:p>
          <a:p>
            <a:pPr algn="ctr" eaLnBrk="0" fontAlgn="base" hangingPunct="0">
              <a:spcBef>
                <a:spcPct val="0"/>
              </a:spcBef>
              <a:spcAft>
                <a:spcPct val="0"/>
              </a:spcAft>
              <a:defRPr/>
            </a:pPr>
            <a:r>
              <a:rPr lang="en-US" altLang="fr-FR" sz="900" b="1" dirty="0">
                <a:solidFill>
                  <a:srgbClr val="333399"/>
                </a:solidFill>
                <a:latin typeface="Calibri" pitchFamily="34" charset="0"/>
              </a:rPr>
              <a:t>I II III</a:t>
            </a:r>
          </a:p>
        </p:txBody>
      </p:sp>
      <p:sp>
        <p:nvSpPr>
          <p:cNvPr id="124" name="Organigramme : Alternative 123"/>
          <p:cNvSpPr/>
          <p:nvPr/>
        </p:nvSpPr>
        <p:spPr>
          <a:xfrm>
            <a:off x="7236298" y="3212975"/>
            <a:ext cx="606001" cy="1938119"/>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1000" b="1" dirty="0">
                <a:solidFill>
                  <a:srgbClr val="002060"/>
                </a:solidFill>
                <a:latin typeface="Calibri" pitchFamily="34" charset="0"/>
              </a:rPr>
              <a:t>LCR</a:t>
            </a:r>
          </a:p>
          <a:p>
            <a:pPr algn="ctr" eaLnBrk="0" fontAlgn="base" hangingPunct="0">
              <a:spcBef>
                <a:spcPct val="0"/>
              </a:spcBef>
              <a:spcAft>
                <a:spcPct val="0"/>
              </a:spcAft>
              <a:defRPr/>
            </a:pPr>
            <a:endParaRPr lang="en-US" altLang="fr-FR" sz="1000" b="1" dirty="0">
              <a:solidFill>
                <a:srgbClr val="002060"/>
              </a:solidFill>
              <a:latin typeface="Calibri" pitchFamily="34" charset="0"/>
            </a:endParaRPr>
          </a:p>
          <a:p>
            <a:pPr algn="ctr" eaLnBrk="0" fontAlgn="base" hangingPunct="0">
              <a:spcBef>
                <a:spcPct val="0"/>
              </a:spcBef>
              <a:spcAft>
                <a:spcPct val="0"/>
              </a:spcAft>
              <a:defRPr/>
            </a:pPr>
            <a:r>
              <a:rPr lang="en-US" altLang="fr-FR" sz="1000" b="1" dirty="0">
                <a:solidFill>
                  <a:srgbClr val="002060"/>
                </a:solidFill>
                <a:latin typeface="Calibri" pitchFamily="34" charset="0"/>
              </a:rPr>
              <a:t>SPECT</a:t>
            </a:r>
          </a:p>
          <a:p>
            <a:pPr algn="ctr" eaLnBrk="0" fontAlgn="base" hangingPunct="0">
              <a:spcBef>
                <a:spcPct val="0"/>
              </a:spcBef>
              <a:spcAft>
                <a:spcPct val="0"/>
              </a:spcAft>
              <a:defRPr/>
            </a:pPr>
            <a:endParaRPr lang="en-US" altLang="fr-FR" sz="1000" b="1" dirty="0">
              <a:solidFill>
                <a:srgbClr val="002060"/>
              </a:solidFill>
              <a:latin typeface="Calibri" pitchFamily="34" charset="0"/>
            </a:endParaRPr>
          </a:p>
          <a:p>
            <a:pPr algn="ctr" eaLnBrk="0" fontAlgn="base" hangingPunct="0">
              <a:spcBef>
                <a:spcPct val="0"/>
              </a:spcBef>
              <a:spcAft>
                <a:spcPct val="0"/>
              </a:spcAft>
              <a:defRPr/>
            </a:pPr>
            <a:r>
              <a:rPr lang="en-US" altLang="fr-FR" sz="1000" b="1" dirty="0">
                <a:solidFill>
                  <a:srgbClr val="002060"/>
                </a:solidFill>
                <a:latin typeface="Calibri" pitchFamily="34" charset="0"/>
              </a:rPr>
              <a:t>EEG</a:t>
            </a:r>
          </a:p>
          <a:p>
            <a:pPr algn="ctr" eaLnBrk="0" fontAlgn="base" hangingPunct="0">
              <a:spcBef>
                <a:spcPct val="0"/>
              </a:spcBef>
              <a:spcAft>
                <a:spcPct val="0"/>
              </a:spcAft>
              <a:defRPr/>
            </a:pPr>
            <a:endParaRPr lang="en-US" altLang="fr-FR" sz="1000" b="1" dirty="0">
              <a:solidFill>
                <a:srgbClr val="002060"/>
              </a:solidFill>
              <a:latin typeface="Calibri" pitchFamily="34" charset="0"/>
            </a:endParaRPr>
          </a:p>
          <a:p>
            <a:pPr algn="ctr" eaLnBrk="0" fontAlgn="base" hangingPunct="0">
              <a:spcBef>
                <a:spcPct val="0"/>
              </a:spcBef>
              <a:spcAft>
                <a:spcPct val="0"/>
              </a:spcAft>
              <a:defRPr/>
            </a:pPr>
            <a:r>
              <a:rPr lang="en-US" altLang="fr-FR" sz="1000" b="1" dirty="0">
                <a:solidFill>
                  <a:srgbClr val="002060"/>
                </a:solidFill>
                <a:latin typeface="Calibri" pitchFamily="34" charset="0"/>
              </a:rPr>
              <a:t>TEP</a:t>
            </a:r>
          </a:p>
        </p:txBody>
      </p:sp>
      <p:sp>
        <p:nvSpPr>
          <p:cNvPr id="12" name="Organigramme : Alternative 11"/>
          <p:cNvSpPr/>
          <p:nvPr/>
        </p:nvSpPr>
        <p:spPr>
          <a:xfrm>
            <a:off x="5427295" y="4309375"/>
            <a:ext cx="1237826" cy="919829"/>
          </a:xfrm>
          <a:prstGeom prst="flowChartAlternateProcess">
            <a:avLst/>
          </a:prstGeom>
          <a:solidFill>
            <a:srgbClr val="FFF2C9"/>
          </a:solidFill>
          <a:ln w="6350"/>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buFont typeface="Wingdings" panose="05000000000000000000" pitchFamily="2" charset="2"/>
              <a:buNone/>
              <a:defRPr/>
            </a:pPr>
            <a:r>
              <a:rPr lang="fr-FR" altLang="fr-FR" sz="1200" b="1" kern="0" dirty="0">
                <a:solidFill>
                  <a:srgbClr val="333399"/>
                </a:solidFill>
                <a:latin typeface="Calibri" pitchFamily="34" charset="0"/>
              </a:rPr>
              <a:t>Information </a:t>
            </a:r>
          </a:p>
          <a:p>
            <a:pPr algn="ctr" eaLnBrk="0" fontAlgn="base" hangingPunct="0">
              <a:spcBef>
                <a:spcPct val="0"/>
              </a:spcBef>
              <a:spcAft>
                <a:spcPct val="0"/>
              </a:spcAft>
              <a:buFont typeface="Wingdings" panose="05000000000000000000" pitchFamily="2" charset="2"/>
              <a:buNone/>
              <a:defRPr/>
            </a:pPr>
            <a:r>
              <a:rPr lang="fr-FR" altLang="fr-FR" sz="1000" kern="0" dirty="0">
                <a:solidFill>
                  <a:srgbClr val="333399"/>
                </a:solidFill>
                <a:latin typeface="Calibri" pitchFamily="34" charset="0"/>
              </a:rPr>
              <a:t>Risque démence Recherche</a:t>
            </a:r>
          </a:p>
          <a:p>
            <a:pPr algn="ctr" eaLnBrk="0" fontAlgn="base" hangingPunct="0">
              <a:spcBef>
                <a:spcPct val="0"/>
              </a:spcBef>
              <a:spcAft>
                <a:spcPct val="0"/>
              </a:spcAft>
              <a:buFont typeface="Wingdings" panose="05000000000000000000" pitchFamily="2" charset="2"/>
              <a:buNone/>
              <a:defRPr/>
            </a:pPr>
            <a:r>
              <a:rPr lang="fr-FR" altLang="fr-FR" sz="1200" b="1" kern="0" dirty="0">
                <a:solidFill>
                  <a:srgbClr val="333399"/>
                </a:solidFill>
                <a:latin typeface="Calibri" pitchFamily="34" charset="0"/>
              </a:rPr>
              <a:t>Point de vue du patient</a:t>
            </a:r>
          </a:p>
        </p:txBody>
      </p:sp>
      <p:sp>
        <p:nvSpPr>
          <p:cNvPr id="132" name="Organigramme : Alternative 131"/>
          <p:cNvSpPr/>
          <p:nvPr/>
        </p:nvSpPr>
        <p:spPr>
          <a:xfrm>
            <a:off x="8243890" y="2752725"/>
            <a:ext cx="825500" cy="604838"/>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a:solidFill>
                  <a:srgbClr val="333399"/>
                </a:solidFill>
                <a:latin typeface="Calibri" pitchFamily="34" charset="0"/>
              </a:rPr>
              <a:t>Supports</a:t>
            </a:r>
          </a:p>
          <a:p>
            <a:pPr algn="ctr" eaLnBrk="0" fontAlgn="base" hangingPunct="0">
              <a:spcBef>
                <a:spcPct val="0"/>
              </a:spcBef>
              <a:spcAft>
                <a:spcPct val="0"/>
              </a:spcAft>
              <a:defRPr/>
            </a:pPr>
            <a:r>
              <a:rPr lang="en-US" altLang="fr-FR" sz="900" b="1" dirty="0">
                <a:solidFill>
                  <a:srgbClr val="333399"/>
                </a:solidFill>
                <a:latin typeface="Calibri" pitchFamily="34" charset="0"/>
              </a:rPr>
              <a:t> post-diag.</a:t>
            </a:r>
            <a:endParaRPr lang="fr-FR" altLang="fr-FR" sz="900" b="1" dirty="0">
              <a:solidFill>
                <a:srgbClr val="333399"/>
              </a:solidFill>
              <a:latin typeface="Calibri" pitchFamily="34" charset="0"/>
            </a:endParaRPr>
          </a:p>
        </p:txBody>
      </p:sp>
      <p:sp>
        <p:nvSpPr>
          <p:cNvPr id="134" name="Organigramme : Alternative 133"/>
          <p:cNvSpPr/>
          <p:nvPr/>
        </p:nvSpPr>
        <p:spPr>
          <a:xfrm>
            <a:off x="8248650" y="3473450"/>
            <a:ext cx="820738" cy="60325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Thérapies</a:t>
            </a:r>
            <a:r>
              <a:rPr lang="en-US" altLang="fr-FR" sz="900" b="1" dirty="0">
                <a:solidFill>
                  <a:srgbClr val="333399"/>
                </a:solidFill>
                <a:latin typeface="Calibri" pitchFamily="34" charset="0"/>
              </a:rPr>
              <a:t> </a:t>
            </a:r>
          </a:p>
          <a:p>
            <a:pPr algn="ctr" eaLnBrk="0" fontAlgn="base" hangingPunct="0">
              <a:spcBef>
                <a:spcPct val="0"/>
              </a:spcBef>
              <a:spcAft>
                <a:spcPct val="0"/>
              </a:spcAft>
              <a:defRPr/>
            </a:pPr>
            <a:r>
              <a:rPr lang="en-US" altLang="fr-FR" sz="900" b="1" dirty="0">
                <a:solidFill>
                  <a:srgbClr val="333399"/>
                </a:solidFill>
                <a:latin typeface="Calibri" pitchFamily="34" charset="0"/>
              </a:rPr>
              <a:t>Psycho-</a:t>
            </a:r>
            <a:r>
              <a:rPr lang="en-US" altLang="fr-FR" sz="900" b="1" dirty="0" err="1">
                <a:solidFill>
                  <a:srgbClr val="333399"/>
                </a:solidFill>
                <a:latin typeface="Calibri" pitchFamily="34" charset="0"/>
              </a:rPr>
              <a:t>sociales</a:t>
            </a:r>
            <a:endParaRPr lang="fr-FR" altLang="fr-FR" sz="900" b="1" dirty="0">
              <a:solidFill>
                <a:srgbClr val="333399"/>
              </a:solidFill>
              <a:latin typeface="Calibri" pitchFamily="34" charset="0"/>
            </a:endParaRPr>
          </a:p>
        </p:txBody>
      </p:sp>
      <p:cxnSp>
        <p:nvCxnSpPr>
          <p:cNvPr id="138" name="Connecteur droit avec flèche 73"/>
          <p:cNvCxnSpPr>
            <a:cxnSpLocks noChangeShapeType="1"/>
          </p:cNvCxnSpPr>
          <p:nvPr/>
        </p:nvCxnSpPr>
        <p:spPr bwMode="auto">
          <a:xfrm>
            <a:off x="4673600" y="3766312"/>
            <a:ext cx="835025" cy="670751"/>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cxnSp>
        <p:nvCxnSpPr>
          <p:cNvPr id="139" name="Connecteur droit avec flèche 73"/>
          <p:cNvCxnSpPr>
            <a:cxnSpLocks noChangeShapeType="1"/>
          </p:cNvCxnSpPr>
          <p:nvPr/>
        </p:nvCxnSpPr>
        <p:spPr bwMode="auto">
          <a:xfrm flipH="1">
            <a:off x="3482976" y="4535488"/>
            <a:ext cx="1944688" cy="0"/>
          </a:xfrm>
          <a:prstGeom prst="straightConnector1">
            <a:avLst/>
          </a:prstGeom>
          <a:noFill/>
          <a:ln w="19050" cmpd="dbl" algn="ctr">
            <a:solidFill>
              <a:srgbClr val="FBAD3B"/>
            </a:solidFill>
            <a:prstDash val="sysDash"/>
            <a:round/>
            <a:headEnd/>
            <a:tailEnd type="triangle" w="med" len="med"/>
          </a:ln>
          <a:extLst>
            <a:ext uri="{909E8E84-426E-40DD-AFC4-6F175D3DCCD1}">
              <a14:hiddenFill xmlns:a14="http://schemas.microsoft.com/office/drawing/2010/main">
                <a:noFill/>
              </a14:hiddenFill>
            </a:ext>
          </a:extLst>
        </p:spPr>
      </p:cxnSp>
      <p:cxnSp>
        <p:nvCxnSpPr>
          <p:cNvPr id="140" name="Connecteur droit avec flèche 73"/>
          <p:cNvCxnSpPr>
            <a:cxnSpLocks noChangeShapeType="1"/>
          </p:cNvCxnSpPr>
          <p:nvPr/>
        </p:nvCxnSpPr>
        <p:spPr bwMode="auto">
          <a:xfrm flipV="1">
            <a:off x="4951415" y="2041538"/>
            <a:ext cx="424184" cy="37940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46" name="Connecteur droit avec flèche 73"/>
          <p:cNvCxnSpPr>
            <a:cxnSpLocks noChangeShapeType="1"/>
          </p:cNvCxnSpPr>
          <p:nvPr/>
        </p:nvCxnSpPr>
        <p:spPr bwMode="auto">
          <a:xfrm>
            <a:off x="4951415" y="2852738"/>
            <a:ext cx="254000" cy="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47" name="Connecteur droit avec flèche 73"/>
          <p:cNvCxnSpPr>
            <a:cxnSpLocks noChangeShapeType="1"/>
          </p:cNvCxnSpPr>
          <p:nvPr/>
        </p:nvCxnSpPr>
        <p:spPr bwMode="auto">
          <a:xfrm>
            <a:off x="4951415" y="3509964"/>
            <a:ext cx="376956" cy="256349"/>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48" name="Connecteur droit avec flèche 73"/>
          <p:cNvCxnSpPr>
            <a:cxnSpLocks noChangeShapeType="1"/>
          </p:cNvCxnSpPr>
          <p:nvPr/>
        </p:nvCxnSpPr>
        <p:spPr bwMode="auto">
          <a:xfrm>
            <a:off x="3614739" y="3532188"/>
            <a:ext cx="336550" cy="4762"/>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cxnSp>
        <p:nvCxnSpPr>
          <p:cNvPr id="149" name="Connecteur droit avec flèche 73"/>
          <p:cNvCxnSpPr>
            <a:cxnSpLocks noChangeShapeType="1"/>
          </p:cNvCxnSpPr>
          <p:nvPr/>
        </p:nvCxnSpPr>
        <p:spPr bwMode="auto">
          <a:xfrm>
            <a:off x="6637340" y="3789363"/>
            <a:ext cx="568325" cy="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54" name="Connecteur droit avec flèche 73"/>
          <p:cNvCxnSpPr>
            <a:cxnSpLocks noChangeShapeType="1"/>
          </p:cNvCxnSpPr>
          <p:nvPr/>
        </p:nvCxnSpPr>
        <p:spPr bwMode="auto">
          <a:xfrm flipH="1">
            <a:off x="3267077" y="4778376"/>
            <a:ext cx="2168524" cy="450853"/>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cxnSp>
        <p:nvCxnSpPr>
          <p:cNvPr id="45107" name="Connecteur droit avec flèche 73"/>
          <p:cNvCxnSpPr>
            <a:cxnSpLocks noChangeShapeType="1"/>
          </p:cNvCxnSpPr>
          <p:nvPr/>
        </p:nvCxnSpPr>
        <p:spPr bwMode="auto">
          <a:xfrm>
            <a:off x="2219325" y="3255967"/>
            <a:ext cx="312738" cy="280987"/>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cxnSp>
        <p:nvCxnSpPr>
          <p:cNvPr id="45110" name="Connecteur droit avec flèche 73"/>
          <p:cNvCxnSpPr>
            <a:cxnSpLocks noChangeShapeType="1"/>
          </p:cNvCxnSpPr>
          <p:nvPr/>
        </p:nvCxnSpPr>
        <p:spPr bwMode="auto">
          <a:xfrm flipV="1">
            <a:off x="2219325" y="2386017"/>
            <a:ext cx="331788" cy="187325"/>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75" name="Connecteur droit avec flèche 112"/>
          <p:cNvCxnSpPr>
            <a:cxnSpLocks noChangeShapeType="1"/>
          </p:cNvCxnSpPr>
          <p:nvPr/>
        </p:nvCxnSpPr>
        <p:spPr bwMode="auto">
          <a:xfrm>
            <a:off x="1691680" y="3933060"/>
            <a:ext cx="0" cy="411163"/>
          </a:xfrm>
          <a:prstGeom prst="straightConnector1">
            <a:avLst/>
          </a:prstGeom>
          <a:noFill/>
          <a:ln w="19050" cmpd="dbl" algn="ctr">
            <a:solidFill>
              <a:schemeClr val="accent2"/>
            </a:solidFill>
            <a:round/>
            <a:headEnd/>
            <a:tailEnd type="triangle" w="med" len="med"/>
          </a:ln>
          <a:extLst>
            <a:ext uri="{909E8E84-426E-40DD-AFC4-6F175D3DCCD1}">
              <a14:hiddenFill xmlns:a14="http://schemas.microsoft.com/office/drawing/2010/main">
                <a:noFill/>
              </a14:hiddenFill>
            </a:ext>
          </a:extLst>
        </p:spPr>
      </p:cxnSp>
      <p:cxnSp>
        <p:nvCxnSpPr>
          <p:cNvPr id="45082" name="Connecteur droit avec flèche 73"/>
          <p:cNvCxnSpPr>
            <a:cxnSpLocks noChangeShapeType="1"/>
          </p:cNvCxnSpPr>
          <p:nvPr/>
        </p:nvCxnSpPr>
        <p:spPr bwMode="auto">
          <a:xfrm>
            <a:off x="2339975" y="3860800"/>
            <a:ext cx="207963" cy="411163"/>
          </a:xfrm>
          <a:prstGeom prst="straightConnector1">
            <a:avLst/>
          </a:prstGeom>
          <a:noFill/>
          <a:ln w="19050" cmpd="dbl" algn="ctr">
            <a:solidFill>
              <a:schemeClr val="accent2"/>
            </a:solidFill>
            <a:round/>
            <a:headEnd/>
            <a:tailEnd type="triangle" w="med" len="med"/>
          </a:ln>
          <a:extLst>
            <a:ext uri="{909E8E84-426E-40DD-AFC4-6F175D3DCCD1}">
              <a14:hiddenFill xmlns:a14="http://schemas.microsoft.com/office/drawing/2010/main">
                <a:noFill/>
              </a14:hiddenFill>
            </a:ext>
          </a:extLst>
        </p:spPr>
      </p:cxnSp>
      <p:cxnSp>
        <p:nvCxnSpPr>
          <p:cNvPr id="76" name="Connecteur droit 75"/>
          <p:cNvCxnSpPr/>
          <p:nvPr/>
        </p:nvCxnSpPr>
        <p:spPr>
          <a:xfrm>
            <a:off x="1258890" y="5373688"/>
            <a:ext cx="83185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1" name="Connecteur droit avec flèche 112"/>
          <p:cNvCxnSpPr>
            <a:cxnSpLocks noChangeShapeType="1"/>
          </p:cNvCxnSpPr>
          <p:nvPr/>
        </p:nvCxnSpPr>
        <p:spPr bwMode="auto">
          <a:xfrm flipH="1">
            <a:off x="1691680" y="4846642"/>
            <a:ext cx="6350" cy="454025"/>
          </a:xfrm>
          <a:prstGeom prst="straightConnector1">
            <a:avLst/>
          </a:prstGeom>
          <a:noFill/>
          <a:ln w="19050" cmpd="dbl" algn="ctr">
            <a:solidFill>
              <a:schemeClr val="accent2"/>
            </a:solidFill>
            <a:round/>
            <a:headEnd/>
            <a:tailEnd type="triangle" w="med" len="med"/>
          </a:ln>
          <a:extLst>
            <a:ext uri="{909E8E84-426E-40DD-AFC4-6F175D3DCCD1}">
              <a14:hiddenFill xmlns:a14="http://schemas.microsoft.com/office/drawing/2010/main">
                <a:noFill/>
              </a14:hiddenFill>
            </a:ext>
          </a:extLst>
        </p:spPr>
      </p:cxnSp>
      <p:cxnSp>
        <p:nvCxnSpPr>
          <p:cNvPr id="184" name="Connecteur droit 183"/>
          <p:cNvCxnSpPr/>
          <p:nvPr/>
        </p:nvCxnSpPr>
        <p:spPr>
          <a:xfrm>
            <a:off x="2294467" y="5378623"/>
            <a:ext cx="1715369" cy="22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9" name="Connecteur droit avec flèche 73"/>
          <p:cNvCxnSpPr>
            <a:cxnSpLocks noChangeShapeType="1"/>
          </p:cNvCxnSpPr>
          <p:nvPr/>
        </p:nvCxnSpPr>
        <p:spPr bwMode="auto">
          <a:xfrm>
            <a:off x="2771802" y="4778375"/>
            <a:ext cx="271462" cy="522288"/>
          </a:xfrm>
          <a:prstGeom prst="straightConnector1">
            <a:avLst/>
          </a:prstGeom>
          <a:noFill/>
          <a:ln w="19050" cmpd="dbl" algn="ctr">
            <a:solidFill>
              <a:schemeClr val="accent2"/>
            </a:solidFill>
            <a:round/>
            <a:headEnd/>
            <a:tailEnd type="triangle" w="med" len="med"/>
          </a:ln>
          <a:extLst>
            <a:ext uri="{909E8E84-426E-40DD-AFC4-6F175D3DCCD1}">
              <a14:hiddenFill xmlns:a14="http://schemas.microsoft.com/office/drawing/2010/main">
                <a:noFill/>
              </a14:hiddenFill>
            </a:ext>
          </a:extLst>
        </p:spPr>
      </p:cxnSp>
      <p:cxnSp>
        <p:nvCxnSpPr>
          <p:cNvPr id="192" name="Connecteur droit avec flèche 73"/>
          <p:cNvCxnSpPr>
            <a:cxnSpLocks noChangeShapeType="1"/>
          </p:cNvCxnSpPr>
          <p:nvPr/>
        </p:nvCxnSpPr>
        <p:spPr bwMode="auto">
          <a:xfrm>
            <a:off x="6443665" y="5229229"/>
            <a:ext cx="288925" cy="225425"/>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cxnSp>
        <p:nvCxnSpPr>
          <p:cNvPr id="207" name="Connecteur droit 206"/>
          <p:cNvCxnSpPr/>
          <p:nvPr/>
        </p:nvCxnSpPr>
        <p:spPr>
          <a:xfrm>
            <a:off x="8172450" y="1520825"/>
            <a:ext cx="0" cy="31956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73"/>
          <p:cNvCxnSpPr>
            <a:cxnSpLocks noChangeShapeType="1"/>
          </p:cNvCxnSpPr>
          <p:nvPr/>
        </p:nvCxnSpPr>
        <p:spPr bwMode="auto">
          <a:xfrm>
            <a:off x="6538913" y="1906588"/>
            <a:ext cx="1562100" cy="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3" name="Connecteur droit avec flèche 73"/>
          <p:cNvCxnSpPr>
            <a:cxnSpLocks noChangeShapeType="1"/>
          </p:cNvCxnSpPr>
          <p:nvPr/>
        </p:nvCxnSpPr>
        <p:spPr bwMode="auto">
          <a:xfrm>
            <a:off x="6732590" y="2798763"/>
            <a:ext cx="1368425" cy="635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5" name="Connecteur droit avec flèche 73"/>
          <p:cNvCxnSpPr>
            <a:cxnSpLocks noChangeShapeType="1"/>
          </p:cNvCxnSpPr>
          <p:nvPr/>
        </p:nvCxnSpPr>
        <p:spPr bwMode="auto">
          <a:xfrm>
            <a:off x="3635375" y="2420938"/>
            <a:ext cx="333375" cy="0"/>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5118" name="Ellipse 45117"/>
          <p:cNvSpPr/>
          <p:nvPr/>
        </p:nvSpPr>
        <p:spPr>
          <a:xfrm>
            <a:off x="6443665" y="2342371"/>
            <a:ext cx="1561863" cy="931701"/>
          </a:xfrm>
          <a:prstGeom prst="ellipse">
            <a:avLst/>
          </a:prstGeom>
          <a:solidFill>
            <a:srgbClr val="FFECEB">
              <a:alpha val="89804"/>
            </a:srgbClr>
          </a:solidFill>
          <a:ln>
            <a:solidFill>
              <a:srgbClr val="FFECEB"/>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ts val="1200"/>
              </a:lnSpc>
              <a:spcBef>
                <a:spcPct val="0"/>
              </a:spcBef>
              <a:spcAft>
                <a:spcPct val="0"/>
              </a:spcAft>
              <a:defRPr/>
            </a:pPr>
            <a:r>
              <a:rPr lang="en-US" altLang="fr-FR" sz="1000" i="1" dirty="0" err="1">
                <a:solidFill>
                  <a:srgbClr val="FF0000"/>
                </a:solidFill>
                <a:latin typeface="Calibri" pitchFamily="34" charset="0"/>
              </a:rPr>
              <a:t>Encéphalite</a:t>
            </a:r>
            <a:endParaRPr lang="en-US" altLang="fr-FR" sz="1000" i="1" dirty="0">
              <a:solidFill>
                <a:srgbClr val="FF0000"/>
              </a:solidFill>
              <a:latin typeface="Calibri" pitchFamily="34" charset="0"/>
            </a:endParaRPr>
          </a:p>
          <a:p>
            <a:pPr algn="ctr" eaLnBrk="0" fontAlgn="base" hangingPunct="0">
              <a:lnSpc>
                <a:spcPts val="1200"/>
              </a:lnSpc>
              <a:spcBef>
                <a:spcPct val="0"/>
              </a:spcBef>
              <a:spcAft>
                <a:spcPct val="0"/>
              </a:spcAft>
              <a:defRPr/>
            </a:pPr>
            <a:r>
              <a:rPr lang="en-US" altLang="fr-FR" sz="1000" i="1" dirty="0">
                <a:solidFill>
                  <a:srgbClr val="FF0000"/>
                </a:solidFill>
                <a:latin typeface="Calibri" pitchFamily="34" charset="0"/>
              </a:rPr>
              <a:t>autoimmune</a:t>
            </a:r>
          </a:p>
          <a:p>
            <a:pPr algn="ctr" eaLnBrk="0" fontAlgn="base" hangingPunct="0">
              <a:lnSpc>
                <a:spcPts val="1200"/>
              </a:lnSpc>
              <a:spcBef>
                <a:spcPct val="0"/>
              </a:spcBef>
              <a:spcAft>
                <a:spcPct val="0"/>
              </a:spcAft>
              <a:defRPr/>
            </a:pPr>
            <a:r>
              <a:rPr lang="en-US" altLang="fr-FR" sz="1000" i="1" dirty="0" err="1">
                <a:solidFill>
                  <a:srgbClr val="FF0000"/>
                </a:solidFill>
                <a:latin typeface="Calibri" pitchFamily="34" charset="0"/>
              </a:rPr>
              <a:t>paranéoplasiqueMCJ</a:t>
            </a:r>
            <a:r>
              <a:rPr lang="en-US" altLang="fr-FR" sz="1000" i="1" dirty="0">
                <a:solidFill>
                  <a:srgbClr val="FF0000"/>
                </a:solidFill>
                <a:latin typeface="Calibri" pitchFamily="34" charset="0"/>
              </a:rPr>
              <a:t>…</a:t>
            </a:r>
          </a:p>
        </p:txBody>
      </p:sp>
      <p:cxnSp>
        <p:nvCxnSpPr>
          <p:cNvPr id="150" name="Connecteur droit avec flèche 73"/>
          <p:cNvCxnSpPr>
            <a:cxnSpLocks noChangeShapeType="1"/>
          </p:cNvCxnSpPr>
          <p:nvPr/>
        </p:nvCxnSpPr>
        <p:spPr bwMode="auto">
          <a:xfrm flipH="1" flipV="1">
            <a:off x="7236299" y="3156745"/>
            <a:ext cx="302999" cy="277815"/>
          </a:xfrm>
          <a:prstGeom prst="straightConnector1">
            <a:avLst/>
          </a:prstGeom>
          <a:noFill/>
          <a:ln w="19050" cmpd="dbl"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7" name="AutoShape 16"/>
          <p:cNvSpPr>
            <a:spLocks noChangeArrowheads="1"/>
          </p:cNvSpPr>
          <p:nvPr/>
        </p:nvSpPr>
        <p:spPr bwMode="auto">
          <a:xfrm>
            <a:off x="4572000" y="908720"/>
            <a:ext cx="4533902" cy="284684"/>
          </a:xfrm>
          <a:prstGeom prst="octagon">
            <a:avLst>
              <a:gd name="adj" fmla="val 29287"/>
            </a:avLst>
          </a:prstGeom>
          <a:solidFill>
            <a:schemeClr val="bg2">
              <a:lumMod val="20000"/>
              <a:lumOff val="80000"/>
            </a:schemeClr>
          </a:solidFill>
          <a:ln w="9525">
            <a:noFill/>
            <a:miter lim="800000"/>
            <a:headEnd/>
            <a:tailEnd/>
          </a:ln>
          <a:effectLst>
            <a:softEdge rad="38100"/>
          </a:effectLst>
        </p:spPr>
        <p:txBody>
          <a:bodyPr wrap="none" anchor="ctr"/>
          <a:lstStyle>
            <a:lvl1pPr>
              <a:spcBef>
                <a:spcPct val="20000"/>
              </a:spcBef>
              <a:buClr>
                <a:srgbClr val="FF0000"/>
              </a:buClr>
              <a:buFont typeface="Wingdings" panose="05000000000000000000" pitchFamily="2" charset="2"/>
              <a:buChar char="Ø"/>
              <a:defRPr sz="2800" b="1">
                <a:solidFill>
                  <a:srgbClr val="000066"/>
                </a:solidFill>
                <a:latin typeface="Arial" panose="020B0604020202020204" pitchFamily="34" charset="0"/>
              </a:defRPr>
            </a:lvl1pPr>
            <a:lvl2pPr marL="742950" indent="-285750">
              <a:spcBef>
                <a:spcPct val="20000"/>
              </a:spcBef>
              <a:buClr>
                <a:srgbClr val="FF0000"/>
              </a:buClr>
              <a:buSzPct val="125000"/>
              <a:buChar char="•"/>
              <a:defRPr sz="24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0" fontAlgn="base" hangingPunct="0">
              <a:spcBef>
                <a:spcPct val="0"/>
              </a:spcBef>
              <a:spcAft>
                <a:spcPct val="0"/>
              </a:spcAft>
              <a:buClrTx/>
              <a:buFontTx/>
              <a:buNone/>
              <a:defRPr/>
            </a:pPr>
            <a:r>
              <a:rPr lang="fr-FR" altLang="fr-FR" sz="1000" dirty="0">
                <a:solidFill>
                  <a:srgbClr val="333399"/>
                </a:solidFill>
                <a:latin typeface="Calibri" pitchFamily="34" charset="0"/>
                <a:cs typeface="Arial" pitchFamily="34" charset="0"/>
              </a:rPr>
              <a:t>Neurologue, Gériatre, Psychiatre</a:t>
            </a:r>
          </a:p>
        </p:txBody>
      </p:sp>
      <p:sp>
        <p:nvSpPr>
          <p:cNvPr id="70" name="AutoShape 16"/>
          <p:cNvSpPr>
            <a:spLocks noChangeArrowheads="1"/>
          </p:cNvSpPr>
          <p:nvPr/>
        </p:nvSpPr>
        <p:spPr bwMode="auto">
          <a:xfrm>
            <a:off x="8402638" y="4230688"/>
            <a:ext cx="514350" cy="493712"/>
          </a:xfrm>
          <a:prstGeom prst="octagon">
            <a:avLst>
              <a:gd name="adj" fmla="val 29287"/>
            </a:avLst>
          </a:prstGeom>
          <a:solidFill>
            <a:srgbClr val="A8E3FA"/>
          </a:solidFill>
          <a:ln w="9525">
            <a:solidFill>
              <a:srgbClr val="0070C0"/>
            </a:solidFill>
            <a:miter lim="800000"/>
            <a:headEnd/>
            <a:tailEnd/>
          </a:ln>
        </p:spPr>
        <p:txBody>
          <a:bodyPr wrap="none" anchor="ctr"/>
          <a:lstStyle/>
          <a:p>
            <a:pPr algn="ctr" eaLnBrk="0" fontAlgn="base" hangingPunct="0">
              <a:spcBef>
                <a:spcPct val="0"/>
              </a:spcBef>
              <a:spcAft>
                <a:spcPct val="0"/>
              </a:spcAft>
            </a:pPr>
            <a:r>
              <a:rPr lang="en-US" altLang="fr-FR" sz="900" b="1">
                <a:solidFill>
                  <a:srgbClr val="333399"/>
                </a:solidFill>
                <a:latin typeface="Calibri" pitchFamily="34" charset="0"/>
                <a:cs typeface="Arial" charset="0"/>
              </a:rPr>
              <a:t>Essais </a:t>
            </a:r>
          </a:p>
          <a:p>
            <a:pPr algn="ctr" eaLnBrk="0" fontAlgn="base" hangingPunct="0">
              <a:spcBef>
                <a:spcPct val="0"/>
              </a:spcBef>
              <a:spcAft>
                <a:spcPct val="0"/>
              </a:spcAft>
            </a:pPr>
            <a:r>
              <a:rPr lang="en-US" altLang="fr-FR" sz="900" b="1">
                <a:solidFill>
                  <a:srgbClr val="333399"/>
                </a:solidFill>
                <a:latin typeface="Calibri" pitchFamily="34" charset="0"/>
                <a:cs typeface="Arial" charset="0"/>
              </a:rPr>
              <a:t>cliniques</a:t>
            </a:r>
            <a:endParaRPr lang="fr-FR" altLang="fr-FR" sz="900" b="1">
              <a:solidFill>
                <a:srgbClr val="333399"/>
              </a:solidFill>
              <a:latin typeface="Calibri" pitchFamily="34" charset="0"/>
              <a:cs typeface="Arial" charset="0"/>
            </a:endParaRPr>
          </a:p>
        </p:txBody>
      </p:sp>
      <p:sp>
        <p:nvSpPr>
          <p:cNvPr id="72" name="Organigramme : Alternative 71"/>
          <p:cNvSpPr/>
          <p:nvPr/>
        </p:nvSpPr>
        <p:spPr>
          <a:xfrm>
            <a:off x="8243889" y="1543050"/>
            <a:ext cx="831850" cy="603250"/>
          </a:xfrm>
          <a:prstGeom prst="flowChartAlternateProcess">
            <a:avLst/>
          </a:prstGeom>
          <a:solidFill>
            <a:srgbClr val="C1FFDD"/>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fr-FR" sz="900" b="1" dirty="0" err="1">
                <a:solidFill>
                  <a:srgbClr val="333399"/>
                </a:solidFill>
                <a:latin typeface="Calibri" pitchFamily="34" charset="0"/>
              </a:rPr>
              <a:t>Prise</a:t>
            </a:r>
            <a:r>
              <a:rPr lang="en-US" altLang="fr-FR" sz="900" b="1" dirty="0">
                <a:solidFill>
                  <a:srgbClr val="333399"/>
                </a:solidFill>
                <a:latin typeface="Calibri" pitchFamily="34" charset="0"/>
              </a:rPr>
              <a:t> en </a:t>
            </a:r>
            <a:r>
              <a:rPr lang="en-US" altLang="fr-FR" sz="900" b="1" dirty="0" err="1">
                <a:solidFill>
                  <a:srgbClr val="333399"/>
                </a:solidFill>
                <a:latin typeface="Calibri" pitchFamily="34" charset="0"/>
              </a:rPr>
              <a:t>soins</a:t>
            </a:r>
            <a:r>
              <a:rPr lang="en-US" altLang="fr-FR" sz="900" b="1" dirty="0">
                <a:solidFill>
                  <a:srgbClr val="333399"/>
                </a:solidFill>
                <a:latin typeface="Calibri" pitchFamily="34" charset="0"/>
              </a:rPr>
              <a:t> </a:t>
            </a:r>
            <a:r>
              <a:rPr lang="en-US" altLang="fr-FR" sz="900" b="1" dirty="0" err="1">
                <a:solidFill>
                  <a:srgbClr val="333399"/>
                </a:solidFill>
                <a:latin typeface="Calibri" pitchFamily="34" charset="0"/>
              </a:rPr>
              <a:t>spécifique</a:t>
            </a:r>
            <a:endParaRPr lang="fr-FR" altLang="fr-FR" sz="900" b="1" dirty="0">
              <a:solidFill>
                <a:srgbClr val="333399"/>
              </a:solidFill>
              <a:latin typeface="Calibri" pitchFamily="34" charset="0"/>
            </a:endParaRPr>
          </a:p>
        </p:txBody>
      </p:sp>
      <p:cxnSp>
        <p:nvCxnSpPr>
          <p:cNvPr id="77" name="Connecteur droit avec flèche 73"/>
          <p:cNvCxnSpPr>
            <a:cxnSpLocks noChangeShapeType="1"/>
          </p:cNvCxnSpPr>
          <p:nvPr/>
        </p:nvCxnSpPr>
        <p:spPr bwMode="auto">
          <a:xfrm flipV="1">
            <a:off x="6994527" y="5229229"/>
            <a:ext cx="225425" cy="225425"/>
          </a:xfrm>
          <a:prstGeom prst="straightConnector1">
            <a:avLst/>
          </a:prstGeom>
          <a:noFill/>
          <a:ln w="19050" cmpd="dbl" algn="ctr">
            <a:solidFill>
              <a:srgbClr val="FBAD3B"/>
            </a:solidFill>
            <a:round/>
            <a:headEnd/>
            <a:tailEnd type="triangle" w="med" len="med"/>
          </a:ln>
          <a:extLst>
            <a:ext uri="{909E8E84-426E-40DD-AFC4-6F175D3DCCD1}">
              <a14:hiddenFill xmlns:a14="http://schemas.microsoft.com/office/drawing/2010/main">
                <a:noFill/>
              </a14:hiddenFill>
            </a:ext>
          </a:extLst>
        </p:spPr>
      </p:cxnSp>
      <p:sp>
        <p:nvSpPr>
          <p:cNvPr id="60" name="Organigramme : Alternative 59"/>
          <p:cNvSpPr/>
          <p:nvPr/>
        </p:nvSpPr>
        <p:spPr>
          <a:xfrm>
            <a:off x="900115" y="404813"/>
            <a:ext cx="2159000" cy="431800"/>
          </a:xfrm>
          <a:prstGeom prst="flowChartAlternateProcess">
            <a:avLst/>
          </a:prstGeom>
          <a:solidFill>
            <a:schemeClr val="accent3">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altLang="fr-FR" sz="1100" b="1" i="1" dirty="0">
                <a:solidFill>
                  <a:srgbClr val="2D2D8A">
                    <a:lumMod val="75000"/>
                  </a:srgbClr>
                </a:solidFill>
                <a:latin typeface="Calibri" pitchFamily="34" charset="0"/>
                <a:ea typeface="Calibri" pitchFamily="34" charset="0"/>
              </a:rPr>
              <a:t>Evaluation</a:t>
            </a:r>
          </a:p>
        </p:txBody>
      </p:sp>
      <p:sp>
        <p:nvSpPr>
          <p:cNvPr id="61" name="AutoShape 16"/>
          <p:cNvSpPr>
            <a:spLocks noChangeArrowheads="1"/>
          </p:cNvSpPr>
          <p:nvPr/>
        </p:nvSpPr>
        <p:spPr bwMode="auto">
          <a:xfrm>
            <a:off x="8005528" y="908719"/>
            <a:ext cx="911460" cy="276277"/>
          </a:xfrm>
          <a:prstGeom prst="octagon">
            <a:avLst>
              <a:gd name="adj" fmla="val 29287"/>
            </a:avLst>
          </a:prstGeom>
          <a:solidFill>
            <a:schemeClr val="bg2">
              <a:lumMod val="20000"/>
              <a:lumOff val="80000"/>
            </a:schemeClr>
          </a:solidFill>
          <a:ln w="9525">
            <a:noFill/>
            <a:miter lim="800000"/>
            <a:headEnd/>
            <a:tailEnd/>
          </a:ln>
          <a:effectLst>
            <a:softEdge rad="38100"/>
          </a:effectLst>
        </p:spPr>
        <p:txBody>
          <a:bodyPr wrap="none" anchor="ctr"/>
          <a:lstStyle>
            <a:lvl1pPr>
              <a:spcBef>
                <a:spcPct val="20000"/>
              </a:spcBef>
              <a:buClr>
                <a:srgbClr val="FF0000"/>
              </a:buClr>
              <a:buFont typeface="Wingdings" panose="05000000000000000000" pitchFamily="2" charset="2"/>
              <a:buChar char="Ø"/>
              <a:defRPr sz="2800" b="1">
                <a:solidFill>
                  <a:srgbClr val="000066"/>
                </a:solidFill>
                <a:latin typeface="Arial" panose="020B0604020202020204" pitchFamily="34" charset="0"/>
              </a:defRPr>
            </a:lvl1pPr>
            <a:lvl2pPr marL="742950" indent="-285750">
              <a:spcBef>
                <a:spcPct val="20000"/>
              </a:spcBef>
              <a:buClr>
                <a:srgbClr val="FF0000"/>
              </a:buClr>
              <a:buSzPct val="125000"/>
              <a:buChar char="•"/>
              <a:defRPr sz="24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0" fontAlgn="base" hangingPunct="0">
              <a:spcBef>
                <a:spcPct val="0"/>
              </a:spcBef>
              <a:spcAft>
                <a:spcPct val="0"/>
              </a:spcAft>
              <a:buClrTx/>
              <a:buFontTx/>
              <a:buNone/>
              <a:defRPr/>
            </a:pPr>
            <a:r>
              <a:rPr lang="fr-FR" altLang="fr-FR" sz="1000" dirty="0">
                <a:solidFill>
                  <a:srgbClr val="333399"/>
                </a:solidFill>
                <a:latin typeface="Calibri" pitchFamily="34" charset="0"/>
                <a:cs typeface="Arial" pitchFamily="34" charset="0"/>
              </a:rPr>
              <a:t>Médecin Généraliste</a:t>
            </a:r>
          </a:p>
        </p:txBody>
      </p:sp>
      <p:cxnSp>
        <p:nvCxnSpPr>
          <p:cNvPr id="62" name="Connecteur droit 61"/>
          <p:cNvCxnSpPr/>
          <p:nvPr/>
        </p:nvCxnSpPr>
        <p:spPr>
          <a:xfrm flipV="1">
            <a:off x="4951415" y="2420891"/>
            <a:ext cx="0" cy="1089072"/>
          </a:xfrm>
          <a:prstGeom prst="line">
            <a:avLst/>
          </a:prstGeom>
          <a:ln w="19050" cmpd="dbl">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320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500"/>
                                        <p:tgtEl>
                                          <p:spTgt spid="112"/>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45075"/>
                                        </p:tgtEl>
                                        <p:attrNameLst>
                                          <p:attrName>style.visibility</p:attrName>
                                        </p:attrNameLst>
                                      </p:cBhvr>
                                      <p:to>
                                        <p:strVal val="visible"/>
                                      </p:to>
                                    </p:set>
                                    <p:animEffect transition="in" filter="wipe(up)">
                                      <p:cBhvr>
                                        <p:cTn id="24" dur="500"/>
                                        <p:tgtEl>
                                          <p:spTgt spid="4507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wipe(up)">
                                      <p:cBhvr>
                                        <p:cTn id="32" dur="500"/>
                                        <p:tgtEl>
                                          <p:spTgt spid="181"/>
                                        </p:tgtEl>
                                      </p:cBhvr>
                                    </p:animEffect>
                                  </p:childTnLst>
                                </p:cTn>
                              </p:par>
                              <p:par>
                                <p:cTn id="33" presetID="22" presetClass="entr" presetSubtype="1"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wipe(up)">
                                      <p:cBhvr>
                                        <p:cTn id="35" dur="500"/>
                                        <p:tgtEl>
                                          <p:spTgt spid="7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up)">
                                      <p:cBhvr>
                                        <p:cTn id="38" dur="500"/>
                                        <p:tgtEl>
                                          <p:spTgt spid="1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45082"/>
                                        </p:tgtEl>
                                        <p:attrNameLst>
                                          <p:attrName>style.visibility</p:attrName>
                                        </p:attrNameLst>
                                      </p:cBhvr>
                                      <p:to>
                                        <p:strVal val="visible"/>
                                      </p:to>
                                    </p:set>
                                    <p:animEffect transition="in" filter="wipe(left)">
                                      <p:cBhvr>
                                        <p:cTn id="43" dur="500"/>
                                        <p:tgtEl>
                                          <p:spTgt spid="4508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89"/>
                                        </p:tgtEl>
                                        <p:attrNameLst>
                                          <p:attrName>style.visibility</p:attrName>
                                        </p:attrNameLst>
                                      </p:cBhvr>
                                      <p:to>
                                        <p:strVal val="visible"/>
                                      </p:to>
                                    </p:set>
                                    <p:animEffect transition="in" filter="wipe(up)">
                                      <p:cBhvr>
                                        <p:cTn id="51" dur="500"/>
                                        <p:tgtEl>
                                          <p:spTgt spid="189"/>
                                        </p:tgtEl>
                                      </p:cBhvr>
                                    </p:animEffect>
                                  </p:childTnLst>
                                </p:cTn>
                              </p:par>
                              <p:par>
                                <p:cTn id="52" presetID="22" presetClass="entr" presetSubtype="1" fill="hold" nodeType="withEffect">
                                  <p:stCondLst>
                                    <p:cond delay="0"/>
                                  </p:stCondLst>
                                  <p:childTnLst>
                                    <p:set>
                                      <p:cBhvr>
                                        <p:cTn id="53" dur="1" fill="hold">
                                          <p:stCondLst>
                                            <p:cond delay="0"/>
                                          </p:stCondLst>
                                        </p:cTn>
                                        <p:tgtEl>
                                          <p:spTgt spid="184"/>
                                        </p:tgtEl>
                                        <p:attrNameLst>
                                          <p:attrName>style.visibility</p:attrName>
                                        </p:attrNameLst>
                                      </p:cBhvr>
                                      <p:to>
                                        <p:strVal val="visible"/>
                                      </p:to>
                                    </p:set>
                                    <p:animEffect transition="in" filter="wipe(up)">
                                      <p:cBhvr>
                                        <p:cTn id="54" dur="500"/>
                                        <p:tgtEl>
                                          <p:spTgt spid="18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15"/>
                                        </p:tgtEl>
                                        <p:attrNameLst>
                                          <p:attrName>style.visibility</p:attrName>
                                        </p:attrNameLst>
                                      </p:cBhvr>
                                      <p:to>
                                        <p:strVal val="visible"/>
                                      </p:to>
                                    </p:set>
                                    <p:animEffect transition="in" filter="wipe(up)">
                                      <p:cBhvr>
                                        <p:cTn id="57" dur="500"/>
                                        <p:tgtEl>
                                          <p:spTgt spid="11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wipe(up)">
                                      <p:cBhvr>
                                        <p:cTn id="60" dur="500"/>
                                        <p:tgtEl>
                                          <p:spTgt spid="1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45110"/>
                                        </p:tgtEl>
                                        <p:attrNameLst>
                                          <p:attrName>style.visibility</p:attrName>
                                        </p:attrNameLst>
                                      </p:cBhvr>
                                      <p:to>
                                        <p:strVal val="visible"/>
                                      </p:to>
                                    </p:set>
                                    <p:animEffect transition="in" filter="wipe(left)">
                                      <p:cBhvr>
                                        <p:cTn id="65" dur="500"/>
                                        <p:tgtEl>
                                          <p:spTgt spid="45110"/>
                                        </p:tgtEl>
                                      </p:cBhvr>
                                    </p:animEffect>
                                  </p:childTnLst>
                                </p:cTn>
                              </p:par>
                              <p:par>
                                <p:cTn id="66" presetID="22" presetClass="entr" presetSubtype="8"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par>
                                <p:cTn id="69" presetID="22" presetClass="entr" presetSubtype="8"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wipe(left)">
                                      <p:cBhvr>
                                        <p:cTn id="76" dur="500"/>
                                        <p:tgtEl>
                                          <p:spTgt spid="88"/>
                                        </p:tgtEl>
                                      </p:cBhvr>
                                    </p:animEffect>
                                  </p:childTnLst>
                                </p:cTn>
                              </p:par>
                              <p:par>
                                <p:cTn id="77" presetID="22" presetClass="entr" presetSubtype="8" fill="hold"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wipe(left)">
                                      <p:cBhvr>
                                        <p:cTn id="79" dur="500"/>
                                        <p:tgtEl>
                                          <p:spTgt spid="99"/>
                                        </p:tgtEl>
                                      </p:cBhvr>
                                    </p:animEffect>
                                  </p:childTnLst>
                                </p:cTn>
                              </p:par>
                              <p:par>
                                <p:cTn id="80" presetID="22" presetClass="entr" presetSubtype="8" fill="hold" nodeType="withEffect">
                                  <p:stCondLst>
                                    <p:cond delay="0"/>
                                  </p:stCondLst>
                                  <p:childTnLst>
                                    <p:set>
                                      <p:cBhvr>
                                        <p:cTn id="81" dur="1" fill="hold">
                                          <p:stCondLst>
                                            <p:cond delay="0"/>
                                          </p:stCondLst>
                                        </p:cTn>
                                        <p:tgtEl>
                                          <p:spTgt spid="235"/>
                                        </p:tgtEl>
                                        <p:attrNameLst>
                                          <p:attrName>style.visibility</p:attrName>
                                        </p:attrNameLst>
                                      </p:cBhvr>
                                      <p:to>
                                        <p:strVal val="visible"/>
                                      </p:to>
                                    </p:set>
                                    <p:animEffect transition="in" filter="wipe(left)">
                                      <p:cBhvr>
                                        <p:cTn id="82" dur="500"/>
                                        <p:tgtEl>
                                          <p:spTgt spid="235"/>
                                        </p:tgtEl>
                                      </p:cBhvr>
                                    </p:animEffect>
                                  </p:childTnLst>
                                </p:cTn>
                              </p:par>
                              <p:par>
                                <p:cTn id="83" presetID="22" presetClass="entr" presetSubtype="8" fill="hold"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wipe(left)">
                                      <p:cBhvr>
                                        <p:cTn id="85" dur="500"/>
                                        <p:tgtEl>
                                          <p:spTgt spid="6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wipe(down)">
                                      <p:cBhvr>
                                        <p:cTn id="90" dur="500"/>
                                        <p:tgtEl>
                                          <p:spTgt spid="62"/>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140"/>
                                        </p:tgtEl>
                                        <p:attrNameLst>
                                          <p:attrName>style.visibility</p:attrName>
                                        </p:attrNameLst>
                                      </p:cBhvr>
                                      <p:to>
                                        <p:strVal val="visible"/>
                                      </p:to>
                                    </p:set>
                                    <p:animEffect transition="in" filter="wipe(left)">
                                      <p:cBhvr>
                                        <p:cTn id="94" dur="500"/>
                                        <p:tgtEl>
                                          <p:spTgt spid="140"/>
                                        </p:tgtEl>
                                      </p:cBhvr>
                                    </p:animEffect>
                                  </p:childTnLst>
                                </p:cTn>
                              </p:par>
                              <p:par>
                                <p:cTn id="95" presetID="22" presetClass="entr" presetSubtype="8" fill="hold"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wipe(left)">
                                      <p:cBhvr>
                                        <p:cTn id="97" dur="500"/>
                                        <p:tgtEl>
                                          <p:spTgt spid="10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31"/>
                                        </p:tgtEl>
                                        <p:attrNameLst>
                                          <p:attrName>style.visibility</p:attrName>
                                        </p:attrNameLst>
                                      </p:cBhvr>
                                      <p:to>
                                        <p:strVal val="visible"/>
                                      </p:to>
                                    </p:set>
                                    <p:animEffect transition="in" filter="wipe(left)">
                                      <p:cBhvr>
                                        <p:cTn id="102" dur="500"/>
                                        <p:tgtEl>
                                          <p:spTgt spid="231"/>
                                        </p:tgtEl>
                                      </p:cBhvr>
                                    </p:animEffect>
                                  </p:childTnLst>
                                </p:cTn>
                              </p:par>
                              <p:par>
                                <p:cTn id="103" presetID="22" presetClass="entr" presetSubtype="8" fill="hold" nodeType="withEffect">
                                  <p:stCondLst>
                                    <p:cond delay="0"/>
                                  </p:stCondLst>
                                  <p:childTnLst>
                                    <p:set>
                                      <p:cBhvr>
                                        <p:cTn id="104" dur="1" fill="hold">
                                          <p:stCondLst>
                                            <p:cond delay="0"/>
                                          </p:stCondLst>
                                        </p:cTn>
                                        <p:tgtEl>
                                          <p:spTgt spid="207"/>
                                        </p:tgtEl>
                                        <p:attrNameLst>
                                          <p:attrName>style.visibility</p:attrName>
                                        </p:attrNameLst>
                                      </p:cBhvr>
                                      <p:to>
                                        <p:strVal val="visible"/>
                                      </p:to>
                                    </p:set>
                                    <p:animEffect transition="in" filter="wipe(left)">
                                      <p:cBhvr>
                                        <p:cTn id="105" dur="500"/>
                                        <p:tgtEl>
                                          <p:spTgt spid="207"/>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wipe(left)">
                                      <p:cBhvr>
                                        <p:cTn id="108" dur="500"/>
                                        <p:tgtEl>
                                          <p:spTgt spid="120"/>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134"/>
                                        </p:tgtEl>
                                        <p:attrNameLst>
                                          <p:attrName>style.visibility</p:attrName>
                                        </p:attrNameLst>
                                      </p:cBhvr>
                                      <p:to>
                                        <p:strVal val="visible"/>
                                      </p:to>
                                    </p:set>
                                    <p:animEffect transition="in" filter="wipe(left)">
                                      <p:cBhvr>
                                        <p:cTn id="114" dur="500"/>
                                        <p:tgtEl>
                                          <p:spTgt spid="134"/>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wipe(up)">
                                      <p:cBhvr>
                                        <p:cTn id="117" dur="500"/>
                                        <p:tgtEl>
                                          <p:spTgt spid="72"/>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70"/>
                                        </p:tgtEl>
                                        <p:attrNameLst>
                                          <p:attrName>style.visibility</p:attrName>
                                        </p:attrNameLst>
                                      </p:cBhvr>
                                      <p:to>
                                        <p:strVal val="visible"/>
                                      </p:to>
                                    </p:set>
                                    <p:animEffect transition="in" filter="wipe(up)">
                                      <p:cBhvr>
                                        <p:cTn id="120" dur="500"/>
                                        <p:tgtEl>
                                          <p:spTgt spid="70"/>
                                        </p:tgtEl>
                                      </p:cBhvr>
                                    </p:animEffect>
                                  </p:childTnLst>
                                </p:cTn>
                              </p:par>
                              <p:par>
                                <p:cTn id="121" presetID="22" presetClass="entr" presetSubtype="8" fill="hold" nodeType="with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wipe(left)">
                                      <p:cBhvr>
                                        <p:cTn id="123" dur="500"/>
                                        <p:tgtEl>
                                          <p:spTgt spid="61"/>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146"/>
                                        </p:tgtEl>
                                        <p:attrNameLst>
                                          <p:attrName>style.visibility</p:attrName>
                                        </p:attrNameLst>
                                      </p:cBhvr>
                                      <p:to>
                                        <p:strVal val="visible"/>
                                      </p:to>
                                    </p:set>
                                    <p:animEffect transition="in" filter="wipe(left)">
                                      <p:cBhvr>
                                        <p:cTn id="128" dur="500"/>
                                        <p:tgtEl>
                                          <p:spTgt spid="146"/>
                                        </p:tgtEl>
                                      </p:cBhvr>
                                    </p:animEffect>
                                  </p:childTnLst>
                                </p:cTn>
                              </p:par>
                              <p:par>
                                <p:cTn id="129" presetID="22" presetClass="entr" presetSubtype="8" fill="hold" nodeType="with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wipe(left)">
                                      <p:cBhvr>
                                        <p:cTn id="131" dur="500"/>
                                        <p:tgtEl>
                                          <p:spTgt spid="106"/>
                                        </p:tgtEl>
                                      </p:cBhvr>
                                    </p:animEffect>
                                  </p:childTnLst>
                                </p:cTn>
                              </p:par>
                              <p:par>
                                <p:cTn id="132" presetID="22" presetClass="entr" presetSubtype="8" fill="hold" nodeType="withEffect">
                                  <p:stCondLst>
                                    <p:cond delay="0"/>
                                  </p:stCondLst>
                                  <p:childTnLst>
                                    <p:set>
                                      <p:cBhvr>
                                        <p:cTn id="133" dur="1" fill="hold">
                                          <p:stCondLst>
                                            <p:cond delay="0"/>
                                          </p:stCondLst>
                                        </p:cTn>
                                        <p:tgtEl>
                                          <p:spTgt spid="233"/>
                                        </p:tgtEl>
                                        <p:attrNameLst>
                                          <p:attrName>style.visibility</p:attrName>
                                        </p:attrNameLst>
                                      </p:cBhvr>
                                      <p:to>
                                        <p:strVal val="visible"/>
                                      </p:to>
                                    </p:set>
                                    <p:animEffect transition="in" filter="wipe(left)">
                                      <p:cBhvr>
                                        <p:cTn id="134" dur="500"/>
                                        <p:tgtEl>
                                          <p:spTgt spid="233"/>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147"/>
                                        </p:tgtEl>
                                        <p:attrNameLst>
                                          <p:attrName>style.visibility</p:attrName>
                                        </p:attrNameLst>
                                      </p:cBhvr>
                                      <p:to>
                                        <p:strVal val="visible"/>
                                      </p:to>
                                    </p:set>
                                    <p:animEffect transition="in" filter="wipe(left)">
                                      <p:cBhvr>
                                        <p:cTn id="139" dur="500"/>
                                        <p:tgtEl>
                                          <p:spTgt spid="147"/>
                                        </p:tgtEl>
                                      </p:cBhvr>
                                    </p:animEffect>
                                  </p:childTnLst>
                                </p:cTn>
                              </p:par>
                              <p:par>
                                <p:cTn id="140" presetID="22" presetClass="entr" presetSubtype="8" fill="hold" nodeType="withEffect">
                                  <p:stCondLst>
                                    <p:cond delay="0"/>
                                  </p:stCondLst>
                                  <p:childTnLst>
                                    <p:set>
                                      <p:cBhvr>
                                        <p:cTn id="141" dur="1" fill="hold">
                                          <p:stCondLst>
                                            <p:cond delay="0"/>
                                          </p:stCondLst>
                                        </p:cTn>
                                        <p:tgtEl>
                                          <p:spTgt spid="101"/>
                                        </p:tgtEl>
                                        <p:attrNameLst>
                                          <p:attrName>style.visibility</p:attrName>
                                        </p:attrNameLst>
                                      </p:cBhvr>
                                      <p:to>
                                        <p:strVal val="visible"/>
                                      </p:to>
                                    </p:set>
                                    <p:animEffect transition="in" filter="wipe(left)">
                                      <p:cBhvr>
                                        <p:cTn id="142" dur="500"/>
                                        <p:tgtEl>
                                          <p:spTgt spid="101"/>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149"/>
                                        </p:tgtEl>
                                        <p:attrNameLst>
                                          <p:attrName>style.visibility</p:attrName>
                                        </p:attrNameLst>
                                      </p:cBhvr>
                                      <p:to>
                                        <p:strVal val="visible"/>
                                      </p:to>
                                    </p:set>
                                    <p:animEffect transition="in" filter="wipe(left)">
                                      <p:cBhvr>
                                        <p:cTn id="147" dur="500"/>
                                        <p:tgtEl>
                                          <p:spTgt spid="149"/>
                                        </p:tgtEl>
                                      </p:cBhvr>
                                    </p:animEffect>
                                  </p:childTnLst>
                                </p:cTn>
                              </p:par>
                              <p:par>
                                <p:cTn id="148" presetID="22" presetClass="entr" presetSubtype="8" fill="hold" grpId="0" nodeType="withEffect">
                                  <p:stCondLst>
                                    <p:cond delay="0"/>
                                  </p:stCondLst>
                                  <p:childTnLst>
                                    <p:set>
                                      <p:cBhvr>
                                        <p:cTn id="149" dur="1" fill="hold">
                                          <p:stCondLst>
                                            <p:cond delay="0"/>
                                          </p:stCondLst>
                                        </p:cTn>
                                        <p:tgtEl>
                                          <p:spTgt spid="84"/>
                                        </p:tgtEl>
                                        <p:attrNameLst>
                                          <p:attrName>style.visibility</p:attrName>
                                        </p:attrNameLst>
                                      </p:cBhvr>
                                      <p:to>
                                        <p:strVal val="visible"/>
                                      </p:to>
                                    </p:set>
                                    <p:animEffect transition="in" filter="wipe(left)">
                                      <p:cBhvr>
                                        <p:cTn id="150" dur="500"/>
                                        <p:tgtEl>
                                          <p:spTgt spid="84"/>
                                        </p:tgtEl>
                                      </p:cBhvr>
                                    </p:animEffect>
                                  </p:childTnLst>
                                </p:cTn>
                              </p:par>
                              <p:par>
                                <p:cTn id="151" presetID="22" presetClass="entr" presetSubtype="8" fill="hold" nodeType="withEffect">
                                  <p:stCondLst>
                                    <p:cond delay="0"/>
                                  </p:stCondLst>
                                  <p:childTnLst>
                                    <p:set>
                                      <p:cBhvr>
                                        <p:cTn id="152" dur="1" fill="hold">
                                          <p:stCondLst>
                                            <p:cond delay="0"/>
                                          </p:stCondLst>
                                        </p:cTn>
                                        <p:tgtEl>
                                          <p:spTgt spid="124"/>
                                        </p:tgtEl>
                                        <p:attrNameLst>
                                          <p:attrName>style.visibility</p:attrName>
                                        </p:attrNameLst>
                                      </p:cBhvr>
                                      <p:to>
                                        <p:strVal val="visible"/>
                                      </p:to>
                                    </p:set>
                                    <p:animEffect transition="in" filter="wipe(left)">
                                      <p:cBhvr>
                                        <p:cTn id="153" dur="500"/>
                                        <p:tgtEl>
                                          <p:spTgt spid="12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nodeType="clickEffect">
                                  <p:stCondLst>
                                    <p:cond delay="0"/>
                                  </p:stCondLst>
                                  <p:childTnLst>
                                    <p:set>
                                      <p:cBhvr>
                                        <p:cTn id="157" dur="1" fill="hold">
                                          <p:stCondLst>
                                            <p:cond delay="0"/>
                                          </p:stCondLst>
                                        </p:cTn>
                                        <p:tgtEl>
                                          <p:spTgt spid="150"/>
                                        </p:tgtEl>
                                        <p:attrNameLst>
                                          <p:attrName>style.visibility</p:attrName>
                                        </p:attrNameLst>
                                      </p:cBhvr>
                                      <p:to>
                                        <p:strVal val="visible"/>
                                      </p:to>
                                    </p:set>
                                    <p:animEffect transition="in" filter="wipe(down)">
                                      <p:cBhvr>
                                        <p:cTn id="158" dur="500"/>
                                        <p:tgtEl>
                                          <p:spTgt spid="150"/>
                                        </p:tgtEl>
                                      </p:cBhvr>
                                    </p:animEffect>
                                  </p:childTnLst>
                                </p:cTn>
                              </p:par>
                              <p:par>
                                <p:cTn id="159" presetID="22" presetClass="entr" presetSubtype="4" fill="hold" nodeType="withEffect">
                                  <p:stCondLst>
                                    <p:cond delay="0"/>
                                  </p:stCondLst>
                                  <p:childTnLst>
                                    <p:set>
                                      <p:cBhvr>
                                        <p:cTn id="160" dur="1" fill="hold">
                                          <p:stCondLst>
                                            <p:cond delay="0"/>
                                          </p:stCondLst>
                                        </p:cTn>
                                        <p:tgtEl>
                                          <p:spTgt spid="45118"/>
                                        </p:tgtEl>
                                        <p:attrNameLst>
                                          <p:attrName>style.visibility</p:attrName>
                                        </p:attrNameLst>
                                      </p:cBhvr>
                                      <p:to>
                                        <p:strVal val="visible"/>
                                      </p:to>
                                    </p:set>
                                    <p:animEffect transition="in" filter="wipe(down)">
                                      <p:cBhvr>
                                        <p:cTn id="161" dur="500"/>
                                        <p:tgtEl>
                                          <p:spTgt spid="45118"/>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155"/>
                                        </p:tgtEl>
                                        <p:attrNameLst>
                                          <p:attrName>style.visibility</p:attrName>
                                        </p:attrNameLst>
                                      </p:cBhvr>
                                      <p:to>
                                        <p:strVal val="visible"/>
                                      </p:to>
                                    </p:set>
                                    <p:animEffect transition="in" filter="wipe(left)">
                                      <p:cBhvr>
                                        <p:cTn id="166" dur="500"/>
                                        <p:tgtEl>
                                          <p:spTgt spid="15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nodeType="clickEffect">
                                  <p:stCondLst>
                                    <p:cond delay="0"/>
                                  </p:stCondLst>
                                  <p:childTnLst>
                                    <p:set>
                                      <p:cBhvr>
                                        <p:cTn id="170" dur="1" fill="hold">
                                          <p:stCondLst>
                                            <p:cond delay="0"/>
                                          </p:stCondLst>
                                        </p:cTn>
                                        <p:tgtEl>
                                          <p:spTgt spid="45107"/>
                                        </p:tgtEl>
                                        <p:attrNameLst>
                                          <p:attrName>style.visibility</p:attrName>
                                        </p:attrNameLst>
                                      </p:cBhvr>
                                      <p:to>
                                        <p:strVal val="visible"/>
                                      </p:to>
                                    </p:set>
                                    <p:animEffect transition="in" filter="wipe(left)">
                                      <p:cBhvr>
                                        <p:cTn id="171" dur="500"/>
                                        <p:tgtEl>
                                          <p:spTgt spid="45107"/>
                                        </p:tgtEl>
                                      </p:cBhvr>
                                    </p:animEffect>
                                  </p:childTnLst>
                                </p:cTn>
                              </p:par>
                              <p:par>
                                <p:cTn id="172" presetID="22" presetClass="entr" presetSubtype="8" fill="hold" nodeType="withEffect">
                                  <p:stCondLst>
                                    <p:cond delay="0"/>
                                  </p:stCondLst>
                                  <p:childTnLst>
                                    <p:set>
                                      <p:cBhvr>
                                        <p:cTn id="173" dur="1" fill="hold">
                                          <p:stCondLst>
                                            <p:cond delay="0"/>
                                          </p:stCondLst>
                                        </p:cTn>
                                        <p:tgtEl>
                                          <p:spTgt spid="105"/>
                                        </p:tgtEl>
                                        <p:attrNameLst>
                                          <p:attrName>style.visibility</p:attrName>
                                        </p:attrNameLst>
                                      </p:cBhvr>
                                      <p:to>
                                        <p:strVal val="visible"/>
                                      </p:to>
                                    </p:set>
                                    <p:animEffect transition="in" filter="wipe(left)">
                                      <p:cBhvr>
                                        <p:cTn id="174" dur="500"/>
                                        <p:tgtEl>
                                          <p:spTgt spid="105"/>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nodeType="clickEffect">
                                  <p:stCondLst>
                                    <p:cond delay="0"/>
                                  </p:stCondLst>
                                  <p:childTnLst>
                                    <p:set>
                                      <p:cBhvr>
                                        <p:cTn id="178" dur="1" fill="hold">
                                          <p:stCondLst>
                                            <p:cond delay="0"/>
                                          </p:stCondLst>
                                        </p:cTn>
                                        <p:tgtEl>
                                          <p:spTgt spid="148"/>
                                        </p:tgtEl>
                                        <p:attrNameLst>
                                          <p:attrName>style.visibility</p:attrName>
                                        </p:attrNameLst>
                                      </p:cBhvr>
                                      <p:to>
                                        <p:strVal val="visible"/>
                                      </p:to>
                                    </p:set>
                                    <p:animEffect transition="in" filter="wipe(left)">
                                      <p:cBhvr>
                                        <p:cTn id="179" dur="500"/>
                                        <p:tgtEl>
                                          <p:spTgt spid="148"/>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nodeType="clickEffect">
                                  <p:stCondLst>
                                    <p:cond delay="0"/>
                                  </p:stCondLst>
                                  <p:childTnLst>
                                    <p:set>
                                      <p:cBhvr>
                                        <p:cTn id="183" dur="1" fill="hold">
                                          <p:stCondLst>
                                            <p:cond delay="0"/>
                                          </p:stCondLst>
                                        </p:cTn>
                                        <p:tgtEl>
                                          <p:spTgt spid="138"/>
                                        </p:tgtEl>
                                        <p:attrNameLst>
                                          <p:attrName>style.visibility</p:attrName>
                                        </p:attrNameLst>
                                      </p:cBhvr>
                                      <p:to>
                                        <p:strVal val="visible"/>
                                      </p:to>
                                    </p:set>
                                    <p:animEffect transition="in" filter="wipe(left)">
                                      <p:cBhvr>
                                        <p:cTn id="184" dur="500"/>
                                        <p:tgtEl>
                                          <p:spTgt spid="138"/>
                                        </p:tgtEl>
                                      </p:cBhvr>
                                    </p:animEffect>
                                  </p:childTnLst>
                                </p:cTn>
                              </p:par>
                              <p:par>
                                <p:cTn id="185" presetID="22" presetClass="entr" presetSubtype="8" fill="hold" nodeType="withEffect">
                                  <p:stCondLst>
                                    <p:cond delay="0"/>
                                  </p:stCondLst>
                                  <p:childTnLst>
                                    <p:set>
                                      <p:cBhvr>
                                        <p:cTn id="186" dur="1" fill="hold">
                                          <p:stCondLst>
                                            <p:cond delay="0"/>
                                          </p:stCondLst>
                                        </p:cTn>
                                        <p:tgtEl>
                                          <p:spTgt spid="12"/>
                                        </p:tgtEl>
                                        <p:attrNameLst>
                                          <p:attrName>style.visibility</p:attrName>
                                        </p:attrNameLst>
                                      </p:cBhvr>
                                      <p:to>
                                        <p:strVal val="visible"/>
                                      </p:to>
                                    </p:set>
                                    <p:animEffect transition="in" filter="wipe(left)">
                                      <p:cBhvr>
                                        <p:cTn id="187" dur="500"/>
                                        <p:tgtEl>
                                          <p:spTgt spid="12"/>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nodeType="clickEffect">
                                  <p:stCondLst>
                                    <p:cond delay="0"/>
                                  </p:stCondLst>
                                  <p:childTnLst>
                                    <p:set>
                                      <p:cBhvr>
                                        <p:cTn id="191" dur="1" fill="hold">
                                          <p:stCondLst>
                                            <p:cond delay="0"/>
                                          </p:stCondLst>
                                        </p:cTn>
                                        <p:tgtEl>
                                          <p:spTgt spid="154"/>
                                        </p:tgtEl>
                                        <p:attrNameLst>
                                          <p:attrName>style.visibility</p:attrName>
                                        </p:attrNameLst>
                                      </p:cBhvr>
                                      <p:to>
                                        <p:strVal val="visible"/>
                                      </p:to>
                                    </p:set>
                                    <p:animEffect transition="in" filter="wipe(up)">
                                      <p:cBhvr>
                                        <p:cTn id="192" dur="500"/>
                                        <p:tgtEl>
                                          <p:spTgt spid="154"/>
                                        </p:tgtEl>
                                      </p:cBhvr>
                                    </p:animEffect>
                                  </p:childTnLst>
                                </p:cTn>
                              </p:par>
                              <p:par>
                                <p:cTn id="193" presetID="22" presetClass="entr" presetSubtype="2" fill="hold" nodeType="withEffect">
                                  <p:stCondLst>
                                    <p:cond delay="0"/>
                                  </p:stCondLst>
                                  <p:childTnLst>
                                    <p:set>
                                      <p:cBhvr>
                                        <p:cTn id="194" dur="1" fill="hold">
                                          <p:stCondLst>
                                            <p:cond delay="0"/>
                                          </p:stCondLst>
                                        </p:cTn>
                                        <p:tgtEl>
                                          <p:spTgt spid="139"/>
                                        </p:tgtEl>
                                        <p:attrNameLst>
                                          <p:attrName>style.visibility</p:attrName>
                                        </p:attrNameLst>
                                      </p:cBhvr>
                                      <p:to>
                                        <p:strVal val="visible"/>
                                      </p:to>
                                    </p:set>
                                    <p:animEffect transition="in" filter="wipe(right)">
                                      <p:cBhvr>
                                        <p:cTn id="195" dur="500"/>
                                        <p:tgtEl>
                                          <p:spTgt spid="139"/>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nodeType="clickEffect">
                                  <p:stCondLst>
                                    <p:cond delay="0"/>
                                  </p:stCondLst>
                                  <p:childTnLst>
                                    <p:set>
                                      <p:cBhvr>
                                        <p:cTn id="199" dur="1" fill="hold">
                                          <p:stCondLst>
                                            <p:cond delay="0"/>
                                          </p:stCondLst>
                                        </p:cTn>
                                        <p:tgtEl>
                                          <p:spTgt spid="192"/>
                                        </p:tgtEl>
                                        <p:attrNameLst>
                                          <p:attrName>style.visibility</p:attrName>
                                        </p:attrNameLst>
                                      </p:cBhvr>
                                      <p:to>
                                        <p:strVal val="visible"/>
                                      </p:to>
                                    </p:set>
                                    <p:animEffect transition="in" filter="wipe(left)">
                                      <p:cBhvr>
                                        <p:cTn id="200" dur="500"/>
                                        <p:tgtEl>
                                          <p:spTgt spid="192"/>
                                        </p:tgtEl>
                                      </p:cBhvr>
                                    </p:animEffect>
                                  </p:childTnLst>
                                </p:cTn>
                              </p:par>
                              <p:par>
                                <p:cTn id="201" presetID="22" presetClass="entr" presetSubtype="8" fill="hold" grpId="0" nodeType="with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wipe(left)">
                                      <p:cBhvr>
                                        <p:cTn id="203" dur="500"/>
                                        <p:tgtEl>
                                          <p:spTgt spid="79"/>
                                        </p:tgtEl>
                                      </p:cBhvr>
                                    </p:animEffect>
                                  </p:childTnLst>
                                </p:cTn>
                              </p:par>
                              <p:par>
                                <p:cTn id="204" presetID="22" presetClass="entr" presetSubtype="8" fill="hold" nodeType="with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wipe(left)">
                                      <p:cBhvr>
                                        <p:cTn id="20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21" grpId="0"/>
      <p:bldP spid="79" grpId="0"/>
      <p:bldP spid="2" grpId="0" animBg="1"/>
      <p:bldP spid="84" grpId="0" animBg="1"/>
      <p:bldP spid="88" grpId="0" animBg="1"/>
      <p:bldP spid="113" grpId="0" animBg="1"/>
      <p:bldP spid="115" grpId="0" animBg="1"/>
      <p:bldP spid="118" grpId="0" animBg="1"/>
      <p:bldP spid="120" grpId="0" animBg="1"/>
      <p:bldP spid="132" grpId="0" animBg="1"/>
      <p:bldP spid="134" grpId="0" animBg="1"/>
      <p:bldP spid="70" grpId="0" animBg="1"/>
      <p:bldP spid="72" grpId="0" animBg="1"/>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467544" y="914958"/>
            <a:ext cx="8455307" cy="5108915"/>
            <a:chOff x="-36512" y="116632"/>
            <a:chExt cx="9354119" cy="6811886"/>
          </a:xfrm>
        </p:grpSpPr>
        <p:pic>
          <p:nvPicPr>
            <p:cNvPr id="3" name="Picture 4" descr="C:\Users\krolak-salmonpi\Documents\MAMA\Joint Action 2014-2017\Communication\Joint-Act-Demtia-Logo-No-Strap-CMYK.JPG"/>
            <p:cNvPicPr>
              <a:picLocks noChangeAspect="1" noChangeArrowheads="1"/>
            </p:cNvPicPr>
            <p:nvPr/>
          </p:nvPicPr>
          <p:blipFill>
            <a:blip r:embed="rId2" cstate="print"/>
            <a:srcRect/>
            <a:stretch>
              <a:fillRect/>
            </a:stretch>
          </p:blipFill>
          <p:spPr bwMode="auto">
            <a:xfrm>
              <a:off x="7524328" y="116632"/>
              <a:ext cx="1509936" cy="702539"/>
            </a:xfrm>
            <a:prstGeom prst="rect">
              <a:avLst/>
            </a:prstGeom>
            <a:noFill/>
            <a:ln w="9525">
              <a:noFill/>
              <a:miter lim="800000"/>
              <a:headEnd/>
              <a:tailEnd/>
            </a:ln>
          </p:spPr>
        </p:pic>
        <p:sp>
          <p:nvSpPr>
            <p:cNvPr id="4" name="Rectangle 2"/>
            <p:cNvSpPr>
              <a:spLocks noChangeArrowheads="1"/>
            </p:cNvSpPr>
            <p:nvPr/>
          </p:nvSpPr>
          <p:spPr bwMode="auto">
            <a:xfrm>
              <a:off x="768413" y="6497631"/>
              <a:ext cx="8200183" cy="430887"/>
            </a:xfrm>
            <a:prstGeom prst="rect">
              <a:avLst/>
            </a:prstGeom>
            <a:noFill/>
            <a:ln w="9525">
              <a:noFill/>
              <a:miter lim="800000"/>
              <a:headEnd/>
              <a:tailEnd/>
            </a:ln>
          </p:spPr>
          <p:txBody>
            <a:bodyPr>
              <a:spAutoFit/>
            </a:bodyPr>
            <a:lstStyle/>
            <a:p>
              <a:pPr algn="just" defTabSz="685800">
                <a:spcAft>
                  <a:spcPts val="450"/>
                </a:spcAft>
              </a:pPr>
              <a:r>
                <a:rPr lang="en-US" altLang="fr-FR" sz="750" dirty="0">
                  <a:solidFill>
                    <a:srgbClr val="808080"/>
                  </a:solidFill>
                  <a:latin typeface="Calibri"/>
                  <a:cs typeface="Times New Roman" pitchFamily="18" charset="0"/>
                </a:rPr>
                <a:t>This presentation entitled “WP4 PROJECT - </a:t>
              </a:r>
              <a:r>
                <a:rPr lang="en-GB" altLang="fr-FR" sz="750" dirty="0">
                  <a:solidFill>
                    <a:srgbClr val="808080"/>
                  </a:solidFill>
                  <a:latin typeface="Calibri"/>
                  <a:cs typeface="Times New Roman" pitchFamily="18" charset="0"/>
                </a:rPr>
                <a:t>DIAGNOSIS AND POST DIAGNOSIS SUPPORTS FOR DEMENTIA</a:t>
              </a:r>
              <a:r>
                <a:rPr lang="en-US" altLang="fr-FR" sz="750" dirty="0">
                  <a:solidFill>
                    <a:srgbClr val="808080"/>
                  </a:solidFill>
                  <a:latin typeface="Calibri"/>
                  <a:cs typeface="Times New Roman" pitchFamily="18" charset="0"/>
                </a:rPr>
                <a:t>” is part of the joint action ‘678481 / DEM 2’ which has received fund from the European Union’s Health </a:t>
              </a:r>
              <a:r>
                <a:rPr lang="en-US" altLang="fr-FR" sz="750" dirty="0" err="1">
                  <a:solidFill>
                    <a:srgbClr val="808080"/>
                  </a:solidFill>
                  <a:latin typeface="Calibri"/>
                  <a:cs typeface="Times New Roman" pitchFamily="18" charset="0"/>
                </a:rPr>
                <a:t>Programme</a:t>
              </a:r>
              <a:r>
                <a:rPr lang="en-US" altLang="fr-FR" sz="750" dirty="0">
                  <a:solidFill>
                    <a:srgbClr val="808080"/>
                  </a:solidFill>
                  <a:latin typeface="Calibri"/>
                  <a:cs typeface="Times New Roman" pitchFamily="18" charset="0"/>
                </a:rPr>
                <a:t> (2016-2020). </a:t>
              </a:r>
              <a:endParaRPr lang="fr-FR" altLang="fr-FR" sz="900" dirty="0">
                <a:solidFill>
                  <a:srgbClr val="808080"/>
                </a:solidFill>
                <a:latin typeface="Times New Roman" pitchFamily="18" charset="0"/>
                <a:cs typeface="Times New Roman" pitchFamily="18" charset="0"/>
              </a:endParaRPr>
            </a:p>
          </p:txBody>
        </p:sp>
        <p:pic>
          <p:nvPicPr>
            <p:cNvPr id="5" name="Image 3" descr="Afficher l'image d'origine"/>
            <p:cNvPicPr>
              <a:picLocks noChangeAspect="1" noChangeArrowheads="1"/>
            </p:cNvPicPr>
            <p:nvPr/>
          </p:nvPicPr>
          <p:blipFill>
            <a:blip r:embed="rId3" cstate="print"/>
            <a:srcRect/>
            <a:stretch>
              <a:fillRect/>
            </a:stretch>
          </p:blipFill>
          <p:spPr bwMode="auto">
            <a:xfrm>
              <a:off x="396748" y="6569064"/>
              <a:ext cx="368250" cy="234954"/>
            </a:xfrm>
            <a:prstGeom prst="rect">
              <a:avLst/>
            </a:prstGeom>
            <a:noFill/>
            <a:ln w="9525">
              <a:noFill/>
              <a:miter lim="800000"/>
              <a:headEnd/>
              <a:tailEnd/>
            </a:ln>
          </p:spPr>
        </p:pic>
        <p:grpSp>
          <p:nvGrpSpPr>
            <p:cNvPr id="6" name="Groupe 22">
              <a:extLst>
                <a:ext uri="{FF2B5EF4-FFF2-40B4-BE49-F238E27FC236}">
                  <a16:creationId xmlns:a16="http://schemas.microsoft.com/office/drawing/2014/main" id="{5A9FE219-4A4E-DE4E-9857-0C35EE4C459D}"/>
                </a:ext>
              </a:extLst>
            </p:cNvPr>
            <p:cNvGrpSpPr>
              <a:grpSpLocks/>
            </p:cNvGrpSpPr>
            <p:nvPr/>
          </p:nvGrpSpPr>
          <p:grpSpPr bwMode="auto">
            <a:xfrm>
              <a:off x="-36512" y="145432"/>
              <a:ext cx="9354119" cy="6314133"/>
              <a:chOff x="-108525" y="145452"/>
              <a:chExt cx="9354803" cy="6314113"/>
            </a:xfrm>
          </p:grpSpPr>
          <p:sp>
            <p:nvSpPr>
              <p:cNvPr id="7" name="Rectangle 3">
                <a:extLst>
                  <a:ext uri="{FF2B5EF4-FFF2-40B4-BE49-F238E27FC236}">
                    <a16:creationId xmlns:a16="http://schemas.microsoft.com/office/drawing/2014/main" id="{2179E914-99CC-EB4E-A2A3-44FEC6C41C0E}"/>
                  </a:ext>
                </a:extLst>
              </p:cNvPr>
              <p:cNvSpPr>
                <a:spLocks noChangeArrowheads="1"/>
              </p:cNvSpPr>
              <p:nvPr/>
            </p:nvSpPr>
            <p:spPr bwMode="auto">
              <a:xfrm>
                <a:off x="66328" y="660624"/>
                <a:ext cx="9179950" cy="49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a:endParaRPr lang="en-US" altLang="fr-FR" b="1">
                  <a:solidFill>
                    <a:srgbClr val="00B0F0"/>
                  </a:solidFill>
                </a:endParaRPr>
              </a:p>
            </p:txBody>
          </p:sp>
          <p:sp>
            <p:nvSpPr>
              <p:cNvPr id="10" name="Rectangle 3">
                <a:extLst>
                  <a:ext uri="{FF2B5EF4-FFF2-40B4-BE49-F238E27FC236}">
                    <a16:creationId xmlns:a16="http://schemas.microsoft.com/office/drawing/2014/main" id="{CB40FF2D-8D84-214B-BCDC-7FF69D88E153}"/>
                  </a:ext>
                </a:extLst>
              </p:cNvPr>
              <p:cNvSpPr>
                <a:spLocks noChangeArrowheads="1"/>
              </p:cNvSpPr>
              <p:nvPr/>
            </p:nvSpPr>
            <p:spPr bwMode="auto">
              <a:xfrm>
                <a:off x="-108525" y="145452"/>
                <a:ext cx="7489379" cy="6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a:lnSpc>
                    <a:spcPct val="107000"/>
                  </a:lnSpc>
                  <a:spcBef>
                    <a:spcPct val="20000"/>
                  </a:spcBef>
                </a:pPr>
                <a:r>
                  <a:rPr lang="en-US" altLang="fr-FR" sz="2400" b="1" dirty="0">
                    <a:solidFill>
                      <a:srgbClr val="00B0F0"/>
                    </a:solidFill>
                  </a:rPr>
                  <a:t>Diagnosis &amp; Post-Diagnosis Supports</a:t>
                </a:r>
              </a:p>
            </p:txBody>
          </p:sp>
          <p:pic>
            <p:nvPicPr>
              <p:cNvPr id="11" name="Image 29">
                <a:extLst>
                  <a:ext uri="{FF2B5EF4-FFF2-40B4-BE49-F238E27FC236}">
                    <a16:creationId xmlns:a16="http://schemas.microsoft.com/office/drawing/2014/main" id="{2368944F-E1F8-6E4F-82E3-95E1A261E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457" y="1196769"/>
                <a:ext cx="2493431" cy="348224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e 21">
                <a:extLst>
                  <a:ext uri="{FF2B5EF4-FFF2-40B4-BE49-F238E27FC236}">
                    <a16:creationId xmlns:a16="http://schemas.microsoft.com/office/drawing/2014/main" id="{E9764D90-0955-A144-ABBA-3EA9DF6A0908}"/>
                  </a:ext>
                </a:extLst>
              </p:cNvPr>
              <p:cNvGrpSpPr>
                <a:grpSpLocks/>
              </p:cNvGrpSpPr>
              <p:nvPr/>
            </p:nvGrpSpPr>
            <p:grpSpPr bwMode="auto">
              <a:xfrm>
                <a:off x="-56641" y="5112994"/>
                <a:ext cx="9107485" cy="1346571"/>
                <a:chOff x="-56641" y="4899120"/>
                <a:chExt cx="9107485" cy="1346571"/>
              </a:xfrm>
            </p:grpSpPr>
            <p:sp>
              <p:nvSpPr>
                <p:cNvPr id="13" name="Rectangle 4">
                  <a:extLst>
                    <a:ext uri="{FF2B5EF4-FFF2-40B4-BE49-F238E27FC236}">
                      <a16:creationId xmlns:a16="http://schemas.microsoft.com/office/drawing/2014/main" id="{65C78049-F0ED-EB4F-9AB7-AFE1EBCB11A9}"/>
                    </a:ext>
                  </a:extLst>
                </p:cNvPr>
                <p:cNvSpPr>
                  <a:spLocks noChangeArrowheads="1"/>
                </p:cNvSpPr>
                <p:nvPr/>
              </p:nvSpPr>
              <p:spPr bwMode="auto">
                <a:xfrm>
                  <a:off x="-36513" y="5275375"/>
                  <a:ext cx="6624232" cy="4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a:endParaRPr lang="en-US" altLang="fr-FR" sz="1200" b="1" i="1">
                    <a:solidFill>
                      <a:srgbClr val="336699"/>
                    </a:solidFill>
                  </a:endParaRPr>
                </a:p>
                <a:p>
                  <a:pPr algn="ctr" defTabSz="685800"/>
                  <a:endParaRPr lang="en-US" altLang="fr-FR" sz="375" i="1">
                    <a:solidFill>
                      <a:srgbClr val="336699"/>
                    </a:solidFill>
                  </a:endParaRPr>
                </a:p>
              </p:txBody>
            </p:sp>
            <p:pic>
              <p:nvPicPr>
                <p:cNvPr id="14" name="Picture 2">
                  <a:extLst>
                    <a:ext uri="{FF2B5EF4-FFF2-40B4-BE49-F238E27FC236}">
                      <a16:creationId xmlns:a16="http://schemas.microsoft.com/office/drawing/2014/main" id="{ADEF2531-C8DE-974F-A514-FA2C6E8B0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1" y="4899120"/>
                  <a:ext cx="9107485" cy="126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A0DBA3D7-EF80-E244-95FC-4EF61F1AA9E2}"/>
                    </a:ext>
                  </a:extLst>
                </p:cNvPr>
                <p:cNvSpPr txBox="1"/>
                <p:nvPr/>
              </p:nvSpPr>
              <p:spPr bwMode="auto">
                <a:xfrm>
                  <a:off x="841440" y="5949578"/>
                  <a:ext cx="498717" cy="276998"/>
                </a:xfrm>
                <a:prstGeom prst="rect">
                  <a:avLst/>
                </a:prstGeom>
                <a:noFill/>
              </p:spPr>
              <p:txBody>
                <a:bodyPr wrap="none">
                  <a:spAutoFit/>
                </a:bodyPr>
                <a:lstStyle/>
                <a:p>
                  <a:pPr defTabSz="685800">
                    <a:defRPr/>
                  </a:pPr>
                  <a:r>
                    <a:rPr lang="fr-FR" sz="750" b="1" dirty="0">
                      <a:solidFill>
                        <a:prstClr val="white">
                          <a:lumMod val="50000"/>
                        </a:prstClr>
                      </a:solidFill>
                      <a:latin typeface="Calibri"/>
                    </a:rPr>
                    <a:t>France</a:t>
                  </a:r>
                </a:p>
              </p:txBody>
            </p:sp>
            <p:sp>
              <p:nvSpPr>
                <p:cNvPr id="16" name="ZoneTexte 15">
                  <a:extLst>
                    <a:ext uri="{FF2B5EF4-FFF2-40B4-BE49-F238E27FC236}">
                      <a16:creationId xmlns:a16="http://schemas.microsoft.com/office/drawing/2014/main" id="{D13F49A6-ECE4-924F-A432-3D8CE99A953E}"/>
                    </a:ext>
                  </a:extLst>
                </p:cNvPr>
                <p:cNvSpPr txBox="1"/>
                <p:nvPr/>
              </p:nvSpPr>
              <p:spPr bwMode="auto">
                <a:xfrm>
                  <a:off x="1859102" y="5949578"/>
                  <a:ext cx="681087" cy="276998"/>
                </a:xfrm>
                <a:prstGeom prst="rect">
                  <a:avLst/>
                </a:prstGeom>
                <a:noFill/>
              </p:spPr>
              <p:txBody>
                <a:bodyPr>
                  <a:spAutoFit/>
                </a:bodyPr>
                <a:lstStyle/>
                <a:p>
                  <a:pPr defTabSz="685800">
                    <a:defRPr/>
                  </a:pPr>
                  <a:r>
                    <a:rPr lang="fr-FR" sz="750" b="1" dirty="0" err="1">
                      <a:solidFill>
                        <a:prstClr val="white">
                          <a:lumMod val="50000"/>
                        </a:prstClr>
                      </a:solidFill>
                      <a:latin typeface="Calibri"/>
                    </a:rPr>
                    <a:t>Italy</a:t>
                  </a:r>
                  <a:endParaRPr lang="fr-FR" sz="750" b="1" dirty="0">
                    <a:solidFill>
                      <a:prstClr val="white">
                        <a:lumMod val="50000"/>
                      </a:prstClr>
                    </a:solidFill>
                    <a:latin typeface="Calibri"/>
                  </a:endParaRPr>
                </a:p>
              </p:txBody>
            </p:sp>
            <p:sp>
              <p:nvSpPr>
                <p:cNvPr id="17" name="ZoneTexte 16">
                  <a:extLst>
                    <a:ext uri="{FF2B5EF4-FFF2-40B4-BE49-F238E27FC236}">
                      <a16:creationId xmlns:a16="http://schemas.microsoft.com/office/drawing/2014/main" id="{B734198C-08BA-AE45-A2C2-25D3BEC4C4DA}"/>
                    </a:ext>
                  </a:extLst>
                </p:cNvPr>
                <p:cNvSpPr txBox="1"/>
                <p:nvPr/>
              </p:nvSpPr>
              <p:spPr bwMode="auto">
                <a:xfrm>
                  <a:off x="2768295" y="5957135"/>
                  <a:ext cx="682675" cy="276998"/>
                </a:xfrm>
                <a:prstGeom prst="rect">
                  <a:avLst/>
                </a:prstGeom>
                <a:noFill/>
              </p:spPr>
              <p:txBody>
                <a:bodyPr>
                  <a:spAutoFit/>
                </a:bodyPr>
                <a:lstStyle/>
                <a:p>
                  <a:pPr defTabSz="685800">
                    <a:defRPr/>
                  </a:pPr>
                  <a:r>
                    <a:rPr lang="fr-FR" sz="750" b="1" dirty="0" err="1">
                      <a:solidFill>
                        <a:prstClr val="white">
                          <a:lumMod val="50000"/>
                        </a:prstClr>
                      </a:solidFill>
                      <a:latin typeface="Calibri"/>
                    </a:rPr>
                    <a:t>Poland</a:t>
                  </a:r>
                  <a:endParaRPr lang="fr-FR" sz="750" b="1" dirty="0">
                    <a:solidFill>
                      <a:prstClr val="white">
                        <a:lumMod val="50000"/>
                      </a:prstClr>
                    </a:solidFill>
                    <a:latin typeface="Calibri"/>
                  </a:endParaRPr>
                </a:p>
              </p:txBody>
            </p:sp>
            <p:sp>
              <p:nvSpPr>
                <p:cNvPr id="18" name="ZoneTexte 17">
                  <a:extLst>
                    <a:ext uri="{FF2B5EF4-FFF2-40B4-BE49-F238E27FC236}">
                      <a16:creationId xmlns:a16="http://schemas.microsoft.com/office/drawing/2014/main" id="{0B12DB78-B433-CF43-BA7A-D6B19143D54E}"/>
                    </a:ext>
                  </a:extLst>
                </p:cNvPr>
                <p:cNvSpPr txBox="1"/>
                <p:nvPr/>
              </p:nvSpPr>
              <p:spPr bwMode="auto">
                <a:xfrm>
                  <a:off x="3826157" y="5968693"/>
                  <a:ext cx="681088" cy="276998"/>
                </a:xfrm>
                <a:prstGeom prst="rect">
                  <a:avLst/>
                </a:prstGeom>
                <a:noFill/>
              </p:spPr>
              <p:txBody>
                <a:bodyPr>
                  <a:spAutoFit/>
                </a:bodyPr>
                <a:lstStyle/>
                <a:p>
                  <a:pPr defTabSz="685800">
                    <a:defRPr/>
                  </a:pPr>
                  <a:r>
                    <a:rPr lang="fr-FR" sz="750" b="1" dirty="0" err="1">
                      <a:solidFill>
                        <a:prstClr val="white">
                          <a:lumMod val="50000"/>
                        </a:prstClr>
                      </a:solidFill>
                      <a:latin typeface="Calibri"/>
                    </a:rPr>
                    <a:t>Bulgaria</a:t>
                  </a:r>
                  <a:endParaRPr lang="fr-FR" sz="750" b="1" dirty="0">
                    <a:solidFill>
                      <a:prstClr val="white">
                        <a:lumMod val="50000"/>
                      </a:prstClr>
                    </a:solidFill>
                    <a:latin typeface="Calibri"/>
                  </a:endParaRPr>
                </a:p>
              </p:txBody>
            </p:sp>
            <p:sp>
              <p:nvSpPr>
                <p:cNvPr id="19" name="ZoneTexte 18">
                  <a:extLst>
                    <a:ext uri="{FF2B5EF4-FFF2-40B4-BE49-F238E27FC236}">
                      <a16:creationId xmlns:a16="http://schemas.microsoft.com/office/drawing/2014/main" id="{4044B8AE-F4D8-2147-8510-5CDD1E73650A}"/>
                    </a:ext>
                  </a:extLst>
                </p:cNvPr>
                <p:cNvSpPr txBox="1"/>
                <p:nvPr/>
              </p:nvSpPr>
              <p:spPr bwMode="auto">
                <a:xfrm>
                  <a:off x="4908911" y="5959853"/>
                  <a:ext cx="682675" cy="276998"/>
                </a:xfrm>
                <a:prstGeom prst="rect">
                  <a:avLst/>
                </a:prstGeom>
                <a:noFill/>
              </p:spPr>
              <p:txBody>
                <a:bodyPr>
                  <a:spAutoFit/>
                </a:bodyPr>
                <a:lstStyle/>
                <a:p>
                  <a:pPr defTabSz="685800">
                    <a:defRPr/>
                  </a:pPr>
                  <a:r>
                    <a:rPr lang="fr-FR" sz="750" b="1" dirty="0" err="1">
                      <a:solidFill>
                        <a:prstClr val="white">
                          <a:lumMod val="50000"/>
                        </a:prstClr>
                      </a:solidFill>
                      <a:latin typeface="Calibri"/>
                    </a:rPr>
                    <a:t>Norway</a:t>
                  </a:r>
                  <a:endParaRPr lang="fr-FR" sz="750" b="1" dirty="0">
                    <a:solidFill>
                      <a:prstClr val="white">
                        <a:lumMod val="50000"/>
                      </a:prstClr>
                    </a:solidFill>
                    <a:latin typeface="Calibri"/>
                  </a:endParaRPr>
                </a:p>
              </p:txBody>
            </p:sp>
            <p:sp>
              <p:nvSpPr>
                <p:cNvPr id="20" name="ZoneTexte 19">
                  <a:extLst>
                    <a:ext uri="{FF2B5EF4-FFF2-40B4-BE49-F238E27FC236}">
                      <a16:creationId xmlns:a16="http://schemas.microsoft.com/office/drawing/2014/main" id="{CA303272-4B8B-DE4A-9263-7374EFA6B6B9}"/>
                    </a:ext>
                  </a:extLst>
                </p:cNvPr>
                <p:cNvSpPr txBox="1"/>
                <p:nvPr/>
              </p:nvSpPr>
              <p:spPr bwMode="auto">
                <a:xfrm>
                  <a:off x="7524881" y="5959177"/>
                  <a:ext cx="868425" cy="276998"/>
                </a:xfrm>
                <a:prstGeom prst="rect">
                  <a:avLst/>
                </a:prstGeom>
                <a:noFill/>
              </p:spPr>
              <p:txBody>
                <a:bodyPr>
                  <a:spAutoFit/>
                </a:bodyPr>
                <a:lstStyle/>
                <a:p>
                  <a:pPr defTabSz="685800">
                    <a:defRPr/>
                  </a:pPr>
                  <a:r>
                    <a:rPr lang="fr-FR" sz="750" b="1" dirty="0">
                      <a:solidFill>
                        <a:prstClr val="white">
                          <a:lumMod val="50000"/>
                        </a:prstClr>
                      </a:solidFill>
                      <a:latin typeface="Calibri"/>
                    </a:rPr>
                    <a:t>Luxembourg</a:t>
                  </a:r>
                </a:p>
              </p:txBody>
            </p:sp>
            <p:sp>
              <p:nvSpPr>
                <p:cNvPr id="21" name="ZoneTexte 20">
                  <a:extLst>
                    <a:ext uri="{FF2B5EF4-FFF2-40B4-BE49-F238E27FC236}">
                      <a16:creationId xmlns:a16="http://schemas.microsoft.com/office/drawing/2014/main" id="{91B3D88D-3002-A84F-8E93-C71347E16C04}"/>
                    </a:ext>
                  </a:extLst>
                </p:cNvPr>
                <p:cNvSpPr txBox="1"/>
                <p:nvPr/>
              </p:nvSpPr>
              <p:spPr bwMode="auto">
                <a:xfrm>
                  <a:off x="6513274" y="5945743"/>
                  <a:ext cx="868426" cy="276998"/>
                </a:xfrm>
                <a:prstGeom prst="rect">
                  <a:avLst/>
                </a:prstGeom>
                <a:noFill/>
              </p:spPr>
              <p:txBody>
                <a:bodyPr>
                  <a:spAutoFit/>
                </a:bodyPr>
                <a:lstStyle/>
                <a:p>
                  <a:pPr defTabSz="685800">
                    <a:defRPr/>
                  </a:pPr>
                  <a:r>
                    <a:rPr lang="fr-FR" sz="750" b="1" dirty="0" err="1">
                      <a:solidFill>
                        <a:prstClr val="white">
                          <a:lumMod val="50000"/>
                        </a:prstClr>
                      </a:solidFill>
                      <a:latin typeface="Calibri"/>
                    </a:rPr>
                    <a:t>Greece</a:t>
                  </a:r>
                  <a:endParaRPr lang="fr-FR" sz="750" b="1" dirty="0">
                    <a:solidFill>
                      <a:prstClr val="white">
                        <a:lumMod val="50000"/>
                      </a:prstClr>
                    </a:solidFill>
                    <a:latin typeface="Calibri"/>
                  </a:endParaRPr>
                </a:p>
              </p:txBody>
            </p:sp>
          </p:grpSp>
        </p:grpSp>
        <p:sp>
          <p:nvSpPr>
            <p:cNvPr id="22" name="Rectangle 31">
              <a:extLst>
                <a:ext uri="{FF2B5EF4-FFF2-40B4-BE49-F238E27FC236}">
                  <a16:creationId xmlns:a16="http://schemas.microsoft.com/office/drawing/2014/main" id="{61224F95-E160-7F4D-A103-82E1C38A4AB7}"/>
                </a:ext>
              </a:extLst>
            </p:cNvPr>
            <p:cNvSpPr>
              <a:spLocks noChangeArrowheads="1"/>
            </p:cNvSpPr>
            <p:nvPr/>
          </p:nvSpPr>
          <p:spPr bwMode="auto">
            <a:xfrm>
              <a:off x="15368" y="920272"/>
              <a:ext cx="6428840" cy="3496194"/>
            </a:xfrm>
            <a:prstGeom prst="rect">
              <a:avLst/>
            </a:prstGeom>
            <a:noFill/>
            <a:ln w="9525">
              <a:noFill/>
              <a:miter lim="800000"/>
              <a:headEnd/>
              <a:tailEnd/>
            </a:ln>
          </p:spPr>
          <p:txBody>
            <a:bodyPr wrap="square">
              <a:normAutofit fontScale="25000" lnSpcReduction="20000"/>
            </a:bodyPr>
            <a:lstStyle/>
            <a:p>
              <a:pPr algn="just" defTabSz="685800">
                <a:lnSpc>
                  <a:spcPct val="120000"/>
                </a:lnSpc>
                <a:defRPr/>
              </a:pPr>
              <a:r>
                <a:rPr lang="en-GB" altLang="fr-FR" sz="3600" b="1" i="1" kern="0" dirty="0">
                  <a:solidFill>
                    <a:srgbClr val="000066"/>
                  </a:solidFill>
                  <a:latin typeface="Calibri"/>
                  <a:cs typeface="Calibri" pitchFamily="34" charset="0"/>
                </a:rPr>
                <a:t>Associated Partners</a:t>
              </a:r>
            </a:p>
            <a:p>
              <a:pPr algn="just" defTabSz="685800">
                <a:lnSpc>
                  <a:spcPct val="120000"/>
                </a:lnSpc>
                <a:buFont typeface="Arial" pitchFamily="34" charset="0"/>
                <a:buChar char="•"/>
                <a:defRPr/>
              </a:pPr>
              <a:r>
                <a:rPr lang="fr-FR" altLang="fr-FR" sz="3600" dirty="0">
                  <a:solidFill>
                    <a:srgbClr val="000000"/>
                  </a:solidFill>
                  <a:latin typeface="Calibri"/>
                  <a:cs typeface="Calibri" pitchFamily="34" charset="0"/>
                </a:rPr>
                <a:t> </a:t>
              </a:r>
              <a:r>
                <a:rPr lang="fr-FR" altLang="fr-FR" sz="3600" b="1" dirty="0">
                  <a:solidFill>
                    <a:srgbClr val="000000"/>
                  </a:solidFill>
                  <a:latin typeface="Calibri"/>
                  <a:cs typeface="Calibri" pitchFamily="34" charset="0"/>
                </a:rPr>
                <a:t>Pierre KROLAK-SALMON, Armelle LEPERRE-DESPLANQUES, Audrey MAILLET, Clémence MAQUA -  </a:t>
              </a:r>
              <a:r>
                <a:rPr lang="fr-FR" altLang="fr-FR" sz="3600" i="1" dirty="0">
                  <a:solidFill>
                    <a:srgbClr val="000000"/>
                  </a:solidFill>
                  <a:latin typeface="Calibri"/>
                  <a:cs typeface="Calibri" pitchFamily="34" charset="0"/>
                </a:rPr>
                <a:t>Lyon Claude Bernard </a:t>
              </a:r>
              <a:r>
                <a:rPr lang="fr-FR" altLang="fr-FR" sz="3600" i="1" dirty="0" err="1">
                  <a:solidFill>
                    <a:srgbClr val="000000"/>
                  </a:solidFill>
                  <a:latin typeface="Calibri"/>
                  <a:cs typeface="Calibri" pitchFamily="34" charset="0"/>
                </a:rPr>
                <a:t>University</a:t>
              </a:r>
              <a:r>
                <a:rPr lang="fr-FR" altLang="fr-FR" sz="3600" i="1" dirty="0">
                  <a:solidFill>
                    <a:srgbClr val="000000"/>
                  </a:solidFill>
                  <a:latin typeface="Calibri"/>
                  <a:cs typeface="Calibri" pitchFamily="34" charset="0"/>
                </a:rPr>
                <a:t>, France </a:t>
              </a:r>
            </a:p>
            <a:p>
              <a:pPr algn="just" defTabSz="685800">
                <a:lnSpc>
                  <a:spcPct val="120000"/>
                </a:lnSpc>
                <a:buFont typeface="Arial" pitchFamily="34" charset="0"/>
                <a:buChar char="•"/>
                <a:defRPr/>
              </a:pPr>
              <a:r>
                <a:rPr lang="en-GB" altLang="fr-FR" sz="3600" dirty="0">
                  <a:solidFill>
                    <a:srgbClr val="000000"/>
                  </a:solidFill>
                  <a:latin typeface="Calibri"/>
                  <a:cs typeface="Calibri" pitchFamily="34" charset="0"/>
                </a:rPr>
                <a:t> </a:t>
              </a:r>
              <a:r>
                <a:rPr lang="en-GB" altLang="fr-FR" sz="3600" b="1" dirty="0">
                  <a:solidFill>
                    <a:srgbClr val="000000"/>
                  </a:solidFill>
                  <a:latin typeface="Calibri"/>
                  <a:cs typeface="Calibri" pitchFamily="34" charset="0"/>
                </a:rPr>
                <a:t>Nicola VANACORE, </a:t>
              </a:r>
              <a:r>
                <a:rPr lang="en-GB" altLang="fr-FR" sz="3600" b="1" dirty="0" err="1">
                  <a:solidFill>
                    <a:srgbClr val="000000"/>
                  </a:solidFill>
                  <a:latin typeface="Calibri"/>
                  <a:cs typeface="Calibri" pitchFamily="34" charset="0"/>
                </a:rPr>
                <a:t>Eleonora</a:t>
              </a:r>
              <a:r>
                <a:rPr lang="en-GB" altLang="fr-FR" sz="3600" b="1" dirty="0">
                  <a:solidFill>
                    <a:srgbClr val="000000"/>
                  </a:solidFill>
                  <a:latin typeface="Calibri"/>
                  <a:cs typeface="Calibri" pitchFamily="34" charset="0"/>
                </a:rPr>
                <a:t> LACORTE, </a:t>
              </a:r>
              <a:r>
                <a:rPr lang="en-GB" altLang="fr-FR" sz="3600" b="1" dirty="0" err="1">
                  <a:solidFill>
                    <a:srgbClr val="000000"/>
                  </a:solidFill>
                  <a:latin typeface="Calibri"/>
                  <a:cs typeface="Calibri" pitchFamily="34" charset="0"/>
                </a:rPr>
                <a:t>Annamaria</a:t>
              </a:r>
              <a:r>
                <a:rPr lang="en-GB" altLang="fr-FR" sz="3600" b="1" dirty="0">
                  <a:solidFill>
                    <a:srgbClr val="000000"/>
                  </a:solidFill>
                  <a:latin typeface="Calibri"/>
                  <a:cs typeface="Calibri" pitchFamily="34" charset="0"/>
                </a:rPr>
                <a:t> CONFALONI, Alessandra DIPUCCHIO, </a:t>
              </a:r>
              <a:r>
                <a:rPr lang="en-GB" altLang="fr-FR" sz="3600" b="1" dirty="0" err="1">
                  <a:solidFill>
                    <a:srgbClr val="000000"/>
                  </a:solidFill>
                  <a:latin typeface="Calibri"/>
                  <a:cs typeface="Calibri" pitchFamily="34" charset="0"/>
                </a:rPr>
                <a:t>Ilaria</a:t>
              </a:r>
              <a:r>
                <a:rPr lang="en-GB" altLang="fr-FR" sz="3600" b="1" dirty="0">
                  <a:solidFill>
                    <a:srgbClr val="000000"/>
                  </a:solidFill>
                  <a:latin typeface="Calibri"/>
                  <a:cs typeface="Calibri" pitchFamily="34" charset="0"/>
                </a:rPr>
                <a:t> BACIGAPULO - </a:t>
              </a:r>
              <a:r>
                <a:rPr lang="en-GB" altLang="fr-FR" sz="3600" i="1" dirty="0">
                  <a:solidFill>
                    <a:srgbClr val="000000"/>
                  </a:solidFill>
                  <a:latin typeface="Calibri"/>
                  <a:cs typeface="Calibri" pitchFamily="34" charset="0"/>
                </a:rPr>
                <a:t>National </a:t>
              </a:r>
              <a:r>
                <a:rPr lang="en-GB" altLang="fr-FR" sz="3600" i="1" dirty="0" err="1">
                  <a:solidFill>
                    <a:srgbClr val="000000"/>
                  </a:solidFill>
                  <a:latin typeface="Calibri"/>
                  <a:cs typeface="Calibri" pitchFamily="34" charset="0"/>
                </a:rPr>
                <a:t>Center</a:t>
              </a:r>
              <a:r>
                <a:rPr lang="en-GB" altLang="fr-FR" sz="3600" i="1" dirty="0">
                  <a:solidFill>
                    <a:srgbClr val="000000"/>
                  </a:solidFill>
                  <a:latin typeface="Calibri"/>
                  <a:cs typeface="Calibri" pitchFamily="34" charset="0"/>
                </a:rPr>
                <a:t> for Epidemiology, Surveillance &amp; Health Promotion, Italy </a:t>
              </a:r>
            </a:p>
            <a:p>
              <a:pPr algn="just" defTabSz="685800">
                <a:lnSpc>
                  <a:spcPct val="120000"/>
                </a:lnSpc>
                <a:buFont typeface="Arial" pitchFamily="34" charset="0"/>
                <a:buChar char="•"/>
                <a:defRPr/>
              </a:pPr>
              <a:r>
                <a:rPr lang="en-GB" altLang="fr-FR" sz="3600" dirty="0">
                  <a:solidFill>
                    <a:srgbClr val="000000"/>
                  </a:solidFill>
                  <a:latin typeface="Calibri"/>
                  <a:cs typeface="Calibri" pitchFamily="34" charset="0"/>
                </a:rPr>
                <a:t> </a:t>
              </a:r>
              <a:r>
                <a:rPr lang="en-GB" altLang="fr-FR" sz="3600" b="1" dirty="0" err="1">
                  <a:solidFill>
                    <a:srgbClr val="000000"/>
                  </a:solidFill>
                  <a:latin typeface="Calibri"/>
                  <a:cs typeface="Calibri" pitchFamily="34" charset="0"/>
                </a:rPr>
                <a:t>Konrad</a:t>
              </a:r>
              <a:r>
                <a:rPr lang="en-GB" altLang="fr-FR" sz="3600" b="1" dirty="0">
                  <a:solidFill>
                    <a:srgbClr val="000000"/>
                  </a:solidFill>
                  <a:latin typeface="Calibri"/>
                  <a:cs typeface="Calibri" pitchFamily="34" charset="0"/>
                </a:rPr>
                <a:t> REJDAK, </a:t>
              </a:r>
              <a:r>
                <a:rPr lang="en-GB" altLang="fr-FR" sz="3600" b="1" dirty="0" err="1">
                  <a:solidFill>
                    <a:srgbClr val="000000"/>
                  </a:solidFill>
                  <a:latin typeface="Calibri"/>
                  <a:cs typeface="Calibri" pitchFamily="34" charset="0"/>
                </a:rPr>
                <a:t>Ewa</a:t>
              </a:r>
              <a:r>
                <a:rPr lang="en-GB" altLang="fr-FR" sz="3600" b="1" dirty="0">
                  <a:solidFill>
                    <a:srgbClr val="000000"/>
                  </a:solidFill>
                  <a:latin typeface="Calibri"/>
                  <a:cs typeface="Calibri" pitchFamily="34" charset="0"/>
                </a:rPr>
                <a:t> PAPUC </a:t>
              </a:r>
              <a:r>
                <a:rPr lang="en-GB" altLang="fr-FR" sz="3600" i="1" dirty="0">
                  <a:solidFill>
                    <a:srgbClr val="000000"/>
                  </a:solidFill>
                  <a:latin typeface="Calibri"/>
                  <a:cs typeface="Calibri" pitchFamily="34" charset="0"/>
                </a:rPr>
                <a:t> - Medical University of Lublin, Poland</a:t>
              </a:r>
            </a:p>
            <a:p>
              <a:pPr algn="just" defTabSz="685800">
                <a:lnSpc>
                  <a:spcPct val="120000"/>
                </a:lnSpc>
                <a:buFont typeface="Arial" pitchFamily="34" charset="0"/>
                <a:buChar char="•"/>
                <a:defRPr/>
              </a:pPr>
              <a:r>
                <a:rPr lang="en-GB" altLang="fr-FR" sz="3600" dirty="0">
                  <a:solidFill>
                    <a:srgbClr val="000000"/>
                  </a:solidFill>
                  <a:latin typeface="Calibri"/>
                  <a:cs typeface="Calibri" pitchFamily="34" charset="0"/>
                </a:rPr>
                <a:t> </a:t>
              </a:r>
              <a:r>
                <a:rPr lang="en-GB" altLang="fr-FR" sz="3600" b="1" dirty="0" err="1">
                  <a:solidFill>
                    <a:srgbClr val="000000"/>
                  </a:solidFill>
                  <a:latin typeface="Calibri"/>
                  <a:cs typeface="Calibri" pitchFamily="34" charset="0"/>
                </a:rPr>
                <a:t>Shima</a:t>
              </a:r>
              <a:r>
                <a:rPr lang="en-GB" altLang="fr-FR" sz="3600" b="1" dirty="0">
                  <a:solidFill>
                    <a:srgbClr val="000000"/>
                  </a:solidFill>
                  <a:latin typeface="Calibri"/>
                  <a:cs typeface="Calibri" pitchFamily="34" charset="0"/>
                </a:rPr>
                <a:t> MEHRABIAN, </a:t>
              </a:r>
              <a:r>
                <a:rPr lang="en-GB" altLang="fr-FR" sz="3600" b="1" dirty="0" err="1">
                  <a:solidFill>
                    <a:srgbClr val="000000"/>
                  </a:solidFill>
                  <a:latin typeface="Calibri"/>
                  <a:cs typeface="Calibri" pitchFamily="34" charset="0"/>
                </a:rPr>
                <a:t>Valentin</a:t>
              </a:r>
              <a:r>
                <a:rPr lang="en-GB" altLang="fr-FR" sz="3600" b="1" dirty="0">
                  <a:solidFill>
                    <a:srgbClr val="000000"/>
                  </a:solidFill>
                  <a:latin typeface="Calibri"/>
                  <a:cs typeface="Calibri" pitchFamily="34" charset="0"/>
                </a:rPr>
                <a:t> SPASSOV, Margarita RAYCHEVA, </a:t>
              </a:r>
              <a:r>
                <a:rPr lang="en-GB" altLang="fr-FR" sz="3600" b="1" dirty="0" err="1">
                  <a:solidFill>
                    <a:srgbClr val="000000"/>
                  </a:solidFill>
                  <a:latin typeface="Calibri"/>
                  <a:cs typeface="Calibri" pitchFamily="34" charset="0"/>
                </a:rPr>
                <a:t>Latchezar</a:t>
              </a:r>
              <a:r>
                <a:rPr lang="en-GB" altLang="fr-FR" sz="3600" b="1" dirty="0">
                  <a:solidFill>
                    <a:srgbClr val="000000"/>
                  </a:solidFill>
                  <a:latin typeface="Calibri"/>
                  <a:cs typeface="Calibri" pitchFamily="34" charset="0"/>
                </a:rPr>
                <a:t> TRAYKOV - </a:t>
              </a:r>
              <a:r>
                <a:rPr lang="en-US" altLang="fr-FR" sz="3600" i="1" dirty="0">
                  <a:solidFill>
                    <a:srgbClr val="000000"/>
                  </a:solidFill>
                  <a:latin typeface="Calibri"/>
                  <a:cs typeface="Calibri" pitchFamily="34" charset="0"/>
                </a:rPr>
                <a:t>Bulgarian Society of Dementia, Bulgaria</a:t>
              </a:r>
            </a:p>
            <a:p>
              <a:pPr algn="just" defTabSz="685800">
                <a:lnSpc>
                  <a:spcPct val="120000"/>
                </a:lnSpc>
                <a:buFont typeface="Arial" pitchFamily="34" charset="0"/>
                <a:buChar char="•"/>
                <a:defRPr/>
              </a:pPr>
              <a:r>
                <a:rPr lang="en-GB" altLang="fr-FR" sz="3600" b="1" dirty="0">
                  <a:solidFill>
                    <a:srgbClr val="000000"/>
                  </a:solidFill>
                  <a:latin typeface="Calibri"/>
                  <a:cs typeface="Calibri" pitchFamily="34" charset="0"/>
                </a:rPr>
                <a:t> </a:t>
              </a:r>
              <a:r>
                <a:rPr lang="en-GB" altLang="fr-FR" sz="3600" b="1" dirty="0" err="1">
                  <a:solidFill>
                    <a:srgbClr val="000000"/>
                  </a:solidFill>
                  <a:latin typeface="Calibri"/>
                  <a:cs typeface="Calibri" pitchFamily="34" charset="0"/>
                </a:rPr>
                <a:t>Berit</a:t>
              </a:r>
              <a:r>
                <a:rPr lang="en-GB" altLang="fr-FR" sz="3600" b="1" dirty="0">
                  <a:solidFill>
                    <a:srgbClr val="000000"/>
                  </a:solidFill>
                  <a:latin typeface="Calibri"/>
                  <a:cs typeface="Calibri" pitchFamily="34" charset="0"/>
                </a:rPr>
                <a:t> GRONNESTAD</a:t>
              </a:r>
              <a:r>
                <a:rPr lang="en-GB" altLang="fr-FR" sz="3600" dirty="0">
                  <a:solidFill>
                    <a:srgbClr val="000000"/>
                  </a:solidFill>
                  <a:latin typeface="Calibri"/>
                  <a:cs typeface="Calibri" pitchFamily="34" charset="0"/>
                </a:rPr>
                <a:t> - </a:t>
              </a:r>
              <a:r>
                <a:rPr lang="en-GB" altLang="fr-FR" sz="3600" i="1" dirty="0">
                  <a:solidFill>
                    <a:srgbClr val="000000"/>
                  </a:solidFill>
                  <a:latin typeface="Calibri"/>
                  <a:cs typeface="Calibri" pitchFamily="34" charset="0"/>
                </a:rPr>
                <a:t>Norwegian Directorate of Health, Norway</a:t>
              </a:r>
            </a:p>
            <a:p>
              <a:pPr algn="just" defTabSz="685800">
                <a:lnSpc>
                  <a:spcPct val="120000"/>
                </a:lnSpc>
                <a:defRPr/>
              </a:pPr>
              <a:r>
                <a:rPr lang="en-GB" altLang="fr-FR" sz="3600" dirty="0">
                  <a:solidFill>
                    <a:srgbClr val="000000"/>
                  </a:solidFill>
                  <a:latin typeface="Calibri"/>
                  <a:cs typeface="Calibri" pitchFamily="34" charset="0"/>
                </a:rPr>
                <a:t>&amp; </a:t>
              </a:r>
              <a:r>
                <a:rPr lang="en-GB" altLang="fr-FR" sz="3600" b="1" dirty="0">
                  <a:solidFill>
                    <a:srgbClr val="000000"/>
                  </a:solidFill>
                  <a:latin typeface="Calibri"/>
                  <a:cs typeface="Calibri" pitchFamily="34" charset="0"/>
                </a:rPr>
                <a:t>Kari MIDTBO KRISTIANSEN, </a:t>
              </a:r>
              <a:r>
                <a:rPr lang="en-GB" altLang="fr-FR" sz="3600" b="1" dirty="0" err="1">
                  <a:solidFill>
                    <a:srgbClr val="000000"/>
                  </a:solidFill>
                  <a:latin typeface="Calibri"/>
                  <a:cs typeface="Calibri" pitchFamily="34" charset="0"/>
                </a:rPr>
                <a:t>Geir</a:t>
              </a:r>
              <a:r>
                <a:rPr lang="en-GB" altLang="fr-FR" sz="3600" b="1" dirty="0">
                  <a:solidFill>
                    <a:srgbClr val="000000"/>
                  </a:solidFill>
                  <a:latin typeface="Calibri"/>
                  <a:cs typeface="Calibri" pitchFamily="34" charset="0"/>
                </a:rPr>
                <a:t> SELBAECK</a:t>
              </a:r>
              <a:r>
                <a:rPr lang="en-GB" altLang="fr-FR" sz="3600" dirty="0">
                  <a:solidFill>
                    <a:srgbClr val="000000"/>
                  </a:solidFill>
                  <a:latin typeface="Calibri"/>
                  <a:cs typeface="Calibri" pitchFamily="34" charset="0"/>
                </a:rPr>
                <a:t> - </a:t>
              </a:r>
              <a:r>
                <a:rPr lang="en-US" altLang="fr-FR" sz="3600" i="1" dirty="0">
                  <a:solidFill>
                    <a:srgbClr val="000000"/>
                  </a:solidFill>
                  <a:latin typeface="Calibri"/>
                  <a:cs typeface="Calibri" pitchFamily="34" charset="0"/>
                </a:rPr>
                <a:t>Norwegian National Advisory Unit on Ageing and Health, </a:t>
              </a:r>
              <a:r>
                <a:rPr lang="en-GB" altLang="fr-FR" sz="3600" i="1" dirty="0">
                  <a:solidFill>
                    <a:srgbClr val="000000"/>
                  </a:solidFill>
                  <a:latin typeface="Calibri"/>
                  <a:cs typeface="Calibri" pitchFamily="34" charset="0"/>
                </a:rPr>
                <a:t>Norway </a:t>
              </a:r>
            </a:p>
            <a:p>
              <a:pPr algn="just" defTabSz="685800">
                <a:lnSpc>
                  <a:spcPct val="120000"/>
                </a:lnSpc>
                <a:defRPr/>
              </a:pPr>
              <a:endParaRPr lang="en-GB" altLang="fr-FR" sz="3600" i="1" dirty="0">
                <a:solidFill>
                  <a:srgbClr val="000000"/>
                </a:solidFill>
                <a:latin typeface="Calibri"/>
                <a:cs typeface="Calibri" pitchFamily="34" charset="0"/>
              </a:endParaRPr>
            </a:p>
            <a:p>
              <a:pPr algn="just" defTabSz="685800">
                <a:lnSpc>
                  <a:spcPct val="120000"/>
                </a:lnSpc>
                <a:defRPr/>
              </a:pPr>
              <a:r>
                <a:rPr lang="en-GB" altLang="fr-FR" sz="3600" b="1" i="1" kern="0" dirty="0">
                  <a:solidFill>
                    <a:srgbClr val="000066"/>
                  </a:solidFill>
                  <a:latin typeface="Calibri"/>
                  <a:cs typeface="Calibri" pitchFamily="34" charset="0"/>
                </a:rPr>
                <a:t>Collaborating Partners</a:t>
              </a:r>
              <a:endParaRPr lang="en-GB" altLang="fr-FR" sz="3600" i="1" dirty="0">
                <a:solidFill>
                  <a:srgbClr val="000000"/>
                </a:solidFill>
                <a:latin typeface="Calibri"/>
                <a:cs typeface="Calibri" pitchFamily="34" charset="0"/>
              </a:endParaRPr>
            </a:p>
            <a:p>
              <a:pPr algn="just" defTabSz="685800">
                <a:lnSpc>
                  <a:spcPct val="120000"/>
                </a:lnSpc>
                <a:buFont typeface="Arial" pitchFamily="34" charset="0"/>
                <a:buChar char="•"/>
                <a:defRPr/>
              </a:pPr>
              <a:r>
                <a:rPr lang="en-GB" altLang="fr-FR" sz="3600" b="1" dirty="0">
                  <a:solidFill>
                    <a:srgbClr val="000000"/>
                  </a:solidFill>
                  <a:latin typeface="Calibri"/>
                  <a:cs typeface="Calibri" pitchFamily="34" charset="0"/>
                </a:rPr>
                <a:t> </a:t>
              </a:r>
              <a:r>
                <a:rPr lang="en-GB" altLang="fr-FR" sz="3600" b="1" dirty="0" err="1">
                  <a:solidFill>
                    <a:srgbClr val="000000"/>
                  </a:solidFill>
                  <a:latin typeface="Calibri"/>
                  <a:cs typeface="Calibri" pitchFamily="34" charset="0"/>
                </a:rPr>
                <a:t>Antonios</a:t>
              </a:r>
              <a:r>
                <a:rPr lang="en-GB" altLang="fr-FR" sz="3600" b="1" dirty="0">
                  <a:solidFill>
                    <a:srgbClr val="000000"/>
                  </a:solidFill>
                  <a:latin typeface="Calibri"/>
                  <a:cs typeface="Calibri" pitchFamily="34" charset="0"/>
                </a:rPr>
                <a:t> POLITIS, </a:t>
              </a:r>
              <a:r>
                <a:rPr lang="en-GB" altLang="fr-FR" sz="3600" b="1" dirty="0" err="1">
                  <a:solidFill>
                    <a:srgbClr val="000000"/>
                  </a:solidFill>
                  <a:latin typeface="Calibri"/>
                  <a:cs typeface="Calibri" pitchFamily="34" charset="0"/>
                </a:rPr>
                <a:t>Ioanna</a:t>
              </a:r>
              <a:r>
                <a:rPr lang="en-GB" altLang="fr-FR" sz="3600" b="1" dirty="0">
                  <a:solidFill>
                    <a:srgbClr val="000000"/>
                  </a:solidFill>
                  <a:latin typeface="Calibri"/>
                  <a:cs typeface="Calibri" pitchFamily="34" charset="0"/>
                </a:rPr>
                <a:t> PETROULIA, </a:t>
              </a:r>
              <a:r>
                <a:rPr lang="en-GB" altLang="fr-FR" sz="3600" b="1" dirty="0" err="1">
                  <a:solidFill>
                    <a:srgbClr val="000000"/>
                  </a:solidFill>
                  <a:latin typeface="Calibri"/>
                  <a:cs typeface="Calibri" pitchFamily="34" charset="0"/>
                </a:rPr>
                <a:t>Antonios</a:t>
              </a:r>
              <a:r>
                <a:rPr lang="en-GB" altLang="fr-FR" sz="3600" b="1" dirty="0">
                  <a:solidFill>
                    <a:srgbClr val="000000"/>
                  </a:solidFill>
                  <a:latin typeface="Calibri"/>
                  <a:cs typeface="Calibri" pitchFamily="34" charset="0"/>
                </a:rPr>
                <a:t> MOUTIAS </a:t>
              </a:r>
              <a:r>
                <a:rPr lang="en-GB" altLang="fr-FR" sz="3600" dirty="0">
                  <a:solidFill>
                    <a:srgbClr val="000000"/>
                  </a:solidFill>
                  <a:latin typeface="Calibri"/>
                  <a:cs typeface="Calibri" pitchFamily="34" charset="0"/>
                </a:rPr>
                <a:t>- </a:t>
              </a:r>
              <a:r>
                <a:rPr lang="en-GB" sz="3600" i="1" dirty="0">
                  <a:solidFill>
                    <a:prstClr val="black"/>
                  </a:solidFill>
                  <a:latin typeface="Calibri"/>
                  <a:cs typeface="Calibri" pitchFamily="34" charset="0"/>
                </a:rPr>
                <a:t>National and </a:t>
              </a:r>
              <a:r>
                <a:rPr lang="en-GB" sz="3600" i="1" dirty="0" err="1">
                  <a:solidFill>
                    <a:prstClr val="black"/>
                  </a:solidFill>
                  <a:latin typeface="Calibri"/>
                  <a:cs typeface="Calibri" pitchFamily="34" charset="0"/>
                </a:rPr>
                <a:t>Kapodistrian</a:t>
              </a:r>
              <a:r>
                <a:rPr lang="en-GB" sz="3600" i="1" dirty="0">
                  <a:solidFill>
                    <a:prstClr val="black"/>
                  </a:solidFill>
                  <a:latin typeface="Calibri"/>
                  <a:cs typeface="Calibri" pitchFamily="34" charset="0"/>
                </a:rPr>
                <a:t> University of Athens, Greece</a:t>
              </a:r>
              <a:endParaRPr lang="en-GB" altLang="fr-FR" sz="3600" i="1" dirty="0">
                <a:solidFill>
                  <a:srgbClr val="000000"/>
                </a:solidFill>
                <a:latin typeface="Calibri"/>
                <a:cs typeface="Calibri" pitchFamily="34" charset="0"/>
              </a:endParaRPr>
            </a:p>
            <a:p>
              <a:pPr algn="just" defTabSz="685800">
                <a:lnSpc>
                  <a:spcPct val="120000"/>
                </a:lnSpc>
                <a:buFont typeface="Arial" pitchFamily="34" charset="0"/>
                <a:buChar char="•"/>
                <a:defRPr/>
              </a:pPr>
              <a:r>
                <a:rPr lang="en-GB" altLang="fr-FR" sz="3600" b="1" dirty="0">
                  <a:solidFill>
                    <a:srgbClr val="000000"/>
                  </a:solidFill>
                  <a:latin typeface="Calibri"/>
                  <a:cs typeface="Calibri" pitchFamily="34" charset="0"/>
                </a:rPr>
                <a:t> Jean GEORGES, Anna DIAZ </a:t>
              </a:r>
              <a:r>
                <a:rPr lang="en-GB" altLang="fr-FR" sz="3600" dirty="0">
                  <a:solidFill>
                    <a:srgbClr val="000000"/>
                  </a:solidFill>
                  <a:latin typeface="Calibri"/>
                  <a:cs typeface="Calibri" pitchFamily="34" charset="0"/>
                </a:rPr>
                <a:t>- </a:t>
              </a:r>
              <a:r>
                <a:rPr lang="en-GB" altLang="fr-FR" sz="3600" i="1" dirty="0">
                  <a:solidFill>
                    <a:srgbClr val="000000"/>
                  </a:solidFill>
                  <a:latin typeface="Calibri"/>
                  <a:cs typeface="Calibri" pitchFamily="34" charset="0"/>
                </a:rPr>
                <a:t>Alzheimer Europe, Luxembourg </a:t>
              </a:r>
            </a:p>
            <a:p>
              <a:pPr algn="just" defTabSz="685800">
                <a:lnSpc>
                  <a:spcPct val="120000"/>
                </a:lnSpc>
                <a:buFont typeface="Arial" pitchFamily="34" charset="0"/>
                <a:buChar char="•"/>
                <a:defRPr/>
              </a:pPr>
              <a:r>
                <a:rPr lang="en-GB" altLang="fr-FR" sz="3600" b="1" dirty="0">
                  <a:solidFill>
                    <a:srgbClr val="000000"/>
                  </a:solidFill>
                  <a:latin typeface="Calibri"/>
                  <a:cs typeface="Calibri" pitchFamily="34" charset="0"/>
                </a:rPr>
                <a:t> Teresa DI FIANDRA </a:t>
              </a:r>
              <a:r>
                <a:rPr lang="en-GB" altLang="fr-FR" sz="3600" dirty="0">
                  <a:solidFill>
                    <a:srgbClr val="000000"/>
                  </a:solidFill>
                  <a:latin typeface="Calibri"/>
                  <a:cs typeface="Calibri" pitchFamily="34" charset="0"/>
                </a:rPr>
                <a:t>- </a:t>
              </a:r>
              <a:r>
                <a:rPr lang="en-GB" altLang="fr-FR" sz="3600" i="1" dirty="0">
                  <a:solidFill>
                    <a:srgbClr val="000000"/>
                  </a:solidFill>
                  <a:latin typeface="Calibri"/>
                  <a:cs typeface="Calibri" pitchFamily="34" charset="0"/>
                </a:rPr>
                <a:t>Health Ministry, Italy</a:t>
              </a:r>
              <a:endParaRPr lang="fr-FR" sz="3600" dirty="0">
                <a:solidFill>
                  <a:srgbClr val="000000"/>
                </a:solidFill>
                <a:latin typeface="Calibri"/>
                <a:cs typeface="Calibri" pitchFamily="34" charset="0"/>
              </a:endParaRPr>
            </a:p>
            <a:p>
              <a:pPr algn="just" defTabSz="685800">
                <a:lnSpc>
                  <a:spcPct val="120000"/>
                </a:lnSpc>
                <a:defRPr/>
              </a:pPr>
              <a:br>
                <a:rPr lang="fr-FR" sz="900" dirty="0">
                  <a:solidFill>
                    <a:prstClr val="black"/>
                  </a:solidFill>
                  <a:latin typeface="Calibri"/>
                </a:rPr>
              </a:br>
              <a:endParaRPr lang="fr-FR" sz="900" dirty="0">
                <a:solidFill>
                  <a:prstClr val="black"/>
                </a:solidFill>
                <a:latin typeface="Calibri"/>
              </a:endParaRPr>
            </a:p>
            <a:p>
              <a:pPr algn="just" defTabSz="685800">
                <a:lnSpc>
                  <a:spcPts val="525"/>
                </a:lnSpc>
                <a:buFont typeface="Arial" pitchFamily="34" charset="0"/>
                <a:buChar char="•"/>
                <a:defRPr/>
              </a:pPr>
              <a:r>
                <a:rPr lang="fr-FR" sz="900" b="1" dirty="0">
                  <a:solidFill>
                    <a:srgbClr val="000000"/>
                  </a:solidFill>
                  <a:latin typeface="Calibri"/>
                  <a:cs typeface="Calibri" pitchFamily="34" charset="0"/>
                </a:rPr>
                <a:t>Bertrand FOUGERE, </a:t>
              </a:r>
              <a:r>
                <a:rPr lang="fr-FR" sz="900" i="1" dirty="0">
                  <a:solidFill>
                    <a:srgbClr val="000000"/>
                  </a:solidFill>
                  <a:latin typeface="Calibri"/>
                  <a:cs typeface="Calibri" pitchFamily="34" charset="0"/>
                </a:rPr>
                <a:t>France, </a:t>
              </a:r>
              <a:endParaRPr lang="fr-FR" altLang="fr-FR" sz="900" i="1" dirty="0">
                <a:solidFill>
                  <a:prstClr val="black"/>
                </a:solidFill>
                <a:latin typeface="Calibri"/>
                <a:cs typeface="Calibri" pitchFamily="34" charset="0"/>
              </a:endParaRPr>
            </a:p>
          </p:txBody>
        </p:sp>
        <p:sp>
          <p:nvSpPr>
            <p:cNvPr id="2" name="Rectangle 1"/>
            <p:cNvSpPr/>
            <p:nvPr/>
          </p:nvSpPr>
          <p:spPr>
            <a:xfrm>
              <a:off x="-22073" y="4257357"/>
              <a:ext cx="6504065" cy="787908"/>
            </a:xfrm>
            <a:prstGeom prst="rect">
              <a:avLst/>
            </a:prstGeom>
          </p:spPr>
          <p:txBody>
            <a:bodyPr wrap="square">
              <a:spAutoFit/>
            </a:bodyPr>
            <a:lstStyle/>
            <a:p>
              <a:pPr algn="just" defTabSz="685800">
                <a:lnSpc>
                  <a:spcPct val="90000"/>
                </a:lnSpc>
                <a:defRPr/>
              </a:pPr>
              <a:r>
                <a:rPr lang="fr-FR" sz="900" dirty="0">
                  <a:solidFill>
                    <a:srgbClr val="000000"/>
                  </a:solidFill>
                  <a:latin typeface="Calibri"/>
                  <a:cs typeface="Calibri" pitchFamily="34" charset="0"/>
                </a:rPr>
                <a:t>And: </a:t>
              </a:r>
              <a:r>
                <a:rPr lang="fr-FR" sz="900" b="1" dirty="0">
                  <a:solidFill>
                    <a:srgbClr val="000000"/>
                  </a:solidFill>
                  <a:latin typeface="Calibri"/>
                  <a:cs typeface="Calibri" pitchFamily="34" charset="0"/>
                </a:rPr>
                <a:t>Samira BASSOU-TOLBA, </a:t>
              </a:r>
              <a:r>
                <a:rPr lang="fr-FR" sz="900" i="1" dirty="0">
                  <a:solidFill>
                    <a:srgbClr val="000000"/>
                  </a:solidFill>
                  <a:latin typeface="Calibri"/>
                  <a:cs typeface="Calibri" pitchFamily="34" charset="0"/>
                </a:rPr>
                <a:t>France</a:t>
              </a:r>
              <a:r>
                <a:rPr lang="fr-FR" sz="900" dirty="0">
                  <a:solidFill>
                    <a:srgbClr val="000000"/>
                  </a:solidFill>
                  <a:latin typeface="Calibri"/>
                  <a:cs typeface="Calibri" pitchFamily="34" charset="0"/>
                </a:rPr>
                <a:t>,</a:t>
              </a:r>
              <a:r>
                <a:rPr lang="fr-FR" sz="900" b="1" dirty="0">
                  <a:solidFill>
                    <a:srgbClr val="000000"/>
                  </a:solidFill>
                  <a:latin typeface="Calibri"/>
                  <a:cs typeface="Calibri" pitchFamily="34" charset="0"/>
                </a:rPr>
                <a:t> Leslie CARTZ-PIVER, </a:t>
              </a:r>
              <a:r>
                <a:rPr lang="fr-FR" sz="900" i="1" dirty="0">
                  <a:solidFill>
                    <a:srgbClr val="000000"/>
                  </a:solidFill>
                  <a:latin typeface="Calibri"/>
                  <a:cs typeface="Calibri" pitchFamily="34" charset="0"/>
                </a:rPr>
                <a:t>France, </a:t>
              </a:r>
              <a:r>
                <a:rPr lang="fr-FR" sz="900" b="1" dirty="0">
                  <a:solidFill>
                    <a:srgbClr val="000000"/>
                  </a:solidFill>
                  <a:latin typeface="Calibri"/>
                  <a:cs typeface="Calibri" pitchFamily="34" charset="0"/>
                </a:rPr>
                <a:t>Bertrand FOUGERE</a:t>
              </a:r>
              <a:r>
                <a:rPr lang="fr-FR" sz="900" i="1" dirty="0">
                  <a:solidFill>
                    <a:srgbClr val="000000"/>
                  </a:solidFill>
                  <a:latin typeface="Calibri"/>
                  <a:cs typeface="Calibri" pitchFamily="34" charset="0"/>
                </a:rPr>
                <a:t>, France, </a:t>
              </a:r>
              <a:r>
                <a:rPr lang="fr-FR" sz="900" b="1" dirty="0">
                  <a:solidFill>
                    <a:srgbClr val="000000"/>
                  </a:solidFill>
                  <a:latin typeface="Calibri"/>
                  <a:cs typeface="Calibri" pitchFamily="34" charset="0"/>
                </a:rPr>
                <a:t>Isabelle HAUGER</a:t>
              </a:r>
              <a:r>
                <a:rPr lang="fr-FR" sz="900" i="1" dirty="0">
                  <a:solidFill>
                    <a:srgbClr val="000000"/>
                  </a:solidFill>
                  <a:latin typeface="Calibri"/>
                  <a:cs typeface="Calibri" pitchFamily="34" charset="0"/>
                </a:rPr>
                <a:t>, France, </a:t>
              </a:r>
              <a:r>
                <a:rPr lang="fr-FR" sz="900" b="1" dirty="0" err="1">
                  <a:solidFill>
                    <a:srgbClr val="000000"/>
                  </a:solidFill>
                  <a:latin typeface="Calibri"/>
                  <a:cs typeface="Calibri" pitchFamily="34" charset="0"/>
                </a:rPr>
                <a:t>Cedric</a:t>
              </a:r>
              <a:r>
                <a:rPr lang="fr-FR" sz="900" b="1" dirty="0">
                  <a:solidFill>
                    <a:srgbClr val="000000"/>
                  </a:solidFill>
                  <a:latin typeface="Calibri"/>
                  <a:cs typeface="Calibri" pitchFamily="34" charset="0"/>
                </a:rPr>
                <a:t> HENRY</a:t>
              </a:r>
              <a:r>
                <a:rPr lang="fr-FR" sz="900" i="1" dirty="0">
                  <a:solidFill>
                    <a:srgbClr val="000000"/>
                  </a:solidFill>
                  <a:latin typeface="Calibri"/>
                  <a:cs typeface="Calibri" pitchFamily="34" charset="0"/>
                </a:rPr>
                <a:t>, France, </a:t>
              </a:r>
              <a:r>
                <a:rPr lang="fr-FR" sz="900" b="1" dirty="0">
                  <a:solidFill>
                    <a:srgbClr val="000000"/>
                  </a:solidFill>
                  <a:latin typeface="Calibri"/>
                  <a:cs typeface="Calibri" pitchFamily="34" charset="0"/>
                </a:rPr>
                <a:t>Magali BAYSSIERE</a:t>
              </a:r>
              <a:r>
                <a:rPr lang="fr-FR" sz="900" i="1" dirty="0">
                  <a:solidFill>
                    <a:srgbClr val="000000"/>
                  </a:solidFill>
                  <a:latin typeface="Calibri"/>
                  <a:cs typeface="Calibri" pitchFamily="34" charset="0"/>
                </a:rPr>
                <a:t>, France, </a:t>
              </a:r>
              <a:r>
                <a:rPr lang="fr-FR" sz="900" b="1" dirty="0">
                  <a:solidFill>
                    <a:srgbClr val="000000"/>
                  </a:solidFill>
                  <a:latin typeface="Calibri"/>
                  <a:cs typeface="Calibri" pitchFamily="34" charset="0"/>
                </a:rPr>
                <a:t>Mona MICHELET, </a:t>
              </a:r>
              <a:r>
                <a:rPr lang="en-GB" altLang="fr-FR" sz="900" i="1" dirty="0">
                  <a:solidFill>
                    <a:srgbClr val="000000"/>
                  </a:solidFill>
                  <a:latin typeface="Calibri"/>
                  <a:cs typeface="Calibri" pitchFamily="34" charset="0"/>
                </a:rPr>
                <a:t>Norway, </a:t>
              </a:r>
              <a:r>
                <a:rPr lang="en-GB" altLang="fr-FR" sz="900" b="1" dirty="0">
                  <a:solidFill>
                    <a:srgbClr val="000000"/>
                  </a:solidFill>
                  <a:latin typeface="Calibri"/>
                  <a:cs typeface="Calibri" pitchFamily="34" charset="0"/>
                </a:rPr>
                <a:t>Rita WEUM</a:t>
              </a:r>
              <a:r>
                <a:rPr lang="en-GB" altLang="fr-FR" sz="900" i="1" dirty="0">
                  <a:solidFill>
                    <a:srgbClr val="000000"/>
                  </a:solidFill>
                  <a:latin typeface="Calibri"/>
                  <a:cs typeface="Calibri" pitchFamily="34" charset="0"/>
                </a:rPr>
                <a:t>, Norway, </a:t>
              </a:r>
              <a:r>
                <a:rPr lang="fr-FR" sz="900" dirty="0">
                  <a:solidFill>
                    <a:prstClr val="black"/>
                  </a:solidFill>
                  <a:latin typeface="Calibri"/>
                </a:rPr>
                <a:t>Linn Marie </a:t>
              </a:r>
              <a:r>
                <a:rPr lang="fr-FR" sz="900" dirty="0" err="1">
                  <a:solidFill>
                    <a:prstClr val="black"/>
                  </a:solidFill>
                  <a:latin typeface="Calibri"/>
                </a:rPr>
                <a:t>Høilund</a:t>
              </a:r>
              <a:r>
                <a:rPr lang="fr-FR" sz="900" dirty="0">
                  <a:solidFill>
                    <a:prstClr val="black"/>
                  </a:solidFill>
                  <a:latin typeface="Calibri"/>
                </a:rPr>
                <a:t>, </a:t>
              </a:r>
              <a:r>
                <a:rPr lang="en-GB" altLang="fr-FR" sz="900" i="1" dirty="0">
                  <a:solidFill>
                    <a:srgbClr val="000000"/>
                  </a:solidFill>
                  <a:latin typeface="Calibri"/>
                  <a:cs typeface="Calibri" pitchFamily="34" charset="0"/>
                </a:rPr>
                <a:t>Norway, </a:t>
              </a:r>
              <a:r>
                <a:rPr lang="fr-FR" sz="900" b="1" dirty="0">
                  <a:solidFill>
                    <a:srgbClr val="000000"/>
                  </a:solidFill>
                  <a:latin typeface="Calibri"/>
                  <a:cs typeface="Calibri" pitchFamily="34" charset="0"/>
                </a:rPr>
                <a:t>Andrea FABBO, </a:t>
              </a:r>
              <a:r>
                <a:rPr lang="en-GB" altLang="fr-FR" sz="900" i="1" dirty="0">
                  <a:solidFill>
                    <a:srgbClr val="000000"/>
                  </a:solidFill>
                  <a:latin typeface="Calibri"/>
                  <a:cs typeface="Calibri" pitchFamily="34" charset="0"/>
                </a:rPr>
                <a:t>Italy</a:t>
              </a:r>
              <a:r>
                <a:rPr lang="fr-FR" sz="900" b="1" dirty="0">
                  <a:solidFill>
                    <a:srgbClr val="000000"/>
                  </a:solidFill>
                  <a:latin typeface="Calibri"/>
                  <a:cs typeface="Calibri" pitchFamily="34" charset="0"/>
                </a:rPr>
                <a:t>, Marco CANEVELLI, </a:t>
              </a:r>
              <a:r>
                <a:rPr lang="fr-FR" sz="900" i="1" dirty="0" err="1">
                  <a:solidFill>
                    <a:srgbClr val="000000"/>
                  </a:solidFill>
                  <a:latin typeface="Calibri"/>
                  <a:cs typeface="Calibri" pitchFamily="34" charset="0"/>
                </a:rPr>
                <a:t>Italy</a:t>
              </a:r>
              <a:r>
                <a:rPr lang="fr-FR" sz="900" i="1" dirty="0">
                  <a:solidFill>
                    <a:srgbClr val="000000"/>
                  </a:solidFill>
                  <a:latin typeface="Calibri"/>
                  <a:cs typeface="Calibri" pitchFamily="34" charset="0"/>
                </a:rPr>
                <a:t>, </a:t>
              </a:r>
              <a:r>
                <a:rPr lang="fr-FR" sz="900" b="1" dirty="0" err="1">
                  <a:solidFill>
                    <a:srgbClr val="000000"/>
                  </a:solidFill>
                  <a:latin typeface="Calibri"/>
                  <a:cs typeface="Calibri" pitchFamily="34" charset="0"/>
                </a:rPr>
                <a:t>Costis</a:t>
              </a:r>
              <a:r>
                <a:rPr lang="fr-FR" sz="900" b="1" dirty="0">
                  <a:solidFill>
                    <a:srgbClr val="000000"/>
                  </a:solidFill>
                  <a:latin typeface="Calibri"/>
                  <a:cs typeface="Calibri" pitchFamily="34" charset="0"/>
                </a:rPr>
                <a:t> PROUSKAS, </a:t>
              </a:r>
              <a:r>
                <a:rPr lang="en-GB" sz="900" i="1" dirty="0">
                  <a:solidFill>
                    <a:prstClr val="black"/>
                  </a:solidFill>
                  <a:latin typeface="Calibri"/>
                  <a:cs typeface="Calibri" pitchFamily="34" charset="0"/>
                </a:rPr>
                <a:t>Greece, </a:t>
              </a:r>
              <a:r>
                <a:rPr lang="en-GB" sz="900" b="1" dirty="0">
                  <a:solidFill>
                    <a:prstClr val="black"/>
                  </a:solidFill>
                  <a:latin typeface="Calibri"/>
                  <a:cs typeface="Calibri" pitchFamily="34" charset="0"/>
                </a:rPr>
                <a:t>Katya STOYANOVA</a:t>
              </a:r>
              <a:r>
                <a:rPr lang="en-GB" sz="900" i="1" dirty="0">
                  <a:solidFill>
                    <a:prstClr val="black"/>
                  </a:solidFill>
                  <a:latin typeface="Calibri"/>
                  <a:cs typeface="Calibri" pitchFamily="34" charset="0"/>
                </a:rPr>
                <a:t>, Bulgaria, </a:t>
              </a:r>
              <a:r>
                <a:rPr lang="en-GB" sz="900" b="1" dirty="0">
                  <a:solidFill>
                    <a:prstClr val="black"/>
                  </a:solidFill>
                  <a:latin typeface="Calibri"/>
                  <a:cs typeface="Calibri" pitchFamily="34" charset="0"/>
                </a:rPr>
                <a:t>Magdalena REWERSKA</a:t>
              </a:r>
              <a:r>
                <a:rPr lang="en-GB" sz="900" i="1" dirty="0">
                  <a:solidFill>
                    <a:prstClr val="black"/>
                  </a:solidFill>
                  <a:latin typeface="Calibri"/>
                  <a:cs typeface="Calibri" pitchFamily="34" charset="0"/>
                </a:rPr>
                <a:t>, Poland. </a:t>
              </a:r>
              <a:endParaRPr lang="fr-FR" sz="900" dirty="0">
                <a:solidFill>
                  <a:prstClr val="black"/>
                </a:solidFill>
                <a:latin typeface="Calibri"/>
              </a:endParaRPr>
            </a:p>
          </p:txBody>
        </p:sp>
      </p:grpSp>
      <p:pic>
        <p:nvPicPr>
          <p:cNvPr id="24" name="Picture 22">
            <a:extLst>
              <a:ext uri="{FF2B5EF4-FFF2-40B4-BE49-F238E27FC236}">
                <a16:creationId xmlns:a16="http://schemas.microsoft.com/office/drawing/2014/main" id="{C73FA8E4-BD9F-2942-8922-53A79FA7D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8891" y="138975"/>
            <a:ext cx="1213769" cy="55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018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C40528A-C15B-6349-949B-020DACDE21EE}"/>
              </a:ext>
            </a:extLst>
          </p:cNvPr>
          <p:cNvSpPr txBox="1">
            <a:spLocks/>
          </p:cNvSpPr>
          <p:nvPr/>
        </p:nvSpPr>
        <p:spPr>
          <a:xfrm>
            <a:off x="467544" y="1106743"/>
            <a:ext cx="5805488" cy="5869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lnSpc>
                <a:spcPts val="900"/>
              </a:lnSpc>
            </a:pPr>
            <a:r>
              <a:rPr lang="fr-FR" altLang="fr-FR" sz="2100" b="1" dirty="0">
                <a:solidFill>
                  <a:srgbClr val="00B0F0"/>
                </a:solidFill>
                <a:latin typeface="Calibri"/>
                <a:cs typeface="Calibri" panose="020F0502020204030204" pitchFamily="34" charset="0"/>
              </a:rPr>
              <a:t>General frame for the </a:t>
            </a:r>
            <a:r>
              <a:rPr lang="fr-FR" altLang="fr-FR" sz="2100" b="1" dirty="0" err="1">
                <a:solidFill>
                  <a:srgbClr val="00B0F0"/>
                </a:solidFill>
                <a:latin typeface="Calibri"/>
                <a:cs typeface="Calibri" panose="020F0502020204030204" pitchFamily="34" charset="0"/>
              </a:rPr>
              <a:t>Work</a:t>
            </a:r>
            <a:r>
              <a:rPr lang="fr-FR" altLang="fr-FR" sz="2100" b="1" dirty="0">
                <a:solidFill>
                  <a:srgbClr val="00B0F0"/>
                </a:solidFill>
                <a:latin typeface="Calibri"/>
                <a:cs typeface="Calibri" panose="020F0502020204030204" pitchFamily="34" charset="0"/>
              </a:rPr>
              <a:t> Package 4</a:t>
            </a:r>
          </a:p>
        </p:txBody>
      </p:sp>
      <p:pic>
        <p:nvPicPr>
          <p:cNvPr id="5" name="Picture 4" descr="C:\Users\krolak-salmonpi\Documents\MAMA\Joint Action 2014-2017\Communication\Joint-Act-Demtia-Logo-No-Strap-CMYK.JPG">
            <a:extLst>
              <a:ext uri="{FF2B5EF4-FFF2-40B4-BE49-F238E27FC236}">
                <a16:creationId xmlns:a16="http://schemas.microsoft.com/office/drawing/2014/main" id="{A55F0F5D-2BF8-D140-AEC4-B7F938A90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7725" y="916770"/>
            <a:ext cx="1297989" cy="46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CB5C4B6-B03A-DA41-B37A-8CA018AFDED5}"/>
              </a:ext>
            </a:extLst>
          </p:cNvPr>
          <p:cNvSpPr/>
          <p:nvPr/>
        </p:nvSpPr>
        <p:spPr>
          <a:xfrm>
            <a:off x="3370288" y="3092114"/>
            <a:ext cx="2541481" cy="2006255"/>
          </a:xfrm>
          <a:prstGeom prst="rect">
            <a:avLst/>
          </a:prstGeom>
        </p:spPr>
        <p:txBody>
          <a:bodyPr wrap="square">
            <a:spAutoFit/>
          </a:bodyPr>
          <a:lstStyle/>
          <a:p>
            <a:pPr marL="128588" indent="-128588" algn="just" defTabSz="685800">
              <a:lnSpc>
                <a:spcPct val="150000"/>
              </a:lnSpc>
              <a:buFont typeface="Arial" pitchFamily="34" charset="0"/>
              <a:buChar char="•"/>
              <a:defRPr/>
            </a:pPr>
            <a:r>
              <a:rPr lang="fr-FR" altLang="fr-FR" sz="1050" b="1" kern="0" dirty="0">
                <a:solidFill>
                  <a:srgbClr val="00B0F0"/>
                </a:solidFill>
                <a:latin typeface="Calibri"/>
                <a:ea typeface="Tahoma" panose="020B0604030504040204" pitchFamily="34" charset="0"/>
                <a:cs typeface="Tahoma" panose="020B0604030504040204" pitchFamily="34" charset="0"/>
              </a:rPr>
              <a:t>The </a:t>
            </a:r>
            <a:r>
              <a:rPr lang="fr-FR" altLang="fr-FR" sz="1050" b="1" kern="0" dirty="0" err="1">
                <a:solidFill>
                  <a:srgbClr val="00B0F0"/>
                </a:solidFill>
                <a:latin typeface="Calibri"/>
                <a:ea typeface="Tahoma" panose="020B0604030504040204" pitchFamily="34" charset="0"/>
                <a:cs typeface="Tahoma" panose="020B0604030504040204" pitchFamily="34" charset="0"/>
              </a:rPr>
              <a:t>etiological</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diagnosis</a:t>
            </a:r>
            <a:r>
              <a:rPr lang="fr-FR" altLang="fr-FR" sz="1050" b="1" kern="0" dirty="0">
                <a:solidFill>
                  <a:srgbClr val="00B0F0"/>
                </a:solidFill>
                <a:latin typeface="Calibri"/>
                <a:ea typeface="Tahoma" panose="020B0604030504040204" pitchFamily="34" charset="0"/>
                <a:cs typeface="Tahoma" panose="020B0604030504040204" pitchFamily="34" charset="0"/>
              </a:rPr>
              <a:t> of NCD </a:t>
            </a:r>
            <a:r>
              <a:rPr lang="fr-FR" altLang="fr-FR" sz="1050" b="1" kern="0" dirty="0" err="1">
                <a:solidFill>
                  <a:srgbClr val="00B0F0"/>
                </a:solidFill>
                <a:latin typeface="Calibri"/>
                <a:ea typeface="Tahoma" panose="020B0604030504040204" pitchFamily="34" charset="0"/>
                <a:cs typeface="Tahoma" panose="020B0604030504040204" pitchFamily="34" charset="0"/>
              </a:rPr>
              <a:t>is</a:t>
            </a:r>
            <a:r>
              <a:rPr lang="fr-FR" altLang="fr-FR" sz="1050" b="1" kern="0" dirty="0">
                <a:solidFill>
                  <a:srgbClr val="00B0F0"/>
                </a:solidFill>
                <a:latin typeface="Calibri"/>
                <a:ea typeface="Tahoma" panose="020B0604030504040204" pitchFamily="34" charset="0"/>
                <a:cs typeface="Tahoma" panose="020B0604030504040204" pitchFamily="34" charset="0"/>
              </a:rPr>
              <a:t> a </a:t>
            </a:r>
            <a:r>
              <a:rPr lang="fr-FR" altLang="fr-FR" sz="1050" b="1" kern="0" dirty="0" err="1">
                <a:solidFill>
                  <a:srgbClr val="00B0F0"/>
                </a:solidFill>
                <a:latin typeface="Calibri"/>
                <a:ea typeface="Tahoma" panose="020B0604030504040204" pitchFamily="34" charset="0"/>
                <a:cs typeface="Tahoma" panose="020B0604030504040204" pitchFamily="34" charset="0"/>
              </a:rPr>
              <a:t>complex</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process</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with</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different</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levels</a:t>
            </a:r>
            <a:r>
              <a:rPr lang="fr-FR" altLang="fr-FR" sz="1050" b="1" kern="0" dirty="0">
                <a:solidFill>
                  <a:srgbClr val="00B0F0"/>
                </a:solidFill>
                <a:latin typeface="Calibri"/>
                <a:ea typeface="Tahoma" panose="020B0604030504040204" pitchFamily="34" charset="0"/>
                <a:cs typeface="Tahoma" panose="020B0604030504040204" pitchFamily="34" charset="0"/>
              </a:rPr>
              <a:t> and </a:t>
            </a:r>
            <a:r>
              <a:rPr lang="fr-FR" altLang="fr-FR" sz="1050" b="1" kern="0" dirty="0" err="1">
                <a:solidFill>
                  <a:srgbClr val="00B0F0"/>
                </a:solidFill>
                <a:latin typeface="Calibri"/>
                <a:ea typeface="Tahoma" panose="020B0604030504040204" pitchFamily="34" charset="0"/>
                <a:cs typeface="Tahoma" panose="020B0604030504040204" pitchFamily="34" charset="0"/>
              </a:rPr>
              <a:t>tools</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belonging</a:t>
            </a:r>
            <a:r>
              <a:rPr lang="fr-FR" altLang="fr-FR" sz="1050" b="1" kern="0" dirty="0">
                <a:solidFill>
                  <a:srgbClr val="00B0F0"/>
                </a:solidFill>
                <a:latin typeface="Calibri"/>
                <a:ea typeface="Tahoma" panose="020B0604030504040204" pitchFamily="34" charset="0"/>
                <a:cs typeface="Tahoma" panose="020B0604030504040204" pitchFamily="34" charset="0"/>
              </a:rPr>
              <a:t> to </a:t>
            </a:r>
            <a:r>
              <a:rPr lang="fr-FR" altLang="fr-FR" sz="1050" b="1" kern="0" dirty="0" err="1">
                <a:solidFill>
                  <a:srgbClr val="00B0F0"/>
                </a:solidFill>
                <a:latin typeface="Calibri"/>
                <a:ea typeface="Tahoma" panose="020B0604030504040204" pitchFamily="34" charset="0"/>
                <a:cs typeface="Tahoma" panose="020B0604030504040204" pitchFamily="34" charset="0"/>
              </a:rPr>
              <a:t>clinical</a:t>
            </a:r>
            <a:r>
              <a:rPr lang="fr-FR" altLang="fr-FR" sz="1050" b="1" kern="0" dirty="0">
                <a:solidFill>
                  <a:srgbClr val="00B0F0"/>
                </a:solidFill>
                <a:latin typeface="Calibri"/>
                <a:ea typeface="Tahoma" panose="020B0604030504040204" pitchFamily="34" charset="0"/>
                <a:cs typeface="Tahoma" panose="020B0604030504040204" pitchFamily="34" charset="0"/>
              </a:rPr>
              <a:t> practice or </a:t>
            </a:r>
            <a:r>
              <a:rPr lang="fr-FR" altLang="fr-FR" sz="1050" b="1" kern="0" dirty="0" err="1">
                <a:solidFill>
                  <a:srgbClr val="00B0F0"/>
                </a:solidFill>
                <a:latin typeface="Calibri"/>
                <a:ea typeface="Tahoma" panose="020B0604030504040204" pitchFamily="34" charset="0"/>
                <a:cs typeface="Tahoma" panose="020B0604030504040204" pitchFamily="34" charset="0"/>
              </a:rPr>
              <a:t>research</a:t>
            </a:r>
            <a:endParaRPr lang="fr-FR" altLang="fr-FR" sz="1050" b="1" kern="0" dirty="0">
              <a:solidFill>
                <a:srgbClr val="00B0F0"/>
              </a:solidFill>
              <a:latin typeface="Calibri"/>
              <a:ea typeface="Tahoma" panose="020B0604030504040204" pitchFamily="34" charset="0"/>
              <a:cs typeface="Tahoma" panose="020B0604030504040204" pitchFamily="34" charset="0"/>
            </a:endParaRPr>
          </a:p>
          <a:p>
            <a:pPr algn="just" defTabSz="685800">
              <a:lnSpc>
                <a:spcPct val="150000"/>
              </a:lnSpc>
              <a:defRPr/>
            </a:pPr>
            <a:endParaRPr lang="fr-FR" altLang="fr-FR" sz="1050" b="1" kern="0" dirty="0">
              <a:solidFill>
                <a:srgbClr val="FF0000"/>
              </a:solidFill>
              <a:latin typeface="Calibri"/>
              <a:ea typeface="Tahoma" panose="020B0604030504040204" pitchFamily="34" charset="0"/>
              <a:cs typeface="Tahoma" panose="020B0604030504040204" pitchFamily="34" charset="0"/>
            </a:endParaRPr>
          </a:p>
          <a:p>
            <a:pPr algn="just" defTabSz="685800">
              <a:lnSpc>
                <a:spcPct val="150000"/>
              </a:lnSpc>
              <a:defRPr/>
            </a:pP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&gt;&gt;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Graduated</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and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personalized</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diagnosis</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strategy</a:t>
            </a:r>
            <a:endParaRPr lang="fr-FR" altLang="fr-FR" sz="1050" b="1" kern="0" dirty="0">
              <a:solidFill>
                <a:srgbClr val="4BACC6">
                  <a:lumMod val="50000"/>
                </a:srgbClr>
              </a:solidFill>
              <a:latin typeface="Calibri"/>
              <a:ea typeface="Tahoma" panose="020B0604030504040204" pitchFamily="34" charset="0"/>
              <a:cs typeface="Tahoma" panose="020B0604030504040204" pitchFamily="34" charset="0"/>
            </a:endParaRPr>
          </a:p>
          <a:p>
            <a:pPr algn="just" defTabSz="685800">
              <a:lnSpc>
                <a:spcPct val="150000"/>
              </a:lnSpc>
              <a:defRPr/>
            </a:pPr>
            <a:endParaRPr lang="fr-FR" altLang="fr-FR" sz="1050" b="1" kern="0" dirty="0">
              <a:solidFill>
                <a:srgbClr val="333399"/>
              </a:solidFill>
              <a:latin typeface="Calibri"/>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90F6887-59B5-0149-99EA-E46C41C6DDE6}"/>
              </a:ext>
            </a:extLst>
          </p:cNvPr>
          <p:cNvSpPr/>
          <p:nvPr/>
        </p:nvSpPr>
        <p:spPr>
          <a:xfrm>
            <a:off x="6005212" y="3092113"/>
            <a:ext cx="2753930" cy="1521507"/>
          </a:xfrm>
          <a:prstGeom prst="rect">
            <a:avLst/>
          </a:prstGeom>
        </p:spPr>
        <p:txBody>
          <a:bodyPr wrap="square">
            <a:spAutoFit/>
          </a:bodyPr>
          <a:lstStyle/>
          <a:p>
            <a:pPr marL="128588" indent="-128588" algn="just" defTabSz="685800">
              <a:lnSpc>
                <a:spcPct val="150000"/>
              </a:lnSpc>
              <a:buFont typeface="Arial" pitchFamily="34" charset="0"/>
              <a:buChar char="•"/>
              <a:defRPr/>
            </a:pPr>
            <a:r>
              <a:rPr lang="fr-FR" altLang="fr-FR" sz="1050" b="1" kern="0" dirty="0">
                <a:solidFill>
                  <a:srgbClr val="00B0F0"/>
                </a:solidFill>
                <a:latin typeface="Calibri"/>
                <a:ea typeface="Tahoma" panose="020B0604030504040204" pitchFamily="34" charset="0"/>
                <a:cs typeface="Tahoma" panose="020B0604030504040204" pitchFamily="34" charset="0"/>
              </a:rPr>
              <a:t>The post-</a:t>
            </a:r>
            <a:r>
              <a:rPr lang="fr-FR" altLang="fr-FR" sz="1050" b="1" kern="0" dirty="0" err="1">
                <a:solidFill>
                  <a:srgbClr val="00B0F0"/>
                </a:solidFill>
                <a:latin typeface="Calibri"/>
                <a:ea typeface="Tahoma" panose="020B0604030504040204" pitchFamily="34" charset="0"/>
                <a:cs typeface="Tahoma" panose="020B0604030504040204" pitchFamily="34" charset="0"/>
              </a:rPr>
              <a:t>diagnosis</a:t>
            </a:r>
            <a:r>
              <a:rPr lang="fr-FR" altLang="fr-FR" sz="1050" b="1" kern="0" dirty="0">
                <a:solidFill>
                  <a:srgbClr val="00B0F0"/>
                </a:solidFill>
                <a:latin typeface="Calibri"/>
                <a:ea typeface="Tahoma" panose="020B0604030504040204" pitchFamily="34" charset="0"/>
                <a:cs typeface="Tahoma" panose="020B0604030504040204" pitchFamily="34" charset="0"/>
              </a:rPr>
              <a:t> supports are crucial to </a:t>
            </a:r>
            <a:r>
              <a:rPr lang="fr-FR" altLang="fr-FR" sz="1050" b="1" kern="0" dirty="0" err="1">
                <a:solidFill>
                  <a:srgbClr val="00B0F0"/>
                </a:solidFill>
                <a:latin typeface="Calibri"/>
                <a:ea typeface="Tahoma" panose="020B0604030504040204" pitchFamily="34" charset="0"/>
                <a:cs typeface="Tahoma" panose="020B0604030504040204" pitchFamily="34" charset="0"/>
              </a:rPr>
              <a:t>motivate</a:t>
            </a:r>
            <a:r>
              <a:rPr lang="fr-FR" altLang="fr-FR" sz="1050" b="1" kern="0" dirty="0">
                <a:solidFill>
                  <a:srgbClr val="00B0F0"/>
                </a:solidFill>
                <a:latin typeface="Calibri"/>
                <a:ea typeface="Tahoma" panose="020B0604030504040204" pitchFamily="34" charset="0"/>
                <a:cs typeface="Tahoma" panose="020B0604030504040204" pitchFamily="34" charset="0"/>
              </a:rPr>
              <a:t> a </a:t>
            </a:r>
            <a:r>
              <a:rPr lang="fr-FR" altLang="fr-FR" sz="1050" b="1" kern="0" dirty="0" err="1">
                <a:solidFill>
                  <a:srgbClr val="00B0F0"/>
                </a:solidFill>
                <a:latin typeface="Calibri"/>
                <a:ea typeface="Tahoma" panose="020B0604030504040204" pitchFamily="34" charset="0"/>
                <a:cs typeface="Tahoma" panose="020B0604030504040204" pitchFamily="34" charset="0"/>
              </a:rPr>
              <a:t>timely</a:t>
            </a:r>
            <a:r>
              <a:rPr lang="fr-FR" altLang="fr-FR" sz="1050" b="1" kern="0" dirty="0">
                <a:solidFill>
                  <a:srgbClr val="00B0F0"/>
                </a:solidFill>
                <a:latin typeface="Calibri"/>
                <a:ea typeface="Tahoma" panose="020B0604030504040204" pitchFamily="34" charset="0"/>
                <a:cs typeface="Tahoma" panose="020B0604030504040204" pitchFamily="34" charset="0"/>
              </a:rPr>
              <a:t> </a:t>
            </a:r>
            <a:r>
              <a:rPr lang="fr-FR" altLang="fr-FR" sz="1050" b="1" kern="0" dirty="0" err="1">
                <a:solidFill>
                  <a:srgbClr val="00B0F0"/>
                </a:solidFill>
                <a:latin typeface="Calibri"/>
                <a:ea typeface="Tahoma" panose="020B0604030504040204" pitchFamily="34" charset="0"/>
                <a:cs typeface="Tahoma" panose="020B0604030504040204" pitchFamily="34" charset="0"/>
              </a:rPr>
              <a:t>diagnosis</a:t>
            </a:r>
            <a:endParaRPr lang="fr-FR" altLang="fr-FR" sz="1050" b="1" kern="0" dirty="0">
              <a:solidFill>
                <a:srgbClr val="00B0F0"/>
              </a:solidFill>
              <a:latin typeface="Calibri"/>
              <a:ea typeface="Tahoma" panose="020B0604030504040204" pitchFamily="34" charset="0"/>
              <a:cs typeface="Tahoma" panose="020B0604030504040204" pitchFamily="34" charset="0"/>
            </a:endParaRPr>
          </a:p>
          <a:p>
            <a:pPr algn="just" defTabSz="685800">
              <a:lnSpc>
                <a:spcPct val="150000"/>
              </a:lnSpc>
              <a:defRPr/>
            </a:pPr>
            <a:endParaRPr lang="fr-FR" altLang="fr-FR" sz="1050" b="1" kern="0" dirty="0">
              <a:solidFill>
                <a:srgbClr val="FF0000"/>
              </a:solidFill>
              <a:latin typeface="Calibri"/>
              <a:ea typeface="Tahoma" panose="020B0604030504040204" pitchFamily="34" charset="0"/>
              <a:cs typeface="Tahoma" panose="020B0604030504040204" pitchFamily="34" charset="0"/>
            </a:endParaRPr>
          </a:p>
          <a:p>
            <a:pPr algn="just" defTabSz="685800">
              <a:lnSpc>
                <a:spcPct val="150000"/>
              </a:lnSpc>
              <a:defRPr/>
            </a:pP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&gt;&gt; Report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based</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on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literature</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survey</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consensus </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sym typeface="Wingdings" pitchFamily="2" charset="2"/>
              </a:rPr>
              <a:t> </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Focus on the 3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month</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post-</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diagnosis</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supports</a:t>
            </a:r>
          </a:p>
        </p:txBody>
      </p:sp>
      <p:sp>
        <p:nvSpPr>
          <p:cNvPr id="8" name="Organigramme : Alternative 7">
            <a:extLst>
              <a:ext uri="{FF2B5EF4-FFF2-40B4-BE49-F238E27FC236}">
                <a16:creationId xmlns:a16="http://schemas.microsoft.com/office/drawing/2014/main" id="{9CAED239-6CDD-4E4D-BF2C-5F13C7071B44}"/>
              </a:ext>
            </a:extLst>
          </p:cNvPr>
          <p:cNvSpPr/>
          <p:nvPr/>
        </p:nvSpPr>
        <p:spPr>
          <a:xfrm>
            <a:off x="1008099" y="2193955"/>
            <a:ext cx="1527362" cy="808665"/>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fr-FR" altLang="fr-FR" sz="1125" b="1" dirty="0">
                <a:solidFill>
                  <a:srgbClr val="222268"/>
                </a:solidFill>
                <a:latin typeface="Calibri"/>
              </a:rPr>
              <a:t>DETECTION</a:t>
            </a:r>
            <a:endParaRPr lang="fr-FR" sz="1125" b="1" dirty="0">
              <a:solidFill>
                <a:srgbClr val="FFFFFF"/>
              </a:solidFill>
              <a:latin typeface="Calibri"/>
            </a:endParaRPr>
          </a:p>
        </p:txBody>
      </p:sp>
      <p:sp>
        <p:nvSpPr>
          <p:cNvPr id="9" name="Organigramme : Alternative 8">
            <a:extLst>
              <a:ext uri="{FF2B5EF4-FFF2-40B4-BE49-F238E27FC236}">
                <a16:creationId xmlns:a16="http://schemas.microsoft.com/office/drawing/2014/main" id="{B70C0F53-DBED-F141-AB26-0C689AAE7713}"/>
              </a:ext>
            </a:extLst>
          </p:cNvPr>
          <p:cNvSpPr/>
          <p:nvPr/>
        </p:nvSpPr>
        <p:spPr>
          <a:xfrm>
            <a:off x="6383488" y="2179680"/>
            <a:ext cx="1810655" cy="822941"/>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fr-FR" sz="1125" b="1" dirty="0">
                <a:solidFill>
                  <a:srgbClr val="222268"/>
                </a:solidFill>
                <a:latin typeface="Calibri"/>
              </a:rPr>
              <a:t>POST DIAGNOSIS SUPPORTS</a:t>
            </a:r>
            <a:endParaRPr lang="fr-FR" sz="1125" b="1" dirty="0">
              <a:solidFill>
                <a:srgbClr val="222268"/>
              </a:solidFill>
              <a:latin typeface="Calibri"/>
            </a:endParaRPr>
          </a:p>
        </p:txBody>
      </p:sp>
      <p:sp>
        <p:nvSpPr>
          <p:cNvPr id="10" name="Organigramme : Alternative 9">
            <a:extLst>
              <a:ext uri="{FF2B5EF4-FFF2-40B4-BE49-F238E27FC236}">
                <a16:creationId xmlns:a16="http://schemas.microsoft.com/office/drawing/2014/main" id="{D0674BA3-2C53-9849-8A9A-8CBFEAB149AE}"/>
              </a:ext>
            </a:extLst>
          </p:cNvPr>
          <p:cNvSpPr/>
          <p:nvPr/>
        </p:nvSpPr>
        <p:spPr>
          <a:xfrm>
            <a:off x="355059" y="1687957"/>
            <a:ext cx="8624863" cy="379236"/>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fr-FR" sz="1050" b="1" dirty="0">
                <a:solidFill>
                  <a:srgbClr val="222268"/>
                </a:solidFill>
                <a:latin typeface="Calibri"/>
              </a:rPr>
              <a:t>DIAGNOSIS    PROCESS   of    NCD/DEMENTIA</a:t>
            </a:r>
            <a:endParaRPr lang="fr-FR" sz="1050" b="1" dirty="0">
              <a:solidFill>
                <a:srgbClr val="222268"/>
              </a:solidFill>
              <a:latin typeface="Calibri"/>
            </a:endParaRPr>
          </a:p>
        </p:txBody>
      </p:sp>
      <p:cxnSp>
        <p:nvCxnSpPr>
          <p:cNvPr id="11" name="Connecteur droit avec flèche 73">
            <a:extLst>
              <a:ext uri="{FF2B5EF4-FFF2-40B4-BE49-F238E27FC236}">
                <a16:creationId xmlns:a16="http://schemas.microsoft.com/office/drawing/2014/main" id="{69810B50-3641-FE42-A981-9EEB6291DCA0}"/>
              </a:ext>
            </a:extLst>
          </p:cNvPr>
          <p:cNvCxnSpPr>
            <a:cxnSpLocks noChangeShapeType="1"/>
            <a:endCxn id="9" idx="1"/>
          </p:cNvCxnSpPr>
          <p:nvPr/>
        </p:nvCxnSpPr>
        <p:spPr bwMode="auto">
          <a:xfrm>
            <a:off x="2280966" y="2590499"/>
            <a:ext cx="4102522" cy="652"/>
          </a:xfrm>
          <a:prstGeom prst="straightConnector1">
            <a:avLst/>
          </a:prstGeom>
          <a:noFill/>
          <a:ln w="63500" cmpd="dbl"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2" name="Organigramme : Alternative 11">
            <a:extLst>
              <a:ext uri="{FF2B5EF4-FFF2-40B4-BE49-F238E27FC236}">
                <a16:creationId xmlns:a16="http://schemas.microsoft.com/office/drawing/2014/main" id="{AAD1A76A-219E-2248-BB66-B40C6FBB09DA}"/>
              </a:ext>
            </a:extLst>
          </p:cNvPr>
          <p:cNvSpPr/>
          <p:nvPr/>
        </p:nvSpPr>
        <p:spPr>
          <a:xfrm>
            <a:off x="2198970" y="2407360"/>
            <a:ext cx="4394631" cy="379236"/>
          </a:xfrm>
          <a:prstGeom prst="flowChartAlternateProcess">
            <a:avLst/>
          </a:prstGeom>
          <a:solidFill>
            <a:schemeClr val="bg1">
              <a:lumMod val="95000"/>
            </a:schemeClr>
          </a:solidFill>
          <a:ln w="6350"/>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fr-FR" sz="1125" b="1" dirty="0">
                <a:solidFill>
                  <a:srgbClr val="222268"/>
                </a:solidFill>
                <a:latin typeface="Calibri"/>
              </a:rPr>
              <a:t>ETIOLOGICAL DIAGNOSIS</a:t>
            </a:r>
            <a:endParaRPr lang="fr-FR" sz="1125" b="1" dirty="0">
              <a:solidFill>
                <a:srgbClr val="222268"/>
              </a:solidFill>
              <a:latin typeface="Calibri"/>
            </a:endParaRPr>
          </a:p>
        </p:txBody>
      </p:sp>
      <p:sp>
        <p:nvSpPr>
          <p:cNvPr id="14" name="Rectangle 13">
            <a:extLst>
              <a:ext uri="{FF2B5EF4-FFF2-40B4-BE49-F238E27FC236}">
                <a16:creationId xmlns:a16="http://schemas.microsoft.com/office/drawing/2014/main" id="{90998B49-75E3-844F-9B07-2D9FABD66095}"/>
              </a:ext>
            </a:extLst>
          </p:cNvPr>
          <p:cNvSpPr/>
          <p:nvPr/>
        </p:nvSpPr>
        <p:spPr>
          <a:xfrm>
            <a:off x="388937" y="3107384"/>
            <a:ext cx="2981351" cy="2390719"/>
          </a:xfrm>
          <a:prstGeom prst="rect">
            <a:avLst/>
          </a:prstGeom>
        </p:spPr>
        <p:txBody>
          <a:bodyPr wrap="square">
            <a:spAutoFit/>
          </a:bodyPr>
          <a:lstStyle/>
          <a:p>
            <a:pPr marL="128588" indent="-128588" algn="just" defTabSz="685800">
              <a:lnSpc>
                <a:spcPct val="150000"/>
              </a:lnSpc>
              <a:buFont typeface="Arial" pitchFamily="34" charset="0"/>
              <a:buChar char="•"/>
              <a:defRPr/>
            </a:pPr>
            <a:r>
              <a:rPr lang="fr-FR" altLang="fr-FR" sz="1050" b="1" kern="0" dirty="0">
                <a:solidFill>
                  <a:srgbClr val="00B0F0"/>
                </a:solidFill>
                <a:latin typeface="Calibri"/>
                <a:ea typeface="Tahoma" panose="020B0604030504040204" pitchFamily="34" charset="0"/>
                <a:cs typeface="Tahoma" panose="020B0604030504040204" pitchFamily="34" charset="0"/>
              </a:rPr>
              <a:t>The challenge of </a:t>
            </a:r>
            <a:r>
              <a:rPr lang="fr-FR" altLang="fr-FR" sz="1050" b="1" kern="0" dirty="0" err="1">
                <a:solidFill>
                  <a:srgbClr val="00B0F0"/>
                </a:solidFill>
                <a:latin typeface="Calibri"/>
                <a:ea typeface="Tahoma" panose="020B0604030504040204" pitchFamily="34" charset="0"/>
                <a:cs typeface="Tahoma" panose="020B0604030504040204" pitchFamily="34" charset="0"/>
              </a:rPr>
              <a:t>diagnosis</a:t>
            </a:r>
            <a:r>
              <a:rPr lang="fr-FR" altLang="fr-FR" sz="1050" b="1" kern="0" dirty="0">
                <a:solidFill>
                  <a:srgbClr val="00B0F0"/>
                </a:solidFill>
                <a:latin typeface="Calibri"/>
                <a:ea typeface="Tahoma" panose="020B0604030504040204" pitchFamily="34" charset="0"/>
                <a:cs typeface="Tahoma" panose="020B0604030504040204" pitchFamily="34" charset="0"/>
              </a:rPr>
              <a:t> for NCD </a:t>
            </a:r>
            <a:r>
              <a:rPr lang="fr-FR" altLang="fr-FR" sz="1050" b="1" kern="0" dirty="0" err="1">
                <a:solidFill>
                  <a:srgbClr val="00B0F0"/>
                </a:solidFill>
                <a:latin typeface="Calibri"/>
                <a:ea typeface="Tahoma" panose="020B0604030504040204" pitchFamily="34" charset="0"/>
                <a:cs typeface="Tahoma" panose="020B0604030504040204" pitchFamily="34" charset="0"/>
              </a:rPr>
              <a:t>is</a:t>
            </a:r>
            <a:r>
              <a:rPr lang="fr-FR" altLang="fr-FR" sz="1050" b="1" kern="0" dirty="0">
                <a:solidFill>
                  <a:srgbClr val="00B0F0"/>
                </a:solidFill>
                <a:latin typeface="Calibri"/>
                <a:ea typeface="Tahoma" panose="020B0604030504040204" pitchFamily="34" charset="0"/>
                <a:cs typeface="Tahoma" panose="020B0604030504040204" pitchFamily="34" charset="0"/>
              </a:rPr>
              <a:t> major in </a:t>
            </a:r>
            <a:r>
              <a:rPr lang="fr-FR" altLang="fr-FR" sz="1050" b="1" kern="0" dirty="0" err="1">
                <a:solidFill>
                  <a:srgbClr val="00B0F0"/>
                </a:solidFill>
                <a:latin typeface="Calibri"/>
                <a:ea typeface="Tahoma" panose="020B0604030504040204" pitchFamily="34" charset="0"/>
                <a:cs typeface="Tahoma" panose="020B0604030504040204" pitchFamily="34" charset="0"/>
              </a:rPr>
              <a:t>primary</a:t>
            </a:r>
            <a:r>
              <a:rPr lang="fr-FR" altLang="fr-FR" sz="1050" b="1" kern="0" dirty="0">
                <a:solidFill>
                  <a:srgbClr val="00B0F0"/>
                </a:solidFill>
                <a:latin typeface="Calibri"/>
                <a:ea typeface="Tahoma" panose="020B0604030504040204" pitchFamily="34" charset="0"/>
                <a:cs typeface="Tahoma" panose="020B0604030504040204" pitchFamily="34" charset="0"/>
              </a:rPr>
              <a:t> care </a:t>
            </a:r>
            <a:r>
              <a:rPr lang="fr-FR" altLang="fr-FR" sz="1050" b="1" kern="0" dirty="0" err="1">
                <a:solidFill>
                  <a:srgbClr val="00B0F0"/>
                </a:solidFill>
                <a:latin typeface="Calibri"/>
                <a:ea typeface="Tahoma" panose="020B0604030504040204" pitchFamily="34" charset="0"/>
                <a:cs typeface="Tahoma" panose="020B0604030504040204" pitchFamily="34" charset="0"/>
              </a:rPr>
              <a:t>because</a:t>
            </a:r>
            <a:r>
              <a:rPr lang="fr-FR" altLang="fr-FR" sz="1050" b="1" kern="0" dirty="0">
                <a:solidFill>
                  <a:srgbClr val="00B0F0"/>
                </a:solidFill>
                <a:latin typeface="Calibri"/>
                <a:ea typeface="Tahoma" panose="020B0604030504040204" pitchFamily="34" charset="0"/>
                <a:cs typeface="Tahoma" panose="020B0604030504040204" pitchFamily="34" charset="0"/>
              </a:rPr>
              <a:t> of a </a:t>
            </a:r>
            <a:r>
              <a:rPr lang="fr-FR" altLang="fr-FR" sz="1050" b="1" kern="0" dirty="0" err="1">
                <a:solidFill>
                  <a:srgbClr val="00B0F0"/>
                </a:solidFill>
                <a:latin typeface="Calibri"/>
                <a:ea typeface="Tahoma" panose="020B0604030504040204" pitchFamily="34" charset="0"/>
                <a:cs typeface="Tahoma" panose="020B0604030504040204" pitchFamily="34" charset="0"/>
              </a:rPr>
              <a:t>lack</a:t>
            </a:r>
            <a:r>
              <a:rPr lang="fr-FR" altLang="fr-FR" sz="1050" b="1" kern="0" dirty="0">
                <a:solidFill>
                  <a:srgbClr val="00B0F0"/>
                </a:solidFill>
                <a:latin typeface="Calibri"/>
                <a:ea typeface="Tahoma" panose="020B0604030504040204" pitchFamily="34" charset="0"/>
                <a:cs typeface="Tahoma" panose="020B0604030504040204" pitchFamily="34" charset="0"/>
              </a:rPr>
              <a:t> of </a:t>
            </a:r>
            <a:r>
              <a:rPr lang="fr-FR" altLang="fr-FR" sz="1050" b="1" kern="0" dirty="0" err="1">
                <a:solidFill>
                  <a:srgbClr val="00B0F0"/>
                </a:solidFill>
                <a:latin typeface="Calibri"/>
                <a:ea typeface="Tahoma" panose="020B0604030504040204" pitchFamily="34" charset="0"/>
                <a:cs typeface="Tahoma" panose="020B0604030504040204" pitchFamily="34" charset="0"/>
              </a:rPr>
              <a:t>detection</a:t>
            </a:r>
            <a:r>
              <a:rPr lang="fr-FR" altLang="fr-FR" sz="1050" b="1" kern="0" dirty="0">
                <a:solidFill>
                  <a:srgbClr val="00B0F0"/>
                </a:solidFill>
                <a:latin typeface="Calibri"/>
                <a:ea typeface="Tahoma" panose="020B0604030504040204" pitchFamily="34" charset="0"/>
                <a:cs typeface="Tahoma" panose="020B0604030504040204" pitchFamily="34" charset="0"/>
              </a:rPr>
              <a:t> all over Europe</a:t>
            </a:r>
          </a:p>
          <a:p>
            <a:pPr marL="128588" indent="-128588" algn="just" defTabSz="685800">
              <a:lnSpc>
                <a:spcPct val="150000"/>
              </a:lnSpc>
              <a:buFont typeface="Arial" pitchFamily="34" charset="0"/>
              <a:buChar char="•"/>
              <a:defRPr/>
            </a:pPr>
            <a:endParaRPr lang="fr-FR" altLang="fr-FR" sz="1050" b="1" kern="0" dirty="0">
              <a:solidFill>
                <a:srgbClr val="FF0000"/>
              </a:solidFill>
              <a:latin typeface="Calibri"/>
              <a:ea typeface="Tahoma" panose="020B0604030504040204" pitchFamily="34" charset="0"/>
              <a:cs typeface="Tahoma" panose="020B0604030504040204" pitchFamily="34" charset="0"/>
            </a:endParaRPr>
          </a:p>
          <a:p>
            <a:pPr algn="just" defTabSz="685800">
              <a:lnSpc>
                <a:spcPct val="150000"/>
              </a:lnSpc>
              <a:defRPr/>
            </a:pP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WP4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aims</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a:t>
            </a:r>
          </a:p>
          <a:p>
            <a:pPr algn="just" defTabSz="685800">
              <a:lnSpc>
                <a:spcPct val="150000"/>
              </a:lnSpc>
              <a:defRPr/>
            </a:pP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&gt;&gt; Report on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Benefits</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Risks</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diagnosis</a:t>
            </a:r>
            <a:endParaRPr lang="fr-FR" altLang="fr-FR" sz="1050" b="1" kern="0" dirty="0">
              <a:solidFill>
                <a:srgbClr val="4BACC6">
                  <a:lumMod val="50000"/>
                </a:srgbClr>
              </a:solidFill>
              <a:latin typeface="Calibri"/>
              <a:ea typeface="Tahoma" panose="020B0604030504040204" pitchFamily="34" charset="0"/>
              <a:cs typeface="Tahoma" panose="020B0604030504040204" pitchFamily="34" charset="0"/>
            </a:endParaRPr>
          </a:p>
          <a:p>
            <a:pPr algn="just" defTabSz="685800">
              <a:lnSpc>
                <a:spcPct val="150000"/>
              </a:lnSpc>
              <a:defRPr/>
            </a:pP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&gt;&gt; 3 </a:t>
            </a:r>
            <a:r>
              <a:rPr lang="fr-FR" altLang="fr-FR" sz="1050" b="1" kern="0" dirty="0" err="1">
                <a:solidFill>
                  <a:srgbClr val="4BACC6">
                    <a:lumMod val="50000"/>
                  </a:srgbClr>
                </a:solidFill>
                <a:latin typeface="Calibri"/>
                <a:ea typeface="Tahoma" panose="020B0604030504040204" pitchFamily="34" charset="0"/>
                <a:cs typeface="Tahoma" panose="020B0604030504040204" pitchFamily="34" charset="0"/>
              </a:rPr>
              <a:t>implementation</a:t>
            </a:r>
            <a:r>
              <a:rPr lang="fr-FR" altLang="fr-FR" sz="1050" b="1" kern="0" dirty="0">
                <a:solidFill>
                  <a:srgbClr val="4BACC6">
                    <a:lumMod val="50000"/>
                  </a:srgbClr>
                </a:solidFill>
                <a:latin typeface="Calibri"/>
                <a:ea typeface="Tahoma" panose="020B0604030504040204" pitchFamily="34" charset="0"/>
                <a:cs typeface="Tahoma" panose="020B0604030504040204" pitchFamily="34" charset="0"/>
              </a:rPr>
              <a:t> programs:</a:t>
            </a:r>
          </a:p>
          <a:p>
            <a:pPr marL="128588" indent="-128588" algn="just" defTabSz="685800">
              <a:lnSpc>
                <a:spcPct val="150000"/>
              </a:lnSpc>
              <a:buFontTx/>
              <a:buChar char="-"/>
              <a:defRPr/>
            </a:pPr>
            <a:r>
              <a:rPr lang="fr-FR" altLang="fr-FR" sz="900" b="1" kern="0" dirty="0" err="1">
                <a:solidFill>
                  <a:srgbClr val="4BACC6">
                    <a:lumMod val="50000"/>
                  </a:srgbClr>
                </a:solidFill>
                <a:latin typeface="Calibri"/>
                <a:ea typeface="Tahoma" panose="020B0604030504040204" pitchFamily="34" charset="0"/>
                <a:cs typeface="Tahoma" panose="020B0604030504040204" pitchFamily="34" charset="0"/>
              </a:rPr>
              <a:t>Fighting</a:t>
            </a:r>
            <a:r>
              <a:rPr lang="fr-FR" altLang="fr-FR" sz="900" b="1" kern="0" dirty="0">
                <a:solidFill>
                  <a:srgbClr val="4BACC6">
                    <a:lumMod val="50000"/>
                  </a:srgbClr>
                </a:solidFill>
                <a:latin typeface="Calibri"/>
                <a:ea typeface="Tahoma" panose="020B0604030504040204" pitchFamily="34" charset="0"/>
                <a:cs typeface="Tahoma" panose="020B0604030504040204" pitchFamily="34" charset="0"/>
              </a:rPr>
              <a:t> </a:t>
            </a:r>
            <a:r>
              <a:rPr lang="fr-FR" altLang="fr-FR" sz="900" b="1" kern="0" dirty="0" err="1">
                <a:solidFill>
                  <a:srgbClr val="4BACC6">
                    <a:lumMod val="50000"/>
                  </a:srgbClr>
                </a:solidFill>
                <a:latin typeface="Calibri"/>
                <a:ea typeface="Tahoma" panose="020B0604030504040204" pitchFamily="34" charset="0"/>
                <a:cs typeface="Tahoma" panose="020B0604030504040204" pitchFamily="34" charset="0"/>
              </a:rPr>
              <a:t>against</a:t>
            </a:r>
            <a:r>
              <a:rPr lang="fr-FR" altLang="fr-FR" sz="900" b="1" kern="0" dirty="0">
                <a:solidFill>
                  <a:srgbClr val="4BACC6">
                    <a:lumMod val="50000"/>
                  </a:srgbClr>
                </a:solidFill>
                <a:latin typeface="Calibri"/>
                <a:ea typeface="Tahoma" panose="020B0604030504040204" pitchFamily="34" charset="0"/>
                <a:cs typeface="Tahoma" panose="020B0604030504040204" pitchFamily="34" charset="0"/>
              </a:rPr>
              <a:t> stigma in GP</a:t>
            </a:r>
          </a:p>
          <a:p>
            <a:pPr marL="128588" indent="-128588" algn="just" defTabSz="685800">
              <a:lnSpc>
                <a:spcPct val="150000"/>
              </a:lnSpc>
              <a:buFontTx/>
              <a:buChar char="-"/>
              <a:defRPr/>
            </a:pPr>
            <a:r>
              <a:rPr lang="fr-FR" altLang="fr-FR" sz="900" b="1" kern="0" dirty="0" err="1">
                <a:solidFill>
                  <a:srgbClr val="4BACC6">
                    <a:lumMod val="50000"/>
                  </a:srgbClr>
                </a:solidFill>
                <a:latin typeface="Calibri"/>
                <a:ea typeface="Tahoma" panose="020B0604030504040204" pitchFamily="34" charset="0"/>
                <a:cs typeface="Tahoma" panose="020B0604030504040204" pitchFamily="34" charset="0"/>
              </a:rPr>
              <a:t>Cooperation</a:t>
            </a:r>
            <a:r>
              <a:rPr lang="fr-FR" altLang="fr-FR" sz="900" b="1" kern="0" dirty="0">
                <a:solidFill>
                  <a:srgbClr val="4BACC6">
                    <a:lumMod val="50000"/>
                  </a:srgbClr>
                </a:solidFill>
                <a:latin typeface="Calibri"/>
                <a:ea typeface="Tahoma" panose="020B0604030504040204" pitchFamily="34" charset="0"/>
                <a:cs typeface="Tahoma" panose="020B0604030504040204" pitchFamily="34" charset="0"/>
              </a:rPr>
              <a:t> Nurse/ GP for </a:t>
            </a:r>
            <a:r>
              <a:rPr lang="fr-FR" altLang="fr-FR" sz="900" b="1" kern="0" dirty="0" err="1">
                <a:solidFill>
                  <a:srgbClr val="4BACC6">
                    <a:lumMod val="50000"/>
                  </a:srgbClr>
                </a:solidFill>
                <a:latin typeface="Calibri"/>
                <a:ea typeface="Tahoma" panose="020B0604030504040204" pitchFamily="34" charset="0"/>
                <a:cs typeface="Tahoma" panose="020B0604030504040204" pitchFamily="34" charset="0"/>
              </a:rPr>
              <a:t>detection</a:t>
            </a:r>
            <a:endParaRPr lang="fr-FR" altLang="fr-FR" sz="900" b="1" kern="0" dirty="0">
              <a:solidFill>
                <a:srgbClr val="4BACC6">
                  <a:lumMod val="50000"/>
                </a:srgbClr>
              </a:solidFill>
              <a:latin typeface="Calibri"/>
              <a:ea typeface="Tahoma" panose="020B0604030504040204" pitchFamily="34" charset="0"/>
              <a:cs typeface="Tahoma" panose="020B0604030504040204" pitchFamily="34" charset="0"/>
            </a:endParaRPr>
          </a:p>
          <a:p>
            <a:pPr marL="128588" indent="-128588" algn="just" defTabSz="685800">
              <a:lnSpc>
                <a:spcPct val="150000"/>
              </a:lnSpc>
              <a:buFontTx/>
              <a:buChar char="-"/>
              <a:defRPr/>
            </a:pPr>
            <a:r>
              <a:rPr lang="fr-FR" altLang="fr-FR" sz="900" b="1" kern="0" dirty="0">
                <a:solidFill>
                  <a:srgbClr val="4BACC6">
                    <a:lumMod val="50000"/>
                  </a:srgbClr>
                </a:solidFill>
                <a:latin typeface="Calibri"/>
                <a:ea typeface="Tahoma" panose="020B0604030504040204" pitchFamily="34" charset="0"/>
                <a:cs typeface="Tahoma" panose="020B0604030504040204" pitchFamily="34" charset="0"/>
              </a:rPr>
              <a:t>Use of </a:t>
            </a:r>
            <a:r>
              <a:rPr lang="fr-FR" altLang="fr-FR" sz="900" b="1" kern="0" dirty="0" err="1">
                <a:solidFill>
                  <a:srgbClr val="4BACC6">
                    <a:lumMod val="50000"/>
                  </a:srgbClr>
                </a:solidFill>
                <a:latin typeface="Calibri"/>
                <a:ea typeface="Tahoma" panose="020B0604030504040204" pitchFamily="34" charset="0"/>
                <a:cs typeface="Tahoma" panose="020B0604030504040204" pitchFamily="34" charset="0"/>
              </a:rPr>
              <a:t>telemedicine</a:t>
            </a:r>
            <a:r>
              <a:rPr lang="fr-FR" altLang="fr-FR" sz="900" b="1" kern="0" dirty="0">
                <a:solidFill>
                  <a:srgbClr val="4BACC6">
                    <a:lumMod val="50000"/>
                  </a:srgbClr>
                </a:solidFill>
                <a:latin typeface="Calibri"/>
                <a:ea typeface="Tahoma" panose="020B0604030504040204" pitchFamily="34" charset="0"/>
                <a:cs typeface="Tahoma" panose="020B0604030504040204" pitchFamily="34" charset="0"/>
              </a:rPr>
              <a:t> in nursing home</a:t>
            </a:r>
          </a:p>
        </p:txBody>
      </p:sp>
      <p:sp>
        <p:nvSpPr>
          <p:cNvPr id="15" name="Rectangle 2"/>
          <p:cNvSpPr>
            <a:spLocks noChangeArrowheads="1"/>
          </p:cNvSpPr>
          <p:nvPr/>
        </p:nvSpPr>
        <p:spPr bwMode="auto">
          <a:xfrm>
            <a:off x="778872" y="5730474"/>
            <a:ext cx="8083636" cy="323165"/>
          </a:xfrm>
          <a:prstGeom prst="rect">
            <a:avLst/>
          </a:prstGeom>
          <a:noFill/>
          <a:ln w="9525">
            <a:noFill/>
            <a:miter lim="800000"/>
            <a:headEnd/>
            <a:tailEnd/>
          </a:ln>
        </p:spPr>
        <p:txBody>
          <a:bodyPr wrap="square">
            <a:spAutoFit/>
          </a:bodyPr>
          <a:lstStyle/>
          <a:p>
            <a:pPr algn="just" defTabSz="685800">
              <a:spcAft>
                <a:spcPts val="450"/>
              </a:spcAft>
            </a:pPr>
            <a:r>
              <a:rPr lang="en-US" altLang="fr-FR" sz="750" dirty="0">
                <a:solidFill>
                  <a:srgbClr val="808080"/>
                </a:solidFill>
                <a:latin typeface="Calibri"/>
                <a:cs typeface="Times New Roman" pitchFamily="18" charset="0"/>
              </a:rPr>
              <a:t>This presentation entitled “WP4 PROJECT - </a:t>
            </a:r>
            <a:r>
              <a:rPr lang="en-GB" altLang="fr-FR" sz="750" dirty="0">
                <a:solidFill>
                  <a:srgbClr val="808080"/>
                </a:solidFill>
                <a:latin typeface="Calibri"/>
                <a:cs typeface="Times New Roman" pitchFamily="18" charset="0"/>
              </a:rPr>
              <a:t>DIAGNOSIS AND POST DIAGNOSIS SUPPORTS FOR DEMENTIA</a:t>
            </a:r>
            <a:r>
              <a:rPr lang="en-US" altLang="fr-FR" sz="750" dirty="0">
                <a:solidFill>
                  <a:srgbClr val="808080"/>
                </a:solidFill>
                <a:latin typeface="Calibri"/>
                <a:cs typeface="Times New Roman" pitchFamily="18" charset="0"/>
              </a:rPr>
              <a:t>” is part of the joint action ‘678481 / DEM 2’ which has received fund from the European Union’s Health </a:t>
            </a:r>
            <a:r>
              <a:rPr lang="en-US" altLang="fr-FR" sz="750" dirty="0" err="1">
                <a:solidFill>
                  <a:srgbClr val="808080"/>
                </a:solidFill>
                <a:latin typeface="Calibri"/>
                <a:cs typeface="Times New Roman" pitchFamily="18" charset="0"/>
              </a:rPr>
              <a:t>Programme</a:t>
            </a:r>
            <a:r>
              <a:rPr lang="en-US" altLang="fr-FR" sz="750" dirty="0">
                <a:solidFill>
                  <a:srgbClr val="808080"/>
                </a:solidFill>
                <a:latin typeface="Calibri"/>
                <a:cs typeface="Times New Roman" pitchFamily="18" charset="0"/>
              </a:rPr>
              <a:t> (2016-2020). </a:t>
            </a:r>
            <a:endParaRPr lang="fr-FR" altLang="fr-FR" sz="900" dirty="0">
              <a:solidFill>
                <a:srgbClr val="808080"/>
              </a:solidFill>
              <a:latin typeface="Times New Roman" pitchFamily="18" charset="0"/>
              <a:cs typeface="Times New Roman" pitchFamily="18" charset="0"/>
            </a:endParaRPr>
          </a:p>
        </p:txBody>
      </p:sp>
      <p:pic>
        <p:nvPicPr>
          <p:cNvPr id="16" name="Image 3" descr="Afficher l'image d'origine"/>
          <p:cNvPicPr>
            <a:picLocks noChangeAspect="1" noChangeArrowheads="1"/>
          </p:cNvPicPr>
          <p:nvPr/>
        </p:nvPicPr>
        <p:blipFill>
          <a:blip r:embed="rId3" cstate="print"/>
          <a:srcRect/>
          <a:stretch>
            <a:fillRect/>
          </a:stretch>
        </p:blipFill>
        <p:spPr bwMode="auto">
          <a:xfrm>
            <a:off x="104529" y="5751257"/>
            <a:ext cx="363016" cy="176216"/>
          </a:xfrm>
          <a:prstGeom prst="rect">
            <a:avLst/>
          </a:prstGeom>
          <a:noFill/>
          <a:ln w="9525">
            <a:noFill/>
            <a:miter lim="800000"/>
            <a:headEnd/>
            <a:tailEnd/>
          </a:ln>
        </p:spPr>
      </p:pic>
      <p:pic>
        <p:nvPicPr>
          <p:cNvPr id="17" name="Picture 22">
            <a:extLst>
              <a:ext uri="{FF2B5EF4-FFF2-40B4-BE49-F238E27FC236}">
                <a16:creationId xmlns:a16="http://schemas.microsoft.com/office/drawing/2014/main" id="{28476B7D-2321-8D44-81F9-C55223284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7605"/>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33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92FC94DC-1C20-4E69-8242-519BFDC8743E}"/>
              </a:ext>
            </a:extLst>
          </p:cNvPr>
          <p:cNvSpPr>
            <a:spLocks noChangeArrowheads="1"/>
          </p:cNvSpPr>
          <p:nvPr/>
        </p:nvSpPr>
        <p:spPr bwMode="auto">
          <a:xfrm>
            <a:off x="1331120" y="1107283"/>
            <a:ext cx="5779294" cy="507831"/>
          </a:xfrm>
          <a:prstGeom prst="rect">
            <a:avLst/>
          </a:prstGeom>
          <a:noFill/>
          <a:ln w="9525">
            <a:noFill/>
            <a:miter lim="800000"/>
            <a:headEnd/>
            <a:tailEnd/>
          </a:ln>
        </p:spPr>
        <p:txBody>
          <a:bodyPr>
            <a:spAutoFit/>
          </a:bodyPr>
          <a:lstStyle/>
          <a:p>
            <a:pPr marL="69056" indent="264319" algn="ctr" defTabSz="685800" eaLnBrk="0" fontAlgn="base" hangingPunct="0">
              <a:spcBef>
                <a:spcPct val="0"/>
              </a:spcBef>
              <a:spcAft>
                <a:spcPct val="0"/>
              </a:spcAft>
              <a:defRPr/>
            </a:pPr>
            <a:r>
              <a:rPr lang="en-GB" altLang="fr-FR" sz="2700" b="1" dirty="0">
                <a:solidFill>
                  <a:srgbClr val="0070C0"/>
                </a:solidFill>
                <a:latin typeface="Calibri"/>
                <a:cs typeface="Times New Roman" pitchFamily="18" charset="0"/>
              </a:rPr>
              <a:t>A new </a:t>
            </a:r>
            <a:r>
              <a:rPr lang="fr-FR" altLang="fr-FR" sz="2700" b="1" dirty="0" err="1">
                <a:solidFill>
                  <a:srgbClr val="0070C0"/>
                </a:solidFill>
                <a:latin typeface="Calibri"/>
                <a:cs typeface="Times New Roman" pitchFamily="18" charset="0"/>
              </a:rPr>
              <a:t>European</a:t>
            </a:r>
            <a:r>
              <a:rPr lang="fr-FR" altLang="fr-FR" sz="2700" b="1" dirty="0">
                <a:solidFill>
                  <a:srgbClr val="0070C0"/>
                </a:solidFill>
                <a:latin typeface="Calibri"/>
                <a:cs typeface="Times New Roman" pitchFamily="18" charset="0"/>
              </a:rPr>
              <a:t> training for </a:t>
            </a:r>
            <a:r>
              <a:rPr lang="fr-FR" altLang="fr-FR" sz="2700" b="1" dirty="0" err="1">
                <a:solidFill>
                  <a:srgbClr val="0070C0"/>
                </a:solidFill>
                <a:latin typeface="Calibri"/>
                <a:cs typeface="Times New Roman" pitchFamily="18" charset="0"/>
              </a:rPr>
              <a:t>GPs</a:t>
            </a:r>
            <a:endParaRPr lang="fr-FR" altLang="fr-FR" sz="3000" dirty="0">
              <a:solidFill>
                <a:srgbClr val="0070C0"/>
              </a:solidFill>
              <a:latin typeface="Calibri"/>
              <a:cs typeface="Times New Roman" pitchFamily="18" charset="0"/>
            </a:endParaRPr>
          </a:p>
        </p:txBody>
      </p:sp>
      <p:sp>
        <p:nvSpPr>
          <p:cNvPr id="6151" name="ZoneTexte 6">
            <a:extLst>
              <a:ext uri="{FF2B5EF4-FFF2-40B4-BE49-F238E27FC236}">
                <a16:creationId xmlns:a16="http://schemas.microsoft.com/office/drawing/2014/main" id="{7858E265-AA6E-47CC-88F3-FE3B37B5DF43}"/>
              </a:ext>
            </a:extLst>
          </p:cNvPr>
          <p:cNvSpPr txBox="1">
            <a:spLocks noChangeArrowheads="1"/>
          </p:cNvSpPr>
          <p:nvPr/>
        </p:nvSpPr>
        <p:spPr bwMode="auto">
          <a:xfrm>
            <a:off x="668439" y="1808561"/>
            <a:ext cx="6927750" cy="1754326"/>
          </a:xfrm>
          <a:prstGeom prst="rect">
            <a:avLst/>
          </a:prstGeom>
          <a:noFill/>
          <a:ln w="9525">
            <a:noFill/>
            <a:miter lim="800000"/>
            <a:headEnd/>
            <a:tailEnd/>
          </a:ln>
        </p:spPr>
        <p:txBody>
          <a:bodyPr wrap="square">
            <a:spAutoFit/>
          </a:bodyPr>
          <a:lstStyle/>
          <a:p>
            <a:pPr defTabSz="685800" eaLnBrk="0" fontAlgn="base" hangingPunct="0">
              <a:spcBef>
                <a:spcPct val="0"/>
              </a:spcBef>
              <a:spcAft>
                <a:spcPct val="0"/>
              </a:spcAft>
              <a:defRPr/>
            </a:pPr>
            <a:r>
              <a:rPr lang="en-US" u="sng" dirty="0">
                <a:solidFill>
                  <a:prstClr val="black"/>
                </a:solidFill>
                <a:latin typeface="Calibri"/>
                <a:cs typeface="Arial" charset="0"/>
              </a:rPr>
              <a:t>AIM </a:t>
            </a:r>
            <a:r>
              <a:rPr lang="en-US" dirty="0">
                <a:solidFill>
                  <a:prstClr val="black"/>
                </a:solidFill>
                <a:latin typeface="Calibri"/>
                <a:cs typeface="Arial" charset="0"/>
              </a:rPr>
              <a:t>: To increase the benefits of diagnosis and reduce stigma from the GPs point of </a:t>
            </a:r>
            <a:r>
              <a:rPr lang="en-US" dirty="0" err="1">
                <a:solidFill>
                  <a:prstClr val="black"/>
                </a:solidFill>
                <a:latin typeface="Calibri"/>
                <a:cs typeface="Arial" charset="0"/>
              </a:rPr>
              <a:t>vue</a:t>
            </a:r>
            <a:endParaRPr lang="en-US" dirty="0">
              <a:solidFill>
                <a:prstClr val="black"/>
              </a:solidFill>
              <a:latin typeface="Calibri"/>
              <a:cs typeface="Arial" charset="0"/>
            </a:endParaRPr>
          </a:p>
          <a:p>
            <a:pPr defTabSz="685800" eaLnBrk="0" fontAlgn="base" hangingPunct="0">
              <a:spcBef>
                <a:spcPct val="0"/>
              </a:spcBef>
              <a:spcAft>
                <a:spcPct val="0"/>
              </a:spcAft>
              <a:defRPr/>
            </a:pPr>
            <a:endParaRPr lang="en-US" u="sng" dirty="0">
              <a:solidFill>
                <a:prstClr val="black"/>
              </a:solidFill>
              <a:latin typeface="Calibri"/>
              <a:cs typeface="Arial" charset="0"/>
            </a:endParaRPr>
          </a:p>
          <a:p>
            <a:pPr defTabSz="685800" eaLnBrk="0" fontAlgn="base" hangingPunct="0">
              <a:spcBef>
                <a:spcPct val="0"/>
              </a:spcBef>
              <a:spcAft>
                <a:spcPct val="0"/>
              </a:spcAft>
              <a:defRPr/>
            </a:pPr>
            <a:r>
              <a:rPr lang="en-US" u="sng" dirty="0">
                <a:solidFill>
                  <a:prstClr val="black"/>
                </a:solidFill>
                <a:latin typeface="Calibri"/>
                <a:cs typeface="Arial" charset="0"/>
              </a:rPr>
              <a:t>Objectives : </a:t>
            </a:r>
          </a:p>
          <a:p>
            <a:pPr defTabSz="685800" eaLnBrk="0" fontAlgn="base" hangingPunct="0">
              <a:spcBef>
                <a:spcPct val="0"/>
              </a:spcBef>
              <a:spcAft>
                <a:spcPct val="0"/>
              </a:spcAft>
              <a:buFont typeface="Wingdings" pitchFamily="2" charset="2"/>
              <a:buChar char="Ø"/>
              <a:defRPr/>
            </a:pPr>
            <a:r>
              <a:rPr lang="en-US" dirty="0">
                <a:solidFill>
                  <a:prstClr val="black"/>
                </a:solidFill>
                <a:latin typeface="Calibri"/>
                <a:cs typeface="Arial" charset="0"/>
              </a:rPr>
              <a:t>Impact :  «</a:t>
            </a:r>
            <a:r>
              <a:rPr lang="en-US" dirty="0" err="1">
                <a:solidFill>
                  <a:prstClr val="black"/>
                </a:solidFill>
                <a:latin typeface="Calibri"/>
                <a:cs typeface="Arial" charset="0"/>
              </a:rPr>
              <a:t>antistigma</a:t>
            </a:r>
            <a:r>
              <a:rPr lang="en-US" dirty="0">
                <a:solidFill>
                  <a:prstClr val="black"/>
                </a:solidFill>
                <a:latin typeface="Calibri"/>
                <a:cs typeface="Arial" charset="0"/>
              </a:rPr>
              <a:t>» versus «academic» programs , </a:t>
            </a:r>
          </a:p>
          <a:p>
            <a:pPr defTabSz="685800" eaLnBrk="0" fontAlgn="base" hangingPunct="0">
              <a:spcBef>
                <a:spcPct val="0"/>
              </a:spcBef>
              <a:spcAft>
                <a:spcPct val="0"/>
              </a:spcAft>
              <a:buFont typeface="Wingdings" pitchFamily="2" charset="2"/>
              <a:buChar char="Ø"/>
              <a:defRPr/>
            </a:pPr>
            <a:r>
              <a:rPr lang="en-US" dirty="0">
                <a:solidFill>
                  <a:prstClr val="black"/>
                </a:solidFill>
                <a:latin typeface="Calibri"/>
                <a:cs typeface="Arial" charset="0"/>
              </a:rPr>
              <a:t>Study STIGMA and stereotypes in different European countries.</a:t>
            </a:r>
          </a:p>
        </p:txBody>
      </p:sp>
      <p:graphicFrame>
        <p:nvGraphicFramePr>
          <p:cNvPr id="8" name="Tableau 7">
            <a:extLst>
              <a:ext uri="{FF2B5EF4-FFF2-40B4-BE49-F238E27FC236}">
                <a16:creationId xmlns:a16="http://schemas.microsoft.com/office/drawing/2014/main" id="{8234D6C5-B8AE-4D5A-98D6-F7C2FB282691}"/>
              </a:ext>
            </a:extLst>
          </p:cNvPr>
          <p:cNvGraphicFramePr>
            <a:graphicFrameLocks noGrp="1"/>
          </p:cNvGraphicFramePr>
          <p:nvPr/>
        </p:nvGraphicFramePr>
        <p:xfrm>
          <a:off x="1871663" y="3752851"/>
          <a:ext cx="4752975" cy="1674019"/>
        </p:xfrm>
        <a:graphic>
          <a:graphicData uri="http://schemas.openxmlformats.org/drawingml/2006/table">
            <a:tbl>
              <a:tblPr firstRow="1" bandRow="1">
                <a:tableStyleId>{7DF18680-E054-41AD-8BC1-D1AEF772440D}</a:tableStyleId>
              </a:tblPr>
              <a:tblGrid>
                <a:gridCol w="4752975">
                  <a:extLst>
                    <a:ext uri="{9D8B030D-6E8A-4147-A177-3AD203B41FA5}">
                      <a16:colId xmlns:a16="http://schemas.microsoft.com/office/drawing/2014/main" val="20000"/>
                    </a:ext>
                  </a:extLst>
                </a:gridCol>
              </a:tblGrid>
              <a:tr h="304019">
                <a:tc>
                  <a:txBody>
                    <a:bodyPr/>
                    <a:lstStyle/>
                    <a:p>
                      <a:r>
                        <a:rPr lang="fr-FR" sz="1500" dirty="0"/>
                        <a:t>Countries </a:t>
                      </a:r>
                      <a:r>
                        <a:rPr lang="fr-FR" sz="1500" dirty="0" err="1"/>
                        <a:t>involved</a:t>
                      </a:r>
                      <a:endParaRPr lang="fr-FR" sz="1500" b="1" i="1" dirty="0"/>
                    </a:p>
                  </a:txBody>
                  <a:tcPr marL="68587" marR="68587" marT="34282" marB="34282"/>
                </a:tc>
                <a:extLst>
                  <a:ext uri="{0D108BD9-81ED-4DB2-BD59-A6C34878D82A}">
                    <a16:rowId xmlns:a16="http://schemas.microsoft.com/office/drawing/2014/main" val="10000"/>
                  </a:ext>
                </a:extLst>
              </a:tr>
              <a:tr h="434425">
                <a:tc>
                  <a:txBody>
                    <a:bodyPr/>
                    <a:lstStyle/>
                    <a:p>
                      <a:r>
                        <a:rPr lang="fr-FR" sz="1500" dirty="0" err="1"/>
                        <a:t>Bulgaria</a:t>
                      </a:r>
                      <a:r>
                        <a:rPr lang="fr-FR" sz="1500" dirty="0"/>
                        <a:t> – </a:t>
                      </a:r>
                      <a:r>
                        <a:rPr lang="fr-FR" sz="1500" dirty="0" err="1"/>
                        <a:t>University</a:t>
                      </a:r>
                      <a:r>
                        <a:rPr lang="fr-FR" sz="1500" dirty="0"/>
                        <a:t> of SOFIA</a:t>
                      </a:r>
                      <a:endParaRPr lang="fr-FR" sz="1500" b="1" i="1" dirty="0"/>
                    </a:p>
                  </a:txBody>
                  <a:tcPr marL="68587" marR="68587" marT="34282" marB="34282"/>
                </a:tc>
                <a:extLst>
                  <a:ext uri="{0D108BD9-81ED-4DB2-BD59-A6C34878D82A}">
                    <a16:rowId xmlns:a16="http://schemas.microsoft.com/office/drawing/2014/main" val="10001"/>
                  </a:ext>
                </a:extLst>
              </a:tr>
              <a:tr h="443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500" dirty="0" err="1"/>
                        <a:t>Poland</a:t>
                      </a:r>
                      <a:r>
                        <a:rPr lang="fr-FR" sz="1500" dirty="0"/>
                        <a:t> – </a:t>
                      </a:r>
                      <a:r>
                        <a:rPr lang="fr-FR" sz="1500" dirty="0" err="1"/>
                        <a:t>University</a:t>
                      </a:r>
                      <a:r>
                        <a:rPr lang="fr-FR" sz="1500" baseline="0" dirty="0"/>
                        <a:t> of LUBLIN</a:t>
                      </a:r>
                      <a:endParaRPr lang="fr-FR" sz="1500" b="1" i="1" dirty="0"/>
                    </a:p>
                  </a:txBody>
                  <a:tcPr marL="68587" marR="68587" marT="34282" marB="34282"/>
                </a:tc>
                <a:extLst>
                  <a:ext uri="{0D108BD9-81ED-4DB2-BD59-A6C34878D82A}">
                    <a16:rowId xmlns:a16="http://schemas.microsoft.com/office/drawing/2014/main" val="10002"/>
                  </a:ext>
                </a:extLst>
              </a:tr>
              <a:tr h="492509">
                <a:tc>
                  <a:txBody>
                    <a:bodyPr/>
                    <a:lstStyle/>
                    <a:p>
                      <a:r>
                        <a:rPr lang="fr-FR" sz="1500" dirty="0"/>
                        <a:t>France – </a:t>
                      </a:r>
                      <a:r>
                        <a:rPr lang="fr-FR" sz="1500" dirty="0" err="1"/>
                        <a:t>University</a:t>
                      </a:r>
                      <a:r>
                        <a:rPr lang="fr-FR" sz="1500" dirty="0"/>
                        <a:t> of LYON and </a:t>
                      </a:r>
                      <a:r>
                        <a:rPr lang="fr-FR" sz="1500" dirty="0" err="1"/>
                        <a:t>University</a:t>
                      </a:r>
                      <a:r>
                        <a:rPr lang="fr-FR" sz="1500" dirty="0"/>
                        <a:t> of LIMOGES</a:t>
                      </a:r>
                      <a:endParaRPr lang="fr-FR" sz="1500" b="1" i="1" dirty="0"/>
                    </a:p>
                  </a:txBody>
                  <a:tcPr marL="68587" marR="68587" marT="34282" marB="34282"/>
                </a:tc>
                <a:extLst>
                  <a:ext uri="{0D108BD9-81ED-4DB2-BD59-A6C34878D82A}">
                    <a16:rowId xmlns:a16="http://schemas.microsoft.com/office/drawing/2014/main" val="10003"/>
                  </a:ext>
                </a:extLst>
              </a:tr>
            </a:tbl>
          </a:graphicData>
        </a:graphic>
      </p:graphicFrame>
      <p:sp>
        <p:nvSpPr>
          <p:cNvPr id="9" name="Espace réservé du pied de page 8">
            <a:extLst>
              <a:ext uri="{FF2B5EF4-FFF2-40B4-BE49-F238E27FC236}">
                <a16:creationId xmlns:a16="http://schemas.microsoft.com/office/drawing/2014/main" id="{0960CDCD-F06A-461A-95EC-CBCC5765A10A}"/>
              </a:ext>
            </a:extLst>
          </p:cNvPr>
          <p:cNvSpPr>
            <a:spLocks noGrp="1"/>
          </p:cNvSpPr>
          <p:nvPr>
            <p:ph type="ftr" sz="quarter" idx="11"/>
          </p:nvPr>
        </p:nvSpPr>
        <p:spPr>
          <a:xfrm>
            <a:off x="2098964" y="5639991"/>
            <a:ext cx="4417868" cy="241156"/>
          </a:xfrm>
        </p:spPr>
        <p:txBody>
          <a:bodyPr/>
          <a:lstStyle/>
          <a:p>
            <a:pPr defTabSz="685800">
              <a:defRPr/>
            </a:pPr>
            <a:r>
              <a:rPr lang="en-US" sz="1350" dirty="0">
                <a:solidFill>
                  <a:prstClr val="black"/>
                </a:solidFill>
                <a:latin typeface="Calibri"/>
              </a:rPr>
              <a:t>ACT ON DEMENTIA- WP4- OSLO Meeting, April  8-9, 2019</a:t>
            </a:r>
            <a:endParaRPr lang="en-GB" sz="1350" dirty="0">
              <a:solidFill>
                <a:prstClr val="black"/>
              </a:solidFill>
              <a:latin typeface="Calibri"/>
            </a:endParaRPr>
          </a:p>
        </p:txBody>
      </p:sp>
      <p:pic>
        <p:nvPicPr>
          <p:cNvPr id="6" name="Picture 4" descr="C:\Users\krolak-salmonpi\Documents\MAMA\Joint Action 2014-2017\Communication\Joint-Act-Demtia-Logo-No-Strap-CMYK.JPG">
            <a:extLst>
              <a:ext uri="{FF2B5EF4-FFF2-40B4-BE49-F238E27FC236}">
                <a16:creationId xmlns:a16="http://schemas.microsoft.com/office/drawing/2014/main" id="{0591CE68-01FB-1645-94B8-DE83F3FF02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961430"/>
            <a:ext cx="1143000" cy="39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Afficher l'image d'origine">
            <a:extLst>
              <a:ext uri="{FF2B5EF4-FFF2-40B4-BE49-F238E27FC236}">
                <a16:creationId xmlns:a16="http://schemas.microsoft.com/office/drawing/2014/main" id="{B2C81BAC-3695-4740-9755-5561CB4F6AB6}"/>
              </a:ext>
            </a:extLst>
          </p:cNvPr>
          <p:cNvPicPr>
            <a:picLocks noChangeAspect="1" noChangeArrowheads="1"/>
          </p:cNvPicPr>
          <p:nvPr/>
        </p:nvPicPr>
        <p:blipFill>
          <a:blip r:embed="rId3" cstate="print"/>
          <a:srcRect/>
          <a:stretch>
            <a:fillRect/>
          </a:stretch>
        </p:blipFill>
        <p:spPr bwMode="auto">
          <a:xfrm>
            <a:off x="8342217" y="5457776"/>
            <a:ext cx="629920" cy="333473"/>
          </a:xfrm>
          <a:prstGeom prst="rect">
            <a:avLst/>
          </a:prstGeom>
          <a:noFill/>
          <a:ln w="9525">
            <a:noFill/>
            <a:miter lim="800000"/>
            <a:headEnd/>
            <a:tailEnd/>
          </a:ln>
        </p:spPr>
      </p:pic>
      <p:sp>
        <p:nvSpPr>
          <p:cNvPr id="10" name="Content Placeholder 2">
            <a:extLst>
              <a:ext uri="{FF2B5EF4-FFF2-40B4-BE49-F238E27FC236}">
                <a16:creationId xmlns:a16="http://schemas.microsoft.com/office/drawing/2014/main" id="{0B015783-B358-2F43-B1D1-63DB39A59A9F}"/>
              </a:ext>
            </a:extLst>
          </p:cNvPr>
          <p:cNvSpPr txBox="1">
            <a:spLocks/>
          </p:cNvSpPr>
          <p:nvPr/>
        </p:nvSpPr>
        <p:spPr>
          <a:xfrm>
            <a:off x="7272924" y="934226"/>
            <a:ext cx="1805308" cy="20872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fr-CH" sz="1050" b="1">
                <a:solidFill>
                  <a:srgbClr val="0070C0"/>
                </a:solidFill>
                <a:latin typeface="Calibri" panose="020F0502020204030204"/>
              </a:rPr>
              <a:t>LES INITIATIVES EN COURS  </a:t>
            </a:r>
            <a:endParaRPr lang="en-US" sz="1050" b="1" dirty="0">
              <a:solidFill>
                <a:srgbClr val="0070C0"/>
              </a:solidFill>
              <a:latin typeface="Calibri" panose="020F0502020204030204"/>
            </a:endParaRPr>
          </a:p>
        </p:txBody>
      </p:sp>
      <p:pic>
        <p:nvPicPr>
          <p:cNvPr id="11" name="Picture 22">
            <a:extLst>
              <a:ext uri="{FF2B5EF4-FFF2-40B4-BE49-F238E27FC236}">
                <a16:creationId xmlns:a16="http://schemas.microsoft.com/office/drawing/2014/main" id="{CD680A15-E619-1341-9F64-7021DF8D2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7605"/>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1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2">
            <a:extLst>
              <a:ext uri="{FF2B5EF4-FFF2-40B4-BE49-F238E27FC236}">
                <a16:creationId xmlns:a16="http://schemas.microsoft.com/office/drawing/2014/main" id="{6CADBAEF-F414-F14F-902F-8A575298D2A4}"/>
              </a:ext>
            </a:extLst>
          </p:cNvPr>
          <p:cNvSpPr>
            <a:spLocks noGrp="1"/>
          </p:cNvSpPr>
          <p:nvPr>
            <p:ph type="title"/>
          </p:nvPr>
        </p:nvSpPr>
        <p:spPr>
          <a:xfrm>
            <a:off x="1601392" y="1160860"/>
            <a:ext cx="5455444" cy="647700"/>
          </a:xfrm>
        </p:spPr>
        <p:txBody>
          <a:bodyPr/>
          <a:lstStyle/>
          <a:p>
            <a:pPr eaLnBrk="1" hangingPunct="1"/>
            <a:r>
              <a:rPr lang="fr-FR" altLang="fr-FR" sz="3000" b="1">
                <a:solidFill>
                  <a:srgbClr val="0070C0"/>
                </a:solidFill>
              </a:rPr>
              <a:t>The training programs </a:t>
            </a:r>
          </a:p>
        </p:txBody>
      </p:sp>
      <p:sp>
        <p:nvSpPr>
          <p:cNvPr id="11267" name="Espace réservé du contenu 3">
            <a:extLst>
              <a:ext uri="{FF2B5EF4-FFF2-40B4-BE49-F238E27FC236}">
                <a16:creationId xmlns:a16="http://schemas.microsoft.com/office/drawing/2014/main" id="{BA04AAB4-7F0E-4F66-872F-E5FB53517622}"/>
              </a:ext>
            </a:extLst>
          </p:cNvPr>
          <p:cNvSpPr>
            <a:spLocks noGrp="1"/>
          </p:cNvSpPr>
          <p:nvPr>
            <p:ph sz="half" idx="2"/>
          </p:nvPr>
        </p:nvSpPr>
        <p:spPr>
          <a:xfrm>
            <a:off x="1709738" y="2187179"/>
            <a:ext cx="2591991" cy="2970609"/>
          </a:xfrm>
          <a:solidFill>
            <a:schemeClr val="accent5"/>
          </a:solidFill>
        </p:spPr>
        <p:txBody>
          <a:bodyPr/>
          <a:lstStyle/>
          <a:p>
            <a:pPr eaLnBrk="1" hangingPunct="1">
              <a:buFont typeface="Georgia" pitchFamily="18" charset="0"/>
              <a:buNone/>
              <a:defRPr/>
            </a:pPr>
            <a:r>
              <a:rPr lang="en-GB" b="1" u="sng" dirty="0">
                <a:solidFill>
                  <a:schemeClr val="bg1"/>
                </a:solidFill>
              </a:rPr>
              <a:t>ACADEMIC</a:t>
            </a:r>
          </a:p>
          <a:p>
            <a:pPr eaLnBrk="1" hangingPunct="1">
              <a:buFont typeface="Arial" charset="0"/>
              <a:buChar char="•"/>
              <a:defRPr/>
            </a:pPr>
            <a:r>
              <a:rPr lang="en-GB" dirty="0">
                <a:solidFill>
                  <a:schemeClr val="bg1"/>
                </a:solidFill>
              </a:rPr>
              <a:t>Epidemiology</a:t>
            </a:r>
          </a:p>
          <a:p>
            <a:pPr eaLnBrk="1" hangingPunct="1">
              <a:buFont typeface="Arial" charset="0"/>
              <a:buChar char="•"/>
              <a:defRPr/>
            </a:pPr>
            <a:r>
              <a:rPr lang="en-GB" dirty="0">
                <a:solidFill>
                  <a:schemeClr val="bg1"/>
                </a:solidFill>
              </a:rPr>
              <a:t>Classifications</a:t>
            </a:r>
          </a:p>
          <a:p>
            <a:pPr eaLnBrk="1" hangingPunct="1">
              <a:buFont typeface="Arial" charset="0"/>
              <a:buChar char="•"/>
              <a:defRPr/>
            </a:pPr>
            <a:r>
              <a:rPr lang="en-GB" dirty="0">
                <a:solidFill>
                  <a:schemeClr val="bg1"/>
                </a:solidFill>
              </a:rPr>
              <a:t>Signs et symptoms</a:t>
            </a:r>
          </a:p>
          <a:p>
            <a:pPr eaLnBrk="1" hangingPunct="1">
              <a:buFont typeface="Arial" charset="0"/>
              <a:buChar char="•"/>
              <a:defRPr/>
            </a:pPr>
            <a:r>
              <a:rPr lang="en-GB" dirty="0">
                <a:solidFill>
                  <a:schemeClr val="bg1"/>
                </a:solidFill>
              </a:rPr>
              <a:t>Imagery, biology, Lumbar </a:t>
            </a:r>
            <a:r>
              <a:rPr lang="en-GB" dirty="0" err="1">
                <a:solidFill>
                  <a:schemeClr val="bg1"/>
                </a:solidFill>
              </a:rPr>
              <a:t>punction</a:t>
            </a:r>
            <a:endParaRPr lang="en-GB" dirty="0">
              <a:solidFill>
                <a:schemeClr val="bg1"/>
              </a:solidFill>
            </a:endParaRPr>
          </a:p>
          <a:p>
            <a:pPr eaLnBrk="1" hangingPunct="1">
              <a:buFont typeface="Arial" charset="0"/>
              <a:buChar char="•"/>
              <a:defRPr/>
            </a:pPr>
            <a:r>
              <a:rPr lang="en-GB" dirty="0">
                <a:solidFill>
                  <a:schemeClr val="bg1"/>
                </a:solidFill>
              </a:rPr>
              <a:t>Neuropsychology, </a:t>
            </a:r>
          </a:p>
          <a:p>
            <a:pPr eaLnBrk="1" hangingPunct="1">
              <a:buFont typeface="Arial" charset="0"/>
              <a:buChar char="•"/>
              <a:defRPr/>
            </a:pPr>
            <a:r>
              <a:rPr lang="en-GB" dirty="0">
                <a:solidFill>
                  <a:schemeClr val="bg1"/>
                </a:solidFill>
              </a:rPr>
              <a:t>Treatment and management</a:t>
            </a:r>
            <a:endParaRPr lang="en-GB" dirty="0"/>
          </a:p>
        </p:txBody>
      </p:sp>
      <p:sp>
        <p:nvSpPr>
          <p:cNvPr id="7" name="Espace réservé du contenu 6">
            <a:extLst>
              <a:ext uri="{FF2B5EF4-FFF2-40B4-BE49-F238E27FC236}">
                <a16:creationId xmlns:a16="http://schemas.microsoft.com/office/drawing/2014/main" id="{906A18EC-5007-4E09-A6D9-F3526ED71859}"/>
              </a:ext>
            </a:extLst>
          </p:cNvPr>
          <p:cNvSpPr>
            <a:spLocks noGrp="1"/>
          </p:cNvSpPr>
          <p:nvPr>
            <p:ph sz="quarter" idx="4"/>
          </p:nvPr>
        </p:nvSpPr>
        <p:spPr>
          <a:xfrm>
            <a:off x="4463654" y="2187180"/>
            <a:ext cx="2808684" cy="2969419"/>
          </a:xfrm>
          <a:solidFill>
            <a:schemeClr val="accent6"/>
          </a:solidFill>
        </p:spPr>
        <p:txBody>
          <a:bodyPr rtlCol="0">
            <a:noAutofit/>
          </a:bodyPr>
          <a:lstStyle/>
          <a:p>
            <a:pPr marL="171450" lvl="1">
              <a:buNone/>
              <a:defRPr/>
            </a:pPr>
            <a:r>
              <a:rPr lang="en-GB" sz="1800" b="1" u="sng" dirty="0">
                <a:solidFill>
                  <a:schemeClr val="bg1"/>
                </a:solidFill>
              </a:rPr>
              <a:t>ANTI-STIGMA</a:t>
            </a:r>
          </a:p>
          <a:p>
            <a:pPr marL="171450" lvl="1">
              <a:defRPr/>
            </a:pPr>
            <a:r>
              <a:rPr lang="en-GB" sz="1800" dirty="0">
                <a:solidFill>
                  <a:schemeClr val="bg1"/>
                </a:solidFill>
              </a:rPr>
              <a:t>Benefits and risks of  diagnosis</a:t>
            </a:r>
          </a:p>
          <a:p>
            <a:pPr>
              <a:defRPr/>
            </a:pPr>
            <a:r>
              <a:rPr lang="en-GB" dirty="0">
                <a:solidFill>
                  <a:schemeClr val="bg1"/>
                </a:solidFill>
              </a:rPr>
              <a:t>Announcing the  diagnosis</a:t>
            </a:r>
          </a:p>
          <a:p>
            <a:pPr>
              <a:defRPr/>
            </a:pPr>
            <a:r>
              <a:rPr lang="en-GB" dirty="0">
                <a:solidFill>
                  <a:schemeClr val="bg1"/>
                </a:solidFill>
              </a:rPr>
              <a:t>Management and care</a:t>
            </a:r>
          </a:p>
          <a:p>
            <a:pPr>
              <a:defRPr/>
            </a:pPr>
            <a:r>
              <a:rPr lang="en-GB" dirty="0">
                <a:solidFill>
                  <a:schemeClr val="bg1"/>
                </a:solidFill>
              </a:rPr>
              <a:t>Situations at risk, prevention and anticipation</a:t>
            </a:r>
          </a:p>
        </p:txBody>
      </p:sp>
      <p:sp>
        <p:nvSpPr>
          <p:cNvPr id="8" name="Espace réservé du pied de page 7">
            <a:extLst>
              <a:ext uri="{FF2B5EF4-FFF2-40B4-BE49-F238E27FC236}">
                <a16:creationId xmlns:a16="http://schemas.microsoft.com/office/drawing/2014/main" id="{594E611E-C769-4A5B-B55E-77F310EFD590}"/>
              </a:ext>
            </a:extLst>
          </p:cNvPr>
          <p:cNvSpPr>
            <a:spLocks noGrp="1"/>
          </p:cNvSpPr>
          <p:nvPr>
            <p:ph type="ftr" sz="quarter" idx="11"/>
          </p:nvPr>
        </p:nvSpPr>
        <p:spPr>
          <a:xfrm>
            <a:off x="2320529" y="5624513"/>
            <a:ext cx="4286250" cy="230529"/>
          </a:xfrm>
        </p:spPr>
        <p:txBody>
          <a:bodyPr/>
          <a:lstStyle/>
          <a:p>
            <a:pPr defTabSz="685800">
              <a:defRPr/>
            </a:pPr>
            <a:r>
              <a:rPr lang="en-US" sz="1350" dirty="0">
                <a:solidFill>
                  <a:prstClr val="black"/>
                </a:solidFill>
                <a:latin typeface="Calibri"/>
              </a:rPr>
              <a:t>ACT ON DEMENTIA- WP4- OSLO Meeting, April  8-9, 2019</a:t>
            </a:r>
            <a:endParaRPr lang="en-GB" sz="1350" dirty="0">
              <a:solidFill>
                <a:prstClr val="black"/>
              </a:solidFill>
              <a:latin typeface="Calibri"/>
            </a:endParaRPr>
          </a:p>
        </p:txBody>
      </p:sp>
      <p:sp>
        <p:nvSpPr>
          <p:cNvPr id="23558" name="Espace réservé du numéro de diapositive 1">
            <a:extLst>
              <a:ext uri="{FF2B5EF4-FFF2-40B4-BE49-F238E27FC236}">
                <a16:creationId xmlns:a16="http://schemas.microsoft.com/office/drawing/2014/main" id="{2BE64D15-7188-E047-B468-28BE2630F6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fontAlgn="base">
              <a:spcBef>
                <a:spcPct val="0"/>
              </a:spcBef>
              <a:spcAft>
                <a:spcPct val="0"/>
              </a:spcAft>
              <a:buNone/>
            </a:pPr>
            <a:fld id="{5842D657-C337-2645-8212-FE353B696A4E}" type="slidenum">
              <a:rPr lang="fr-FR" altLang="fr-FR" sz="900">
                <a:solidFill>
                  <a:srgbClr val="898989"/>
                </a:solidFill>
                <a:cs typeface="Arial" panose="020B0604020202020204" pitchFamily="34" charset="0"/>
              </a:rPr>
              <a:pPr defTabSz="685800" fontAlgn="base">
                <a:spcBef>
                  <a:spcPct val="0"/>
                </a:spcBef>
                <a:spcAft>
                  <a:spcPct val="0"/>
                </a:spcAft>
                <a:buNone/>
              </a:pPr>
              <a:t>18</a:t>
            </a:fld>
            <a:endParaRPr lang="fr-FR" altLang="fr-FR" sz="900">
              <a:solidFill>
                <a:srgbClr val="898989"/>
              </a:solidFill>
              <a:cs typeface="Arial" panose="020B0604020202020204" pitchFamily="34" charset="0"/>
            </a:endParaRPr>
          </a:p>
        </p:txBody>
      </p:sp>
      <p:pic>
        <p:nvPicPr>
          <p:cNvPr id="10" name="Picture 4" descr="C:\Users\krolak-salmonpi\Documents\MAMA\Joint Action 2014-2017\Communication\Joint-Act-Demtia-Logo-No-Strap-CMYK.JPG">
            <a:extLst>
              <a:ext uri="{FF2B5EF4-FFF2-40B4-BE49-F238E27FC236}">
                <a16:creationId xmlns:a16="http://schemas.microsoft.com/office/drawing/2014/main" id="{758E7DAD-8AB2-43A4-9A35-6863E04457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961430"/>
            <a:ext cx="1143000" cy="39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3" descr="Afficher l'image d'origine">
            <a:extLst>
              <a:ext uri="{FF2B5EF4-FFF2-40B4-BE49-F238E27FC236}">
                <a16:creationId xmlns:a16="http://schemas.microsoft.com/office/drawing/2014/main" id="{26B62A20-8BD9-A941-A7ED-23F85A1E9443}"/>
              </a:ext>
            </a:extLst>
          </p:cNvPr>
          <p:cNvPicPr>
            <a:picLocks noChangeAspect="1" noChangeArrowheads="1"/>
          </p:cNvPicPr>
          <p:nvPr/>
        </p:nvPicPr>
        <p:blipFill>
          <a:blip r:embed="rId3" cstate="print"/>
          <a:srcRect/>
          <a:stretch>
            <a:fillRect/>
          </a:stretch>
        </p:blipFill>
        <p:spPr bwMode="auto">
          <a:xfrm>
            <a:off x="8335125" y="5521569"/>
            <a:ext cx="629920" cy="333473"/>
          </a:xfrm>
          <a:prstGeom prst="rect">
            <a:avLst/>
          </a:prstGeom>
          <a:noFill/>
          <a:ln w="9525">
            <a:noFill/>
            <a:miter lim="800000"/>
            <a:headEnd/>
            <a:tailEnd/>
          </a:ln>
        </p:spPr>
      </p:pic>
      <p:sp>
        <p:nvSpPr>
          <p:cNvPr id="12" name="Content Placeholder 2">
            <a:extLst>
              <a:ext uri="{FF2B5EF4-FFF2-40B4-BE49-F238E27FC236}">
                <a16:creationId xmlns:a16="http://schemas.microsoft.com/office/drawing/2014/main" id="{1DB0ED44-9BD3-5244-9AF7-32538822FDBF}"/>
              </a:ext>
            </a:extLst>
          </p:cNvPr>
          <p:cNvSpPr txBox="1">
            <a:spLocks/>
          </p:cNvSpPr>
          <p:nvPr/>
        </p:nvSpPr>
        <p:spPr>
          <a:xfrm>
            <a:off x="7272924" y="934226"/>
            <a:ext cx="1805308" cy="208724"/>
          </a:xfrm>
          <a:prstGeom prst="rect">
            <a:avLst/>
          </a:prstGeom>
        </p:spPr>
        <p:txBody>
          <a:bodyPr vert="horz" lIns="68580" tIns="34290" rIns="68580" bIns="3429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685800">
              <a:spcBef>
                <a:spcPts val="750"/>
              </a:spcBef>
            </a:pPr>
            <a:r>
              <a:rPr lang="fr-CH" sz="1050">
                <a:solidFill>
                  <a:srgbClr val="0070C0"/>
                </a:solidFill>
                <a:latin typeface="Calibri" panose="020F0502020204030204"/>
              </a:rPr>
              <a:t>LES INITIATIVES EN COURS  </a:t>
            </a:r>
            <a:endParaRPr lang="en-US" sz="1050" dirty="0">
              <a:solidFill>
                <a:srgbClr val="0070C0"/>
              </a:solidFill>
              <a:latin typeface="Calibri" panose="020F0502020204030204"/>
            </a:endParaRPr>
          </a:p>
        </p:txBody>
      </p:sp>
      <p:pic>
        <p:nvPicPr>
          <p:cNvPr id="13" name="Picture 22">
            <a:extLst>
              <a:ext uri="{FF2B5EF4-FFF2-40B4-BE49-F238E27FC236}">
                <a16:creationId xmlns:a16="http://schemas.microsoft.com/office/drawing/2014/main" id="{C48FD9D3-20C0-0949-A6AB-A3D036AFB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332656"/>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724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44EB5E64-54ED-1647-8AE0-B95631C16DE7}"/>
              </a:ext>
            </a:extLst>
          </p:cNvPr>
          <p:cNvSpPr>
            <a:spLocks noGrp="1"/>
          </p:cNvSpPr>
          <p:nvPr>
            <p:ph type="title"/>
          </p:nvPr>
        </p:nvSpPr>
        <p:spPr>
          <a:xfrm>
            <a:off x="1199489" y="1430495"/>
            <a:ext cx="8229600" cy="857250"/>
          </a:xfrm>
        </p:spPr>
        <p:txBody>
          <a:bodyPr>
            <a:normAutofit/>
          </a:bodyPr>
          <a:lstStyle/>
          <a:p>
            <a:pPr eaLnBrk="1"/>
            <a:r>
              <a:rPr lang="fr-FR" altLang="fr-FR" sz="1800" b="1" dirty="0">
                <a:solidFill>
                  <a:srgbClr val="00B0F0"/>
                </a:solidFill>
              </a:rPr>
              <a:t>POST TRAINING : total STEREOTYPES  score </a:t>
            </a:r>
            <a:r>
              <a:rPr lang="fr-FR" altLang="fr-FR" sz="1800" b="1" dirty="0" err="1">
                <a:solidFill>
                  <a:srgbClr val="00B0F0"/>
                </a:solidFill>
              </a:rPr>
              <a:t>is</a:t>
            </a:r>
            <a:r>
              <a:rPr lang="fr-FR" altLang="fr-FR" sz="1800" b="1" dirty="0">
                <a:solidFill>
                  <a:srgbClr val="00B0F0"/>
                </a:solidFill>
              </a:rPr>
              <a:t> </a:t>
            </a:r>
            <a:r>
              <a:rPr lang="fr-FR" altLang="fr-FR" sz="1800" b="1" dirty="0" err="1">
                <a:solidFill>
                  <a:srgbClr val="00B0F0"/>
                </a:solidFill>
              </a:rPr>
              <a:t>reduced</a:t>
            </a:r>
            <a:r>
              <a:rPr lang="fr-FR" altLang="fr-FR" sz="1800" b="1" dirty="0">
                <a:solidFill>
                  <a:srgbClr val="00B0F0"/>
                </a:solidFill>
              </a:rPr>
              <a:t> </a:t>
            </a:r>
            <a:r>
              <a:rPr lang="fr-FR" altLang="fr-FR" sz="1800" b="1" dirty="0" err="1">
                <a:solidFill>
                  <a:srgbClr val="00B0F0"/>
                </a:solidFill>
              </a:rPr>
              <a:t>significantly</a:t>
            </a:r>
            <a:r>
              <a:rPr lang="fr-FR" altLang="fr-FR" sz="1800" b="1" dirty="0">
                <a:solidFill>
                  <a:srgbClr val="00B0F0"/>
                </a:solidFill>
              </a:rPr>
              <a:t> </a:t>
            </a:r>
            <a:endParaRPr lang="fr-FR" altLang="fr-FR" sz="1800" dirty="0">
              <a:solidFill>
                <a:srgbClr val="00B0F0"/>
              </a:solidFill>
            </a:endParaRPr>
          </a:p>
        </p:txBody>
      </p:sp>
      <p:pic>
        <p:nvPicPr>
          <p:cNvPr id="15364" name="Image 6">
            <a:extLst>
              <a:ext uri="{FF2B5EF4-FFF2-40B4-BE49-F238E27FC236}">
                <a16:creationId xmlns:a16="http://schemas.microsoft.com/office/drawing/2014/main" id="{ADC675D2-6F1D-3745-BE23-51421F443A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5431" y="2132411"/>
            <a:ext cx="5673329" cy="275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Espace réservé du numéro de diapositive 7">
            <a:extLst>
              <a:ext uri="{FF2B5EF4-FFF2-40B4-BE49-F238E27FC236}">
                <a16:creationId xmlns:a16="http://schemas.microsoft.com/office/drawing/2014/main" id="{C3A83761-4C2E-DD46-9499-95C70F8CC2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fontAlgn="base">
              <a:spcBef>
                <a:spcPct val="0"/>
              </a:spcBef>
              <a:spcAft>
                <a:spcPct val="0"/>
              </a:spcAft>
              <a:buNone/>
              <a:defRPr/>
            </a:pPr>
            <a:fld id="{90740706-3345-5D49-BB18-2A4C3A330D40}" type="slidenum">
              <a:rPr lang="fr-FR" altLang="fr-FR" sz="900">
                <a:solidFill>
                  <a:srgbClr val="898989"/>
                </a:solidFill>
                <a:latin typeface="Arial" panose="020B0604020202020204" pitchFamily="34" charset="0"/>
                <a:cs typeface="Arial" panose="020B0604020202020204" pitchFamily="34" charset="0"/>
              </a:rPr>
              <a:pPr defTabSz="685800" fontAlgn="base">
                <a:spcBef>
                  <a:spcPct val="0"/>
                </a:spcBef>
                <a:spcAft>
                  <a:spcPct val="0"/>
                </a:spcAft>
                <a:buNone/>
                <a:defRPr/>
              </a:pPr>
              <a:t>19</a:t>
            </a:fld>
            <a:endParaRPr lang="fr-FR" altLang="fr-FR" sz="900">
              <a:solidFill>
                <a:srgbClr val="898989"/>
              </a:solidFill>
              <a:latin typeface="Arial" panose="020B0604020202020204" pitchFamily="34" charset="0"/>
              <a:cs typeface="Arial" panose="020B0604020202020204" pitchFamily="34" charset="0"/>
            </a:endParaRPr>
          </a:p>
        </p:txBody>
      </p:sp>
      <p:sp>
        <p:nvSpPr>
          <p:cNvPr id="15366" name="Étoile à 5 branches 5">
            <a:extLst>
              <a:ext uri="{FF2B5EF4-FFF2-40B4-BE49-F238E27FC236}">
                <a16:creationId xmlns:a16="http://schemas.microsoft.com/office/drawing/2014/main" id="{82B96CFA-DC2E-A942-8B96-52C09BB7CADD}"/>
              </a:ext>
            </a:extLst>
          </p:cNvPr>
          <p:cNvSpPr>
            <a:spLocks/>
          </p:cNvSpPr>
          <p:nvPr/>
        </p:nvSpPr>
        <p:spPr bwMode="auto">
          <a:xfrm>
            <a:off x="3924300" y="4454130"/>
            <a:ext cx="160418" cy="116141"/>
          </a:xfrm>
          <a:custGeom>
            <a:avLst/>
            <a:gdLst>
              <a:gd name="T0" fmla="*/ 215903 w 431797"/>
              <a:gd name="T1" fmla="*/ 0 h 358773"/>
              <a:gd name="T2" fmla="*/ 431803 w 431797"/>
              <a:gd name="T3" fmla="*/ 179389 h 358773"/>
              <a:gd name="T4" fmla="*/ 215903 w 431797"/>
              <a:gd name="T5" fmla="*/ 358777 h 358773"/>
              <a:gd name="T6" fmla="*/ 0 w 431797"/>
              <a:gd name="T7" fmla="*/ 179389 h 358773"/>
              <a:gd name="T8" fmla="*/ 0 w 431797"/>
              <a:gd name="T9" fmla="*/ 137041 h 358773"/>
              <a:gd name="T10" fmla="*/ 82468 w 431797"/>
              <a:gd name="T11" fmla="*/ 358776 h 358773"/>
              <a:gd name="T12" fmla="*/ 349335 w 431797"/>
              <a:gd name="T13" fmla="*/ 358776 h 358773"/>
              <a:gd name="T14" fmla="*/ 431803 w 431797"/>
              <a:gd name="T15" fmla="*/ 137041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15367" name="Étoile à 5 branches 5">
            <a:extLst>
              <a:ext uri="{FF2B5EF4-FFF2-40B4-BE49-F238E27FC236}">
                <a16:creationId xmlns:a16="http://schemas.microsoft.com/office/drawing/2014/main" id="{A6211EFC-3F97-734E-B8C4-CCB07E2C21D7}"/>
              </a:ext>
            </a:extLst>
          </p:cNvPr>
          <p:cNvSpPr>
            <a:spLocks/>
          </p:cNvSpPr>
          <p:nvPr/>
        </p:nvSpPr>
        <p:spPr bwMode="auto">
          <a:xfrm>
            <a:off x="4733925" y="4450558"/>
            <a:ext cx="160418" cy="116141"/>
          </a:xfrm>
          <a:custGeom>
            <a:avLst/>
            <a:gdLst>
              <a:gd name="T0" fmla="*/ 215903 w 431797"/>
              <a:gd name="T1" fmla="*/ 0 h 358773"/>
              <a:gd name="T2" fmla="*/ 431803 w 431797"/>
              <a:gd name="T3" fmla="*/ 179389 h 358773"/>
              <a:gd name="T4" fmla="*/ 215903 w 431797"/>
              <a:gd name="T5" fmla="*/ 358777 h 358773"/>
              <a:gd name="T6" fmla="*/ 0 w 431797"/>
              <a:gd name="T7" fmla="*/ 179389 h 358773"/>
              <a:gd name="T8" fmla="*/ 0 w 431797"/>
              <a:gd name="T9" fmla="*/ 137041 h 358773"/>
              <a:gd name="T10" fmla="*/ 82468 w 431797"/>
              <a:gd name="T11" fmla="*/ 358776 h 358773"/>
              <a:gd name="T12" fmla="*/ 349335 w 431797"/>
              <a:gd name="T13" fmla="*/ 358776 h 358773"/>
              <a:gd name="T14" fmla="*/ 431803 w 431797"/>
              <a:gd name="T15" fmla="*/ 137041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15368" name="Étoile à 5 branches 5">
            <a:extLst>
              <a:ext uri="{FF2B5EF4-FFF2-40B4-BE49-F238E27FC236}">
                <a16:creationId xmlns:a16="http://schemas.microsoft.com/office/drawing/2014/main" id="{4EFC64BA-D892-1449-82CF-3D609E30C236}"/>
              </a:ext>
            </a:extLst>
          </p:cNvPr>
          <p:cNvSpPr>
            <a:spLocks/>
          </p:cNvSpPr>
          <p:nvPr/>
        </p:nvSpPr>
        <p:spPr bwMode="auto">
          <a:xfrm>
            <a:off x="5734050" y="4446986"/>
            <a:ext cx="160418" cy="138753"/>
          </a:xfrm>
          <a:custGeom>
            <a:avLst/>
            <a:gdLst>
              <a:gd name="T0" fmla="*/ 215903 w 431797"/>
              <a:gd name="T1" fmla="*/ 0 h 358773"/>
              <a:gd name="T2" fmla="*/ 431803 w 431797"/>
              <a:gd name="T3" fmla="*/ 214331 h 358773"/>
              <a:gd name="T4" fmla="*/ 215903 w 431797"/>
              <a:gd name="T5" fmla="*/ 428660 h 358773"/>
              <a:gd name="T6" fmla="*/ 0 w 431797"/>
              <a:gd name="T7" fmla="*/ 214331 h 358773"/>
              <a:gd name="T8" fmla="*/ 0 w 431797"/>
              <a:gd name="T9" fmla="*/ 163734 h 358773"/>
              <a:gd name="T10" fmla="*/ 82468 w 431797"/>
              <a:gd name="T11" fmla="*/ 428659 h 358773"/>
              <a:gd name="T12" fmla="*/ 349335 w 431797"/>
              <a:gd name="T13" fmla="*/ 428659 h 358773"/>
              <a:gd name="T14" fmla="*/ 431803 w 431797"/>
              <a:gd name="T15" fmla="*/ 163734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15369" name="Étoile à 5 branches 5">
            <a:extLst>
              <a:ext uri="{FF2B5EF4-FFF2-40B4-BE49-F238E27FC236}">
                <a16:creationId xmlns:a16="http://schemas.microsoft.com/office/drawing/2014/main" id="{402BE2D5-F592-694E-8212-136E9FBA7845}"/>
              </a:ext>
            </a:extLst>
          </p:cNvPr>
          <p:cNvSpPr>
            <a:spLocks/>
          </p:cNvSpPr>
          <p:nvPr/>
        </p:nvSpPr>
        <p:spPr bwMode="auto">
          <a:xfrm>
            <a:off x="6625828" y="4446986"/>
            <a:ext cx="160418" cy="116141"/>
          </a:xfrm>
          <a:custGeom>
            <a:avLst/>
            <a:gdLst>
              <a:gd name="T0" fmla="*/ 215903 w 431797"/>
              <a:gd name="T1" fmla="*/ 0 h 358773"/>
              <a:gd name="T2" fmla="*/ 431803 w 431797"/>
              <a:gd name="T3" fmla="*/ 179389 h 358773"/>
              <a:gd name="T4" fmla="*/ 215903 w 431797"/>
              <a:gd name="T5" fmla="*/ 358777 h 358773"/>
              <a:gd name="T6" fmla="*/ 0 w 431797"/>
              <a:gd name="T7" fmla="*/ 179389 h 358773"/>
              <a:gd name="T8" fmla="*/ 0 w 431797"/>
              <a:gd name="T9" fmla="*/ 137041 h 358773"/>
              <a:gd name="T10" fmla="*/ 82468 w 431797"/>
              <a:gd name="T11" fmla="*/ 358776 h 358773"/>
              <a:gd name="T12" fmla="*/ 349335 w 431797"/>
              <a:gd name="T13" fmla="*/ 358776 h 358773"/>
              <a:gd name="T14" fmla="*/ 431803 w 431797"/>
              <a:gd name="T15" fmla="*/ 137041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15370" name="Étoile à 5 branches 5">
            <a:extLst>
              <a:ext uri="{FF2B5EF4-FFF2-40B4-BE49-F238E27FC236}">
                <a16:creationId xmlns:a16="http://schemas.microsoft.com/office/drawing/2014/main" id="{078D9CE0-7039-0140-9AA1-07DF5B9480A8}"/>
              </a:ext>
            </a:extLst>
          </p:cNvPr>
          <p:cNvSpPr>
            <a:spLocks/>
          </p:cNvSpPr>
          <p:nvPr/>
        </p:nvSpPr>
        <p:spPr bwMode="auto">
          <a:xfrm>
            <a:off x="7486650" y="1801050"/>
            <a:ext cx="160418" cy="116141"/>
          </a:xfrm>
          <a:custGeom>
            <a:avLst/>
            <a:gdLst>
              <a:gd name="T0" fmla="*/ 215903 w 431797"/>
              <a:gd name="T1" fmla="*/ 0 h 358773"/>
              <a:gd name="T2" fmla="*/ 431803 w 431797"/>
              <a:gd name="T3" fmla="*/ 179389 h 358773"/>
              <a:gd name="T4" fmla="*/ 215903 w 431797"/>
              <a:gd name="T5" fmla="*/ 358777 h 358773"/>
              <a:gd name="T6" fmla="*/ 0 w 431797"/>
              <a:gd name="T7" fmla="*/ 179389 h 358773"/>
              <a:gd name="T8" fmla="*/ 0 w 431797"/>
              <a:gd name="T9" fmla="*/ 137041 h 358773"/>
              <a:gd name="T10" fmla="*/ 82468 w 431797"/>
              <a:gd name="T11" fmla="*/ 358776 h 358773"/>
              <a:gd name="T12" fmla="*/ 349335 w 431797"/>
              <a:gd name="T13" fmla="*/ 358776 h 358773"/>
              <a:gd name="T14" fmla="*/ 431803 w 431797"/>
              <a:gd name="T15" fmla="*/ 137041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pic>
        <p:nvPicPr>
          <p:cNvPr id="11" name="Picture 4" descr="C:\Users\krolak-salmonpi\Documents\MAMA\Joint Action 2014-2017\Communication\Joint-Act-Demtia-Logo-No-Strap-CMYK.JPG">
            <a:extLst>
              <a:ext uri="{FF2B5EF4-FFF2-40B4-BE49-F238E27FC236}">
                <a16:creationId xmlns:a16="http://schemas.microsoft.com/office/drawing/2014/main" id="{8015CDAD-2AFA-49BA-B843-B0D0192E03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2" y="871239"/>
            <a:ext cx="1160727"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pied de page 5">
            <a:extLst>
              <a:ext uri="{FF2B5EF4-FFF2-40B4-BE49-F238E27FC236}">
                <a16:creationId xmlns:a16="http://schemas.microsoft.com/office/drawing/2014/main" id="{854556C7-DA8E-48D8-BFAF-725817D391E5}"/>
              </a:ext>
            </a:extLst>
          </p:cNvPr>
          <p:cNvSpPr txBox="1">
            <a:spLocks/>
          </p:cNvSpPr>
          <p:nvPr/>
        </p:nvSpPr>
        <p:spPr>
          <a:xfrm>
            <a:off x="791580" y="5697252"/>
            <a:ext cx="2895600" cy="273844"/>
          </a:xfrm>
          <a:prstGeom prst="rect">
            <a:avLst/>
          </a:prstGeom>
        </p:spPr>
        <p:txBody>
          <a:bodyPr vert="horz" lIns="68580" tIns="34290" rIns="68580" bIns="34290" rtlCol="0" anchor="ctr"/>
          <a:lstStyle>
            <a:defPPr>
              <a:defRPr lang="fr-FR"/>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900">
                <a:latin typeface="Calibri"/>
              </a:rPr>
              <a:t>ACT ON DEMENTIA- WP4- OSLO Meeting, April  8-9, 2019</a:t>
            </a:r>
            <a:endParaRPr lang="fr-FR" sz="900" dirty="0">
              <a:latin typeface="Calibri"/>
            </a:endParaRPr>
          </a:p>
        </p:txBody>
      </p:sp>
      <p:pic>
        <p:nvPicPr>
          <p:cNvPr id="14" name="Image 3" descr="Afficher l'image d'origine">
            <a:extLst>
              <a:ext uri="{FF2B5EF4-FFF2-40B4-BE49-F238E27FC236}">
                <a16:creationId xmlns:a16="http://schemas.microsoft.com/office/drawing/2014/main" id="{4DB98DF5-25FD-184F-99E6-E3B3FE4370EC}"/>
              </a:ext>
            </a:extLst>
          </p:cNvPr>
          <p:cNvPicPr>
            <a:picLocks noChangeAspect="1" noChangeArrowheads="1"/>
          </p:cNvPicPr>
          <p:nvPr/>
        </p:nvPicPr>
        <p:blipFill>
          <a:blip r:embed="rId5" cstate="print"/>
          <a:srcRect/>
          <a:stretch>
            <a:fillRect/>
          </a:stretch>
        </p:blipFill>
        <p:spPr bwMode="auto">
          <a:xfrm>
            <a:off x="8335125" y="5521569"/>
            <a:ext cx="629920" cy="333473"/>
          </a:xfrm>
          <a:prstGeom prst="rect">
            <a:avLst/>
          </a:prstGeom>
          <a:noFill/>
          <a:ln w="9525">
            <a:noFill/>
            <a:miter lim="800000"/>
            <a:headEnd/>
            <a:tailEnd/>
          </a:ln>
        </p:spPr>
      </p:pic>
      <p:sp>
        <p:nvSpPr>
          <p:cNvPr id="15" name="Content Placeholder 2">
            <a:extLst>
              <a:ext uri="{FF2B5EF4-FFF2-40B4-BE49-F238E27FC236}">
                <a16:creationId xmlns:a16="http://schemas.microsoft.com/office/drawing/2014/main" id="{FFB973B5-99B1-8341-9507-18602170E916}"/>
              </a:ext>
            </a:extLst>
          </p:cNvPr>
          <p:cNvSpPr txBox="1">
            <a:spLocks/>
          </p:cNvSpPr>
          <p:nvPr/>
        </p:nvSpPr>
        <p:spPr>
          <a:xfrm>
            <a:off x="7272924" y="942907"/>
            <a:ext cx="1805308" cy="20872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fr-CH" sz="1050" b="1">
                <a:solidFill>
                  <a:srgbClr val="0070C0"/>
                </a:solidFill>
                <a:latin typeface="Calibri" panose="020F0502020204030204"/>
              </a:rPr>
              <a:t>LES INITIATIVES EN COURS  </a:t>
            </a:r>
            <a:endParaRPr lang="en-US" sz="1050" b="1" dirty="0">
              <a:solidFill>
                <a:srgbClr val="0070C0"/>
              </a:solidFill>
              <a:latin typeface="Calibri" panose="020F0502020204030204"/>
            </a:endParaRPr>
          </a:p>
        </p:txBody>
      </p:sp>
      <p:pic>
        <p:nvPicPr>
          <p:cNvPr id="16" name="Picture 22">
            <a:extLst>
              <a:ext uri="{FF2B5EF4-FFF2-40B4-BE49-F238E27FC236}">
                <a16:creationId xmlns:a16="http://schemas.microsoft.com/office/drawing/2014/main" id="{A733BC09-7D83-B545-A58B-6480CFAA2C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1823" y="110773"/>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0753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population se sent </a:t>
            </a:r>
            <a:r>
              <a:rPr lang="en-US" dirty="0" err="1"/>
              <a:t>très</a:t>
            </a:r>
            <a:r>
              <a:rPr lang="en-US" dirty="0"/>
              <a:t> </a:t>
            </a:r>
            <a:r>
              <a:rPr lang="en-US" dirty="0" err="1"/>
              <a:t>concernée</a:t>
            </a:r>
            <a:r>
              <a:rPr lang="en-US" dirty="0"/>
              <a:t>...</a:t>
            </a:r>
          </a:p>
        </p:txBody>
      </p:sp>
      <p:sp>
        <p:nvSpPr>
          <p:cNvPr id="4" name="Rectangle 3">
            <a:extLst>
              <a:ext uri="{FF2B5EF4-FFF2-40B4-BE49-F238E27FC236}">
                <a16:creationId xmlns:a16="http://schemas.microsoft.com/office/drawing/2014/main" id="{009243CF-AADF-4526-BCC9-9DF548EDFA56}"/>
              </a:ext>
            </a:extLst>
          </p:cNvPr>
          <p:cNvSpPr/>
          <p:nvPr/>
        </p:nvSpPr>
        <p:spPr>
          <a:xfrm>
            <a:off x="1" y="5677585"/>
            <a:ext cx="8319407" cy="219291"/>
          </a:xfrm>
          <a:prstGeom prst="rect">
            <a:avLst/>
          </a:prstGeom>
        </p:spPr>
        <p:txBody>
          <a:bodyPr wrap="square">
            <a:spAutoFit/>
          </a:bodyPr>
          <a:lstStyle/>
          <a:p>
            <a:pPr defTabSz="685800">
              <a:defRPr/>
            </a:pPr>
            <a:r>
              <a:rPr lang="fr-FR" sz="825" dirty="0">
                <a:solidFill>
                  <a:prstClr val="black"/>
                </a:solidFill>
                <a:latin typeface="Calibri" panose="020F0502020204030204"/>
              </a:rPr>
              <a:t>Viglietta V et al., poster 10, AAIC, 2019</a:t>
            </a:r>
            <a:endParaRPr lang="en-US" sz="825" dirty="0">
              <a:solidFill>
                <a:prstClr val="black"/>
              </a:solidFill>
              <a:latin typeface="Calibri" panose="020F0502020204030204"/>
            </a:endParaRPr>
          </a:p>
        </p:txBody>
      </p:sp>
      <p:pic>
        <p:nvPicPr>
          <p:cNvPr id="5" name="Image 14">
            <a:extLst>
              <a:ext uri="{FF2B5EF4-FFF2-40B4-BE49-F238E27FC236}">
                <a16:creationId xmlns:a16="http://schemas.microsoft.com/office/drawing/2014/main" id="{6EA3BF22-0CA3-4432-8919-035F48B25665}"/>
              </a:ext>
            </a:extLst>
          </p:cNvPr>
          <p:cNvPicPr>
            <a:picLocks noChangeAspect="1"/>
          </p:cNvPicPr>
          <p:nvPr/>
        </p:nvPicPr>
        <p:blipFill>
          <a:blip r:embed="rId2"/>
          <a:stretch>
            <a:fillRect/>
          </a:stretch>
        </p:blipFill>
        <p:spPr>
          <a:xfrm>
            <a:off x="398355" y="2319102"/>
            <a:ext cx="3025488" cy="2490825"/>
          </a:xfrm>
          <a:prstGeom prst="rect">
            <a:avLst/>
          </a:prstGeom>
        </p:spPr>
      </p:pic>
      <p:pic>
        <p:nvPicPr>
          <p:cNvPr id="6" name="Image 15">
            <a:extLst>
              <a:ext uri="{FF2B5EF4-FFF2-40B4-BE49-F238E27FC236}">
                <a16:creationId xmlns:a16="http://schemas.microsoft.com/office/drawing/2014/main" id="{1CC6DC5F-9332-4BF8-91A7-40F3326B8C25}"/>
              </a:ext>
            </a:extLst>
          </p:cNvPr>
          <p:cNvPicPr>
            <a:picLocks noChangeAspect="1"/>
          </p:cNvPicPr>
          <p:nvPr/>
        </p:nvPicPr>
        <p:blipFill>
          <a:blip r:embed="rId3"/>
          <a:stretch>
            <a:fillRect/>
          </a:stretch>
        </p:blipFill>
        <p:spPr>
          <a:xfrm>
            <a:off x="3858065" y="1806698"/>
            <a:ext cx="3929942" cy="1946469"/>
          </a:xfrm>
          <a:prstGeom prst="rect">
            <a:avLst/>
          </a:prstGeom>
        </p:spPr>
      </p:pic>
      <p:pic>
        <p:nvPicPr>
          <p:cNvPr id="7" name="Image 16">
            <a:extLst>
              <a:ext uri="{FF2B5EF4-FFF2-40B4-BE49-F238E27FC236}">
                <a16:creationId xmlns:a16="http://schemas.microsoft.com/office/drawing/2014/main" id="{72B9E0C8-3F1E-4281-BE72-AF2DB7A327AC}"/>
              </a:ext>
            </a:extLst>
          </p:cNvPr>
          <p:cNvPicPr>
            <a:picLocks noChangeAspect="1"/>
          </p:cNvPicPr>
          <p:nvPr/>
        </p:nvPicPr>
        <p:blipFill>
          <a:blip r:embed="rId4"/>
          <a:stretch>
            <a:fillRect/>
          </a:stretch>
        </p:blipFill>
        <p:spPr>
          <a:xfrm>
            <a:off x="3795104" y="3793827"/>
            <a:ext cx="3931319" cy="2032200"/>
          </a:xfrm>
          <a:prstGeom prst="rect">
            <a:avLst/>
          </a:prstGeom>
        </p:spPr>
      </p:pic>
    </p:spTree>
    <p:extLst>
      <p:ext uri="{BB962C8B-B14F-4D97-AF65-F5344CB8AC3E}">
        <p14:creationId xmlns:p14="http://schemas.microsoft.com/office/powerpoint/2010/main" val="1260746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a:extLst>
              <a:ext uri="{FF2B5EF4-FFF2-40B4-BE49-F238E27FC236}">
                <a16:creationId xmlns:a16="http://schemas.microsoft.com/office/drawing/2014/main" id="{957557FC-21E7-A542-BCCB-E8F5049082E0}"/>
              </a:ext>
            </a:extLst>
          </p:cNvPr>
          <p:cNvSpPr>
            <a:spLocks noGrp="1"/>
          </p:cNvSpPr>
          <p:nvPr>
            <p:ph type="title"/>
          </p:nvPr>
        </p:nvSpPr>
        <p:spPr>
          <a:xfrm>
            <a:off x="791580" y="1264535"/>
            <a:ext cx="7391400" cy="1079897"/>
          </a:xfrm>
        </p:spPr>
        <p:txBody>
          <a:bodyPr>
            <a:normAutofit/>
          </a:bodyPr>
          <a:lstStyle/>
          <a:p>
            <a:pPr marL="239316" indent="-239316"/>
            <a:r>
              <a:rPr lang="fr-FR" altLang="fr-FR" sz="1800" b="1" dirty="0">
                <a:solidFill>
                  <a:srgbClr val="00B0F0"/>
                </a:solidFill>
              </a:rPr>
              <a:t>POST TRAINING : </a:t>
            </a:r>
            <a:r>
              <a:rPr lang="fr-FR" altLang="fr-FR" sz="1800" b="1" dirty="0" err="1">
                <a:solidFill>
                  <a:srgbClr val="00B0F0"/>
                </a:solidFill>
              </a:rPr>
              <a:t>GPs</a:t>
            </a:r>
            <a:r>
              <a:rPr lang="fr-FR" altLang="fr-FR" sz="1800" b="1" dirty="0">
                <a:solidFill>
                  <a:srgbClr val="00B0F0"/>
                </a:solidFill>
              </a:rPr>
              <a:t> confidence </a:t>
            </a:r>
            <a:r>
              <a:rPr lang="fr-FR" altLang="fr-FR" sz="1800" b="1" dirty="0" err="1">
                <a:solidFill>
                  <a:srgbClr val="00B0F0"/>
                </a:solidFill>
              </a:rPr>
              <a:t>is</a:t>
            </a:r>
            <a:r>
              <a:rPr lang="fr-FR" altLang="fr-FR" sz="1800" b="1" dirty="0">
                <a:solidFill>
                  <a:srgbClr val="00B0F0"/>
                </a:solidFill>
              </a:rPr>
              <a:t> </a:t>
            </a:r>
            <a:r>
              <a:rPr lang="fr-FR" altLang="fr-FR" sz="1800" b="1" dirty="0" err="1">
                <a:solidFill>
                  <a:srgbClr val="00B0F0"/>
                </a:solidFill>
              </a:rPr>
              <a:t>increased</a:t>
            </a:r>
            <a:r>
              <a:rPr lang="fr-FR" altLang="fr-FR" sz="1800" b="1" dirty="0">
                <a:solidFill>
                  <a:srgbClr val="00B0F0"/>
                </a:solidFill>
              </a:rPr>
              <a:t> </a:t>
            </a:r>
            <a:r>
              <a:rPr lang="fr-FR" altLang="fr-FR" sz="1800" b="1" dirty="0" err="1">
                <a:solidFill>
                  <a:srgbClr val="00B0F0"/>
                </a:solidFill>
              </a:rPr>
              <a:t>significantly</a:t>
            </a:r>
            <a:r>
              <a:rPr lang="fr-FR" altLang="fr-FR" sz="1800" b="1" dirty="0">
                <a:solidFill>
                  <a:srgbClr val="00B0F0"/>
                </a:solidFill>
              </a:rPr>
              <a:t> </a:t>
            </a:r>
          </a:p>
        </p:txBody>
      </p:sp>
      <p:graphicFrame>
        <p:nvGraphicFramePr>
          <p:cNvPr id="23555" name="Espace réservé du contenu 2">
            <a:extLst>
              <a:ext uri="{FF2B5EF4-FFF2-40B4-BE49-F238E27FC236}">
                <a16:creationId xmlns:a16="http://schemas.microsoft.com/office/drawing/2014/main" id="{12EA08C3-F373-F24F-BFF8-B0CE05F7236A}"/>
              </a:ext>
            </a:extLst>
          </p:cNvPr>
          <p:cNvGraphicFramePr>
            <a:graphicFrameLocks noGrp="1" noChangeAspect="1"/>
          </p:cNvGraphicFramePr>
          <p:nvPr>
            <p:ph idx="1"/>
          </p:nvPr>
        </p:nvGraphicFramePr>
        <p:xfrm>
          <a:off x="1928812" y="2400301"/>
          <a:ext cx="5357813" cy="2921794"/>
        </p:xfrm>
        <a:graphic>
          <a:graphicData uri="http://schemas.openxmlformats.org/presentationml/2006/ole">
            <mc:AlternateContent xmlns:mc="http://schemas.openxmlformats.org/markup-compatibility/2006">
              <mc:Choice xmlns:v="urn:schemas-microsoft-com:vml" Requires="v">
                <p:oleObj spid="_x0000_s6152" name="Chart" r:id="rId3" imgW="8407400" imgH="4597400" progId="Excel.Chart.8">
                  <p:embed/>
                </p:oleObj>
              </mc:Choice>
              <mc:Fallback>
                <p:oleObj name="Chart" r:id="rId3" imgW="8407400" imgH="4597400" progId="Excel.Chart.8">
                  <p:embed/>
                  <p:pic>
                    <p:nvPicPr>
                      <p:cNvPr id="23555" name="Espace réservé du contenu 2">
                        <a:extLst>
                          <a:ext uri="{FF2B5EF4-FFF2-40B4-BE49-F238E27FC236}">
                            <a16:creationId xmlns:a16="http://schemas.microsoft.com/office/drawing/2014/main" id="{12EA08C3-F373-F24F-BFF8-B0CE05F72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2400301"/>
                        <a:ext cx="5357813" cy="292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Espace réservé du numéro de diapositive 4">
            <a:extLst>
              <a:ext uri="{FF2B5EF4-FFF2-40B4-BE49-F238E27FC236}">
                <a16:creationId xmlns:a16="http://schemas.microsoft.com/office/drawing/2014/main" id="{CFF5170A-47B5-E241-AE7D-30FC25195419}"/>
              </a:ext>
            </a:extLst>
          </p:cNvPr>
          <p:cNvSpPr txBox="1">
            <a:spLocks noChangeArrowheads="1"/>
          </p:cNvSpPr>
          <p:nvPr/>
        </p:nvSpPr>
        <p:spPr bwMode="auto">
          <a:xfrm>
            <a:off x="6057900" y="5589240"/>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685800" fontAlgn="base">
              <a:spcBef>
                <a:spcPct val="0"/>
              </a:spcBef>
              <a:spcAft>
                <a:spcPct val="0"/>
              </a:spcAft>
              <a:buNone/>
              <a:defRPr/>
            </a:pPr>
            <a:fld id="{5A49DDAF-CEF2-C048-8ADA-E51368183BF8}" type="slidenum">
              <a:rPr lang="fr-FR" altLang="fr-FR" sz="900">
                <a:solidFill>
                  <a:srgbClr val="7F7F7F"/>
                </a:solidFill>
                <a:latin typeface="Arial" panose="020B0604020202020204" pitchFamily="34" charset="0"/>
                <a:cs typeface="Arial" panose="020B0604020202020204" pitchFamily="34" charset="0"/>
              </a:rPr>
              <a:pPr algn="r" defTabSz="685800" fontAlgn="base">
                <a:spcBef>
                  <a:spcPct val="0"/>
                </a:spcBef>
                <a:spcAft>
                  <a:spcPct val="0"/>
                </a:spcAft>
                <a:buNone/>
                <a:defRPr/>
              </a:pPr>
              <a:t>20</a:t>
            </a:fld>
            <a:endParaRPr lang="fr-FR" altLang="fr-FR" sz="900" dirty="0">
              <a:solidFill>
                <a:srgbClr val="7F7F7F"/>
              </a:solidFill>
              <a:latin typeface="Arial" panose="020B0604020202020204" pitchFamily="34" charset="0"/>
              <a:cs typeface="Arial" panose="020B0604020202020204" pitchFamily="34" charset="0"/>
            </a:endParaRPr>
          </a:p>
        </p:txBody>
      </p:sp>
      <p:sp>
        <p:nvSpPr>
          <p:cNvPr id="23557" name="Étoile à 5 branches 5">
            <a:extLst>
              <a:ext uri="{FF2B5EF4-FFF2-40B4-BE49-F238E27FC236}">
                <a16:creationId xmlns:a16="http://schemas.microsoft.com/office/drawing/2014/main" id="{A58C1F05-6264-C745-B849-C0EF8C4701C2}"/>
              </a:ext>
            </a:extLst>
          </p:cNvPr>
          <p:cNvSpPr>
            <a:spLocks/>
          </p:cNvSpPr>
          <p:nvPr/>
        </p:nvSpPr>
        <p:spPr bwMode="auto">
          <a:xfrm>
            <a:off x="2681288" y="3807620"/>
            <a:ext cx="162483" cy="171294"/>
          </a:xfrm>
          <a:custGeom>
            <a:avLst/>
            <a:gdLst>
              <a:gd name="T0" fmla="*/ 215903 w 431797"/>
              <a:gd name="T1" fmla="*/ 0 h 358773"/>
              <a:gd name="T2" fmla="*/ 431803 w 431797"/>
              <a:gd name="T3" fmla="*/ 179389 h 358773"/>
              <a:gd name="T4" fmla="*/ 215903 w 431797"/>
              <a:gd name="T5" fmla="*/ 358777 h 358773"/>
              <a:gd name="T6" fmla="*/ 0 w 431797"/>
              <a:gd name="T7" fmla="*/ 179389 h 358773"/>
              <a:gd name="T8" fmla="*/ 0 w 431797"/>
              <a:gd name="T9" fmla="*/ 137041 h 358773"/>
              <a:gd name="T10" fmla="*/ 82468 w 431797"/>
              <a:gd name="T11" fmla="*/ 358776 h 358773"/>
              <a:gd name="T12" fmla="*/ 349335 w 431797"/>
              <a:gd name="T13" fmla="*/ 358776 h 358773"/>
              <a:gd name="T14" fmla="*/ 431803 w 431797"/>
              <a:gd name="T15" fmla="*/ 137041 h 358773"/>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37040 h 358773"/>
              <a:gd name="T26" fmla="*/ 298363 w 431797"/>
              <a:gd name="T27" fmla="*/ 274076 h 358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58773">
                <a:moveTo>
                  <a:pt x="0" y="137039"/>
                </a:moveTo>
                <a:lnTo>
                  <a:pt x="164933" y="137040"/>
                </a:lnTo>
                <a:lnTo>
                  <a:pt x="215898" y="0"/>
                </a:lnTo>
                <a:lnTo>
                  <a:pt x="266864" y="137040"/>
                </a:lnTo>
                <a:lnTo>
                  <a:pt x="431797" y="137039"/>
                </a:lnTo>
                <a:lnTo>
                  <a:pt x="298363" y="221733"/>
                </a:lnTo>
                <a:lnTo>
                  <a:pt x="349331" y="358772"/>
                </a:lnTo>
                <a:lnTo>
                  <a:pt x="215898" y="274076"/>
                </a:lnTo>
                <a:lnTo>
                  <a:pt x="82466" y="358772"/>
                </a:lnTo>
                <a:lnTo>
                  <a:pt x="133434" y="221733"/>
                </a:lnTo>
                <a:lnTo>
                  <a:pt x="0" y="137039"/>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23558" name="Étoile à 5 branches 6">
            <a:extLst>
              <a:ext uri="{FF2B5EF4-FFF2-40B4-BE49-F238E27FC236}">
                <a16:creationId xmlns:a16="http://schemas.microsoft.com/office/drawing/2014/main" id="{9530B124-6CC1-F24E-9E5D-9A2292A6EE60}"/>
              </a:ext>
            </a:extLst>
          </p:cNvPr>
          <p:cNvSpPr>
            <a:spLocks/>
          </p:cNvSpPr>
          <p:nvPr/>
        </p:nvSpPr>
        <p:spPr bwMode="auto">
          <a:xfrm>
            <a:off x="3644551" y="3785201"/>
            <a:ext cx="162483" cy="161441"/>
          </a:xfrm>
          <a:custGeom>
            <a:avLst/>
            <a:gdLst>
              <a:gd name="T0" fmla="*/ 215903 w 431797"/>
              <a:gd name="T1" fmla="*/ 0 h 338135"/>
              <a:gd name="T2" fmla="*/ 431803 w 431797"/>
              <a:gd name="T3" fmla="*/ 169072 h 338135"/>
              <a:gd name="T4" fmla="*/ 215903 w 431797"/>
              <a:gd name="T5" fmla="*/ 338141 h 338135"/>
              <a:gd name="T6" fmla="*/ 0 w 431797"/>
              <a:gd name="T7" fmla="*/ 169072 h 338135"/>
              <a:gd name="T8" fmla="*/ 0 w 431797"/>
              <a:gd name="T9" fmla="*/ 129158 h 338135"/>
              <a:gd name="T10" fmla="*/ 82468 w 431797"/>
              <a:gd name="T11" fmla="*/ 338140 h 338135"/>
              <a:gd name="T12" fmla="*/ 349335 w 431797"/>
              <a:gd name="T13" fmla="*/ 338140 h 338135"/>
              <a:gd name="T14" fmla="*/ 431803 w 431797"/>
              <a:gd name="T15" fmla="*/ 129158 h 338135"/>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03277 w 431797"/>
              <a:gd name="T25" fmla="*/ 108034 h 338135"/>
              <a:gd name="T26" fmla="*/ 328520 w 431797"/>
              <a:gd name="T27" fmla="*/ 284419 h 338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38135">
                <a:moveTo>
                  <a:pt x="0" y="129156"/>
                </a:moveTo>
                <a:lnTo>
                  <a:pt x="146295" y="108034"/>
                </a:lnTo>
                <a:lnTo>
                  <a:pt x="215899" y="0"/>
                </a:lnTo>
                <a:lnTo>
                  <a:pt x="285502" y="108034"/>
                </a:lnTo>
                <a:lnTo>
                  <a:pt x="431797" y="129156"/>
                </a:lnTo>
                <a:lnTo>
                  <a:pt x="328520" y="217046"/>
                </a:lnTo>
                <a:lnTo>
                  <a:pt x="349331" y="338134"/>
                </a:lnTo>
                <a:lnTo>
                  <a:pt x="215899" y="284419"/>
                </a:lnTo>
                <a:lnTo>
                  <a:pt x="82466" y="338134"/>
                </a:lnTo>
                <a:lnTo>
                  <a:pt x="103277" y="217046"/>
                </a:lnTo>
                <a:lnTo>
                  <a:pt x="0" y="129156"/>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23559" name="Étoile à 5 branches 7">
            <a:extLst>
              <a:ext uri="{FF2B5EF4-FFF2-40B4-BE49-F238E27FC236}">
                <a16:creationId xmlns:a16="http://schemas.microsoft.com/office/drawing/2014/main" id="{77CB3797-F7F5-D04B-8E54-2F69F3CAF5BD}"/>
              </a:ext>
            </a:extLst>
          </p:cNvPr>
          <p:cNvSpPr>
            <a:spLocks/>
          </p:cNvSpPr>
          <p:nvPr/>
        </p:nvSpPr>
        <p:spPr bwMode="auto">
          <a:xfrm>
            <a:off x="4624946" y="3796582"/>
            <a:ext cx="162483" cy="196307"/>
          </a:xfrm>
          <a:custGeom>
            <a:avLst/>
            <a:gdLst>
              <a:gd name="T0" fmla="*/ 215903 w 431797"/>
              <a:gd name="T1" fmla="*/ 0 h 411159"/>
              <a:gd name="T2" fmla="*/ 431803 w 431797"/>
              <a:gd name="T3" fmla="*/ 205584 h 411159"/>
              <a:gd name="T4" fmla="*/ 215903 w 431797"/>
              <a:gd name="T5" fmla="*/ 411167 h 411159"/>
              <a:gd name="T6" fmla="*/ 0 w 431797"/>
              <a:gd name="T7" fmla="*/ 205584 h 411159"/>
              <a:gd name="T8" fmla="*/ 0 w 431797"/>
              <a:gd name="T9" fmla="*/ 157052 h 411159"/>
              <a:gd name="T10" fmla="*/ 82468 w 431797"/>
              <a:gd name="T11" fmla="*/ 411166 h 411159"/>
              <a:gd name="T12" fmla="*/ 349335 w 431797"/>
              <a:gd name="T13" fmla="*/ 411166 h 411159"/>
              <a:gd name="T14" fmla="*/ 431803 w 431797"/>
              <a:gd name="T15" fmla="*/ 157052 h 411159"/>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33434 w 431797"/>
              <a:gd name="T25" fmla="*/ 157049 h 411159"/>
              <a:gd name="T26" fmla="*/ 298363 w 431797"/>
              <a:gd name="T27" fmla="*/ 314095 h 411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411159">
                <a:moveTo>
                  <a:pt x="0" y="157048"/>
                </a:moveTo>
                <a:lnTo>
                  <a:pt x="164933" y="157049"/>
                </a:lnTo>
                <a:lnTo>
                  <a:pt x="215899" y="0"/>
                </a:lnTo>
                <a:lnTo>
                  <a:pt x="266864" y="157049"/>
                </a:lnTo>
                <a:lnTo>
                  <a:pt x="431797" y="157048"/>
                </a:lnTo>
                <a:lnTo>
                  <a:pt x="298363" y="254109"/>
                </a:lnTo>
                <a:lnTo>
                  <a:pt x="349331" y="411158"/>
                </a:lnTo>
                <a:lnTo>
                  <a:pt x="215899" y="314095"/>
                </a:lnTo>
                <a:lnTo>
                  <a:pt x="82466" y="411158"/>
                </a:lnTo>
                <a:lnTo>
                  <a:pt x="133434" y="254109"/>
                </a:lnTo>
                <a:lnTo>
                  <a:pt x="0" y="157048"/>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23560" name="Étoile à 5 branches 8">
            <a:extLst>
              <a:ext uri="{FF2B5EF4-FFF2-40B4-BE49-F238E27FC236}">
                <a16:creationId xmlns:a16="http://schemas.microsoft.com/office/drawing/2014/main" id="{983C2948-23E7-614D-BEC6-110BFBAC4821}"/>
              </a:ext>
            </a:extLst>
          </p:cNvPr>
          <p:cNvSpPr>
            <a:spLocks/>
          </p:cNvSpPr>
          <p:nvPr/>
        </p:nvSpPr>
        <p:spPr bwMode="auto">
          <a:xfrm>
            <a:off x="5544108" y="3807621"/>
            <a:ext cx="162483" cy="161441"/>
          </a:xfrm>
          <a:custGeom>
            <a:avLst/>
            <a:gdLst>
              <a:gd name="T0" fmla="*/ 215903 w 431797"/>
              <a:gd name="T1" fmla="*/ 0 h 338135"/>
              <a:gd name="T2" fmla="*/ 431803 w 431797"/>
              <a:gd name="T3" fmla="*/ 169072 h 338135"/>
              <a:gd name="T4" fmla="*/ 215903 w 431797"/>
              <a:gd name="T5" fmla="*/ 338141 h 338135"/>
              <a:gd name="T6" fmla="*/ 0 w 431797"/>
              <a:gd name="T7" fmla="*/ 169072 h 338135"/>
              <a:gd name="T8" fmla="*/ 0 w 431797"/>
              <a:gd name="T9" fmla="*/ 129158 h 338135"/>
              <a:gd name="T10" fmla="*/ 82468 w 431797"/>
              <a:gd name="T11" fmla="*/ 338140 h 338135"/>
              <a:gd name="T12" fmla="*/ 349335 w 431797"/>
              <a:gd name="T13" fmla="*/ 338140 h 338135"/>
              <a:gd name="T14" fmla="*/ 431803 w 431797"/>
              <a:gd name="T15" fmla="*/ 129158 h 338135"/>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03277 w 431797"/>
              <a:gd name="T25" fmla="*/ 108034 h 338135"/>
              <a:gd name="T26" fmla="*/ 328520 w 431797"/>
              <a:gd name="T27" fmla="*/ 284419 h 338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38135">
                <a:moveTo>
                  <a:pt x="0" y="129156"/>
                </a:moveTo>
                <a:lnTo>
                  <a:pt x="146295" y="108034"/>
                </a:lnTo>
                <a:lnTo>
                  <a:pt x="215899" y="0"/>
                </a:lnTo>
                <a:lnTo>
                  <a:pt x="285502" y="108034"/>
                </a:lnTo>
                <a:lnTo>
                  <a:pt x="431797" y="129156"/>
                </a:lnTo>
                <a:lnTo>
                  <a:pt x="328520" y="217046"/>
                </a:lnTo>
                <a:lnTo>
                  <a:pt x="349331" y="338134"/>
                </a:lnTo>
                <a:lnTo>
                  <a:pt x="215899" y="284419"/>
                </a:lnTo>
                <a:lnTo>
                  <a:pt x="82466" y="338134"/>
                </a:lnTo>
                <a:lnTo>
                  <a:pt x="103277" y="217046"/>
                </a:lnTo>
                <a:lnTo>
                  <a:pt x="0" y="129156"/>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23561" name="Étoile à 5 branches 9">
            <a:extLst>
              <a:ext uri="{FF2B5EF4-FFF2-40B4-BE49-F238E27FC236}">
                <a16:creationId xmlns:a16="http://schemas.microsoft.com/office/drawing/2014/main" id="{C42F482C-9BE8-1F41-A333-A13EC1081C92}"/>
              </a:ext>
            </a:extLst>
          </p:cNvPr>
          <p:cNvSpPr>
            <a:spLocks/>
          </p:cNvSpPr>
          <p:nvPr/>
        </p:nvSpPr>
        <p:spPr bwMode="auto">
          <a:xfrm>
            <a:off x="6570427" y="2408878"/>
            <a:ext cx="162483" cy="161441"/>
          </a:xfrm>
          <a:custGeom>
            <a:avLst/>
            <a:gdLst>
              <a:gd name="T0" fmla="*/ 215903 w 431797"/>
              <a:gd name="T1" fmla="*/ 0 h 338135"/>
              <a:gd name="T2" fmla="*/ 431803 w 431797"/>
              <a:gd name="T3" fmla="*/ 169072 h 338135"/>
              <a:gd name="T4" fmla="*/ 215903 w 431797"/>
              <a:gd name="T5" fmla="*/ 338141 h 338135"/>
              <a:gd name="T6" fmla="*/ 0 w 431797"/>
              <a:gd name="T7" fmla="*/ 169072 h 338135"/>
              <a:gd name="T8" fmla="*/ 0 w 431797"/>
              <a:gd name="T9" fmla="*/ 129158 h 338135"/>
              <a:gd name="T10" fmla="*/ 82468 w 431797"/>
              <a:gd name="T11" fmla="*/ 338140 h 338135"/>
              <a:gd name="T12" fmla="*/ 349335 w 431797"/>
              <a:gd name="T13" fmla="*/ 338140 h 338135"/>
              <a:gd name="T14" fmla="*/ 431803 w 431797"/>
              <a:gd name="T15" fmla="*/ 129158 h 338135"/>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03277 w 431797"/>
              <a:gd name="T25" fmla="*/ 108034 h 338135"/>
              <a:gd name="T26" fmla="*/ 328520 w 431797"/>
              <a:gd name="T27" fmla="*/ 284419 h 338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38135">
                <a:moveTo>
                  <a:pt x="0" y="129156"/>
                </a:moveTo>
                <a:lnTo>
                  <a:pt x="146295" y="108034"/>
                </a:lnTo>
                <a:lnTo>
                  <a:pt x="215899" y="0"/>
                </a:lnTo>
                <a:lnTo>
                  <a:pt x="285502" y="108034"/>
                </a:lnTo>
                <a:lnTo>
                  <a:pt x="431797" y="129156"/>
                </a:lnTo>
                <a:lnTo>
                  <a:pt x="328520" y="217046"/>
                </a:lnTo>
                <a:lnTo>
                  <a:pt x="349331" y="338134"/>
                </a:lnTo>
                <a:lnTo>
                  <a:pt x="215899" y="284419"/>
                </a:lnTo>
                <a:lnTo>
                  <a:pt x="82466" y="338134"/>
                </a:lnTo>
                <a:lnTo>
                  <a:pt x="103277" y="217046"/>
                </a:lnTo>
                <a:lnTo>
                  <a:pt x="0" y="129156"/>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sp>
        <p:nvSpPr>
          <p:cNvPr id="23563" name="Étoile à 5 branches 9">
            <a:extLst>
              <a:ext uri="{FF2B5EF4-FFF2-40B4-BE49-F238E27FC236}">
                <a16:creationId xmlns:a16="http://schemas.microsoft.com/office/drawing/2014/main" id="{D2AE08EA-463E-4A47-9D4E-CA76BA60ED29}"/>
              </a:ext>
            </a:extLst>
          </p:cNvPr>
          <p:cNvSpPr>
            <a:spLocks/>
          </p:cNvSpPr>
          <p:nvPr/>
        </p:nvSpPr>
        <p:spPr bwMode="auto">
          <a:xfrm>
            <a:off x="6354199" y="1701405"/>
            <a:ext cx="216229" cy="206159"/>
          </a:xfrm>
          <a:custGeom>
            <a:avLst/>
            <a:gdLst>
              <a:gd name="T0" fmla="*/ 216027 w 431797"/>
              <a:gd name="T1" fmla="*/ 0 h 338135"/>
              <a:gd name="T2" fmla="*/ 432051 w 431797"/>
              <a:gd name="T3" fmla="*/ 216027 h 338135"/>
              <a:gd name="T4" fmla="*/ 216027 w 431797"/>
              <a:gd name="T5" fmla="*/ 432052 h 338135"/>
              <a:gd name="T6" fmla="*/ 0 w 431797"/>
              <a:gd name="T7" fmla="*/ 216027 h 338135"/>
              <a:gd name="T8" fmla="*/ 0 w 431797"/>
              <a:gd name="T9" fmla="*/ 165029 h 338135"/>
              <a:gd name="T10" fmla="*/ 82515 w 431797"/>
              <a:gd name="T11" fmla="*/ 432051 h 338135"/>
              <a:gd name="T12" fmla="*/ 349536 w 431797"/>
              <a:gd name="T13" fmla="*/ 432051 h 338135"/>
              <a:gd name="T14" fmla="*/ 432051 w 431797"/>
              <a:gd name="T15" fmla="*/ 165029 h 338135"/>
              <a:gd name="T16" fmla="*/ 17694720 60000 65536"/>
              <a:gd name="T17" fmla="*/ 0 60000 65536"/>
              <a:gd name="T18" fmla="*/ 5898240 60000 65536"/>
              <a:gd name="T19" fmla="*/ 11796480 60000 65536"/>
              <a:gd name="T20" fmla="*/ 11796480 60000 65536"/>
              <a:gd name="T21" fmla="*/ 5898240 60000 65536"/>
              <a:gd name="T22" fmla="*/ 5898240 60000 65536"/>
              <a:gd name="T23" fmla="*/ 0 60000 65536"/>
              <a:gd name="T24" fmla="*/ 103277 w 431797"/>
              <a:gd name="T25" fmla="*/ 108034 h 338135"/>
              <a:gd name="T26" fmla="*/ 328520 w 431797"/>
              <a:gd name="T27" fmla="*/ 284419 h 338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797" h="338135">
                <a:moveTo>
                  <a:pt x="0" y="129156"/>
                </a:moveTo>
                <a:lnTo>
                  <a:pt x="146295" y="108034"/>
                </a:lnTo>
                <a:lnTo>
                  <a:pt x="215899" y="0"/>
                </a:lnTo>
                <a:lnTo>
                  <a:pt x="285502" y="108034"/>
                </a:lnTo>
                <a:lnTo>
                  <a:pt x="431797" y="129156"/>
                </a:lnTo>
                <a:lnTo>
                  <a:pt x="328520" y="217046"/>
                </a:lnTo>
                <a:lnTo>
                  <a:pt x="349331" y="338134"/>
                </a:lnTo>
                <a:lnTo>
                  <a:pt x="215899" y="284419"/>
                </a:lnTo>
                <a:lnTo>
                  <a:pt x="82466" y="338134"/>
                </a:lnTo>
                <a:lnTo>
                  <a:pt x="103277" y="217046"/>
                </a:lnTo>
                <a:lnTo>
                  <a:pt x="0" y="129156"/>
                </a:lnTo>
                <a:close/>
              </a:path>
            </a:pathLst>
          </a:custGeom>
          <a:solidFill>
            <a:srgbClr val="FF0000"/>
          </a:solidFill>
          <a:ln w="25402">
            <a:solidFill>
              <a:srgbClr val="FF0000"/>
            </a:solidFill>
            <a:prstDash val="solid"/>
            <a:round/>
            <a:headEnd/>
            <a:tailEnd/>
          </a:ln>
        </p:spPr>
        <p:txBody>
          <a:bodyPr anchor="ctr" anchorCtr="1"/>
          <a:lstStyle/>
          <a:p>
            <a:pPr defTabSz="685800" eaLnBrk="0" fontAlgn="base" hangingPunct="0">
              <a:spcBef>
                <a:spcPct val="0"/>
              </a:spcBef>
              <a:spcAft>
                <a:spcPct val="0"/>
              </a:spcAft>
              <a:defRPr/>
            </a:pPr>
            <a:endParaRPr lang="fr-FR" sz="1350">
              <a:solidFill>
                <a:prstClr val="black"/>
              </a:solidFill>
              <a:latin typeface="Calibri" panose="020F0502020204030204" pitchFamily="34" charset="0"/>
              <a:cs typeface="Arial" panose="020B0604020202020204" pitchFamily="34" charset="0"/>
            </a:endParaRPr>
          </a:p>
        </p:txBody>
      </p:sp>
      <p:pic>
        <p:nvPicPr>
          <p:cNvPr id="12" name="Picture 4" descr="C:\Users\krolak-salmonpi\Documents\MAMA\Joint Action 2014-2017\Communication\Joint-Act-Demtia-Logo-No-Strap-CMYK.JPG">
            <a:extLst>
              <a:ext uri="{FF2B5EF4-FFF2-40B4-BE49-F238E27FC236}">
                <a16:creationId xmlns:a16="http://schemas.microsoft.com/office/drawing/2014/main" id="{1801E25A-64A7-4A40-80DC-A018307FD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8" y="938636"/>
            <a:ext cx="1160727"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pied de page 5">
            <a:extLst>
              <a:ext uri="{FF2B5EF4-FFF2-40B4-BE49-F238E27FC236}">
                <a16:creationId xmlns:a16="http://schemas.microsoft.com/office/drawing/2014/main" id="{F2CBAE67-4AAC-49D6-B9F5-949B0737CAC4}"/>
              </a:ext>
            </a:extLst>
          </p:cNvPr>
          <p:cNvSpPr txBox="1">
            <a:spLocks/>
          </p:cNvSpPr>
          <p:nvPr/>
        </p:nvSpPr>
        <p:spPr>
          <a:xfrm>
            <a:off x="791580" y="5693439"/>
            <a:ext cx="2895600" cy="273844"/>
          </a:xfrm>
          <a:prstGeom prst="rect">
            <a:avLst/>
          </a:prstGeom>
        </p:spPr>
        <p:txBody>
          <a:bodyPr vert="horz" lIns="68580" tIns="34290" rIns="68580" bIns="34290" rtlCol="0" anchor="ctr"/>
          <a:lstStyle>
            <a:defPPr>
              <a:defRPr lang="fr-FR"/>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900" dirty="0">
                <a:latin typeface="Calibri"/>
              </a:rPr>
              <a:t>ACT ON DEMENTIA- WP4- OSLO Meeting, April  8-9, 2019</a:t>
            </a:r>
            <a:endParaRPr lang="fr-FR" sz="900" dirty="0">
              <a:latin typeface="Calibri"/>
            </a:endParaRPr>
          </a:p>
        </p:txBody>
      </p:sp>
      <p:pic>
        <p:nvPicPr>
          <p:cNvPr id="15" name="Image 3" descr="Afficher l'image d'origine">
            <a:extLst>
              <a:ext uri="{FF2B5EF4-FFF2-40B4-BE49-F238E27FC236}">
                <a16:creationId xmlns:a16="http://schemas.microsoft.com/office/drawing/2014/main" id="{04083BE2-28FF-034C-8121-93CD36EF5BF0}"/>
              </a:ext>
            </a:extLst>
          </p:cNvPr>
          <p:cNvPicPr>
            <a:picLocks noChangeAspect="1" noChangeArrowheads="1"/>
          </p:cNvPicPr>
          <p:nvPr/>
        </p:nvPicPr>
        <p:blipFill>
          <a:blip r:embed="rId6" cstate="print"/>
          <a:srcRect/>
          <a:stretch>
            <a:fillRect/>
          </a:stretch>
        </p:blipFill>
        <p:spPr bwMode="auto">
          <a:xfrm>
            <a:off x="8335125" y="5521569"/>
            <a:ext cx="629920" cy="333473"/>
          </a:xfrm>
          <a:prstGeom prst="rect">
            <a:avLst/>
          </a:prstGeom>
          <a:noFill/>
          <a:ln w="9525">
            <a:noFill/>
            <a:miter lim="800000"/>
            <a:headEnd/>
            <a:tailEnd/>
          </a:ln>
        </p:spPr>
      </p:pic>
      <p:sp>
        <p:nvSpPr>
          <p:cNvPr id="16" name="Content Placeholder 2">
            <a:extLst>
              <a:ext uri="{FF2B5EF4-FFF2-40B4-BE49-F238E27FC236}">
                <a16:creationId xmlns:a16="http://schemas.microsoft.com/office/drawing/2014/main" id="{B33790CB-0C75-894B-A573-016BAA81718F}"/>
              </a:ext>
            </a:extLst>
          </p:cNvPr>
          <p:cNvSpPr txBox="1">
            <a:spLocks/>
          </p:cNvSpPr>
          <p:nvPr/>
        </p:nvSpPr>
        <p:spPr>
          <a:xfrm>
            <a:off x="7272924" y="934226"/>
            <a:ext cx="1805308" cy="20872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fr-CH" sz="1050" b="1">
                <a:solidFill>
                  <a:srgbClr val="0070C0"/>
                </a:solidFill>
                <a:latin typeface="Calibri" panose="020F0502020204030204"/>
              </a:rPr>
              <a:t>LES INITIATIVES EN COURS  </a:t>
            </a:r>
            <a:endParaRPr lang="en-US" sz="1050" b="1" dirty="0">
              <a:solidFill>
                <a:srgbClr val="0070C0"/>
              </a:solidFill>
              <a:latin typeface="Calibri" panose="020F0502020204030204"/>
            </a:endParaRPr>
          </a:p>
        </p:txBody>
      </p:sp>
      <p:pic>
        <p:nvPicPr>
          <p:cNvPr id="17" name="Picture 22">
            <a:extLst>
              <a:ext uri="{FF2B5EF4-FFF2-40B4-BE49-F238E27FC236}">
                <a16:creationId xmlns:a16="http://schemas.microsoft.com/office/drawing/2014/main" id="{E9C99085-56B3-C24F-846C-5DE5B655C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376" y="125397"/>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515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krolak-salmonpi\Documents\MAMA\Joint Action 2014-2017\Communication\Joint-Act-Demtia-Logo-No-Strap-CMYK.JPG">
            <a:extLst>
              <a:ext uri="{FF2B5EF4-FFF2-40B4-BE49-F238E27FC236}">
                <a16:creationId xmlns:a16="http://schemas.microsoft.com/office/drawing/2014/main" id="{505001D6-4979-C741-A115-E1F1CD40A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964407"/>
            <a:ext cx="857250" cy="39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2D8E7E59-A6A3-44E0-942C-6A93021C592B}"/>
              </a:ext>
            </a:extLst>
          </p:cNvPr>
          <p:cNvSpPr>
            <a:spLocks noChangeArrowheads="1"/>
          </p:cNvSpPr>
          <p:nvPr/>
        </p:nvSpPr>
        <p:spPr bwMode="auto">
          <a:xfrm>
            <a:off x="3779912" y="947768"/>
            <a:ext cx="2924816" cy="830997"/>
          </a:xfrm>
          <a:prstGeom prst="rect">
            <a:avLst/>
          </a:prstGeom>
          <a:solidFill>
            <a:schemeClr val="bg1">
              <a:lumMod val="95000"/>
            </a:schemeClr>
          </a:solidFill>
          <a:ln>
            <a:noFill/>
          </a:ln>
        </p:spPr>
        <p:txBody>
          <a:bodyPr wrap="square">
            <a:spAutoFit/>
          </a:bodyPr>
          <a:lstStyle>
            <a:lvl1pPr marL="1778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33350" defTabSz="685800" eaLnBrk="0" fontAlgn="base" hangingPunct="0">
              <a:spcBef>
                <a:spcPct val="0"/>
              </a:spcBef>
              <a:spcAft>
                <a:spcPct val="0"/>
              </a:spcAft>
              <a:defRPr/>
            </a:pPr>
            <a:r>
              <a:rPr lang="en-US" altLang="fr-FR" sz="2400" b="1" i="1" dirty="0">
                <a:solidFill>
                  <a:srgbClr val="4472C4">
                    <a:lumMod val="75000"/>
                  </a:srgbClr>
                </a:solidFill>
                <a:cs typeface="Times New Roman" panose="02020603050405020304" pitchFamily="18" charset="0"/>
              </a:rPr>
              <a:t>Stereotypes (Poland)</a:t>
            </a:r>
            <a:endParaRPr lang="en-US" altLang="fr-FR" b="1" i="1" dirty="0">
              <a:solidFill>
                <a:srgbClr val="4472C4">
                  <a:lumMod val="75000"/>
                </a:srgbClr>
              </a:solidFill>
              <a:cs typeface="Times New Roman" panose="02020603050405020304" pitchFamily="18" charset="0"/>
            </a:endParaRPr>
          </a:p>
        </p:txBody>
      </p:sp>
      <p:sp>
        <p:nvSpPr>
          <p:cNvPr id="26636" name="Espace réservé du numéro de diapositive 54">
            <a:extLst>
              <a:ext uri="{FF2B5EF4-FFF2-40B4-BE49-F238E27FC236}">
                <a16:creationId xmlns:a16="http://schemas.microsoft.com/office/drawing/2014/main" id="{A46B8B73-E018-7543-B050-56B772C4D3D1}"/>
              </a:ext>
            </a:extLst>
          </p:cNvPr>
          <p:cNvSpPr>
            <a:spLocks noGrp="1"/>
          </p:cNvSpPr>
          <p:nvPr>
            <p:ph type="sldNum" sz="quarter" idx="12"/>
          </p:nvPr>
        </p:nvSpPr>
        <p:spPr bwMode="auto">
          <a:xfrm>
            <a:off x="6456760" y="5804298"/>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fontAlgn="base">
              <a:spcBef>
                <a:spcPct val="0"/>
              </a:spcBef>
              <a:spcAft>
                <a:spcPct val="0"/>
              </a:spcAft>
              <a:buNone/>
              <a:defRPr/>
            </a:pPr>
            <a:fld id="{892135AC-8579-5C40-9DBA-425D0DB044E7}" type="slidenum">
              <a:rPr lang="fr-FR" altLang="fr-FR" sz="900">
                <a:solidFill>
                  <a:srgbClr val="898989"/>
                </a:solidFill>
                <a:cs typeface="Arial" panose="020B0604020202020204" pitchFamily="34" charset="0"/>
              </a:rPr>
              <a:pPr defTabSz="685800" fontAlgn="base">
                <a:spcBef>
                  <a:spcPct val="0"/>
                </a:spcBef>
                <a:spcAft>
                  <a:spcPct val="0"/>
                </a:spcAft>
                <a:buNone/>
                <a:defRPr/>
              </a:pPr>
              <a:t>21</a:t>
            </a:fld>
            <a:endParaRPr lang="fr-FR" altLang="fr-FR" sz="900">
              <a:solidFill>
                <a:srgbClr val="898989"/>
              </a:solidFill>
              <a:cs typeface="Arial" panose="020B0604020202020204" pitchFamily="34" charset="0"/>
            </a:endParaRPr>
          </a:p>
        </p:txBody>
      </p:sp>
      <p:pic>
        <p:nvPicPr>
          <p:cNvPr id="7" name="Image 6">
            <a:extLst>
              <a:ext uri="{FF2B5EF4-FFF2-40B4-BE49-F238E27FC236}">
                <a16:creationId xmlns:a16="http://schemas.microsoft.com/office/drawing/2014/main" id="{4FC46BC0-D422-F441-8CB6-6A653DC99256}"/>
              </a:ext>
            </a:extLst>
          </p:cNvPr>
          <p:cNvPicPr>
            <a:picLocks noChangeAspect="1"/>
          </p:cNvPicPr>
          <p:nvPr/>
        </p:nvPicPr>
        <p:blipFill>
          <a:blip r:embed="rId4"/>
          <a:stretch>
            <a:fillRect/>
          </a:stretch>
        </p:blipFill>
        <p:spPr>
          <a:xfrm>
            <a:off x="-23852" y="2128837"/>
            <a:ext cx="8951064" cy="3365896"/>
          </a:xfrm>
          <a:prstGeom prst="rect">
            <a:avLst/>
          </a:prstGeom>
        </p:spPr>
      </p:pic>
      <p:pic>
        <p:nvPicPr>
          <p:cNvPr id="8" name="Image 3" descr="Afficher l'image d'origine">
            <a:extLst>
              <a:ext uri="{FF2B5EF4-FFF2-40B4-BE49-F238E27FC236}">
                <a16:creationId xmlns:a16="http://schemas.microsoft.com/office/drawing/2014/main" id="{0FD262CB-8180-F948-A5EC-BB5744796D8A}"/>
              </a:ext>
            </a:extLst>
          </p:cNvPr>
          <p:cNvPicPr>
            <a:picLocks noChangeAspect="1" noChangeArrowheads="1"/>
          </p:cNvPicPr>
          <p:nvPr/>
        </p:nvPicPr>
        <p:blipFill>
          <a:blip r:embed="rId5" cstate="print"/>
          <a:srcRect/>
          <a:stretch>
            <a:fillRect/>
          </a:stretch>
        </p:blipFill>
        <p:spPr bwMode="auto">
          <a:xfrm>
            <a:off x="8335125" y="5521569"/>
            <a:ext cx="629920" cy="333473"/>
          </a:xfrm>
          <a:prstGeom prst="rect">
            <a:avLst/>
          </a:prstGeom>
          <a:noFill/>
          <a:ln w="9525">
            <a:noFill/>
            <a:miter lim="800000"/>
            <a:headEnd/>
            <a:tailEnd/>
          </a:ln>
        </p:spPr>
      </p:pic>
      <p:sp>
        <p:nvSpPr>
          <p:cNvPr id="9" name="Content Placeholder 2">
            <a:extLst>
              <a:ext uri="{FF2B5EF4-FFF2-40B4-BE49-F238E27FC236}">
                <a16:creationId xmlns:a16="http://schemas.microsoft.com/office/drawing/2014/main" id="{D751F514-B755-1B49-8F86-16104F1B7351}"/>
              </a:ext>
            </a:extLst>
          </p:cNvPr>
          <p:cNvSpPr txBox="1">
            <a:spLocks/>
          </p:cNvSpPr>
          <p:nvPr/>
        </p:nvSpPr>
        <p:spPr>
          <a:xfrm>
            <a:off x="7272924" y="934226"/>
            <a:ext cx="1805308" cy="20872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fr-CH" sz="1050" b="1">
                <a:solidFill>
                  <a:srgbClr val="0070C0"/>
                </a:solidFill>
                <a:latin typeface="Calibri" panose="020F0502020204030204"/>
              </a:rPr>
              <a:t>LES INITIATIVES EN COURS  </a:t>
            </a:r>
            <a:endParaRPr lang="en-US" sz="1050" b="1" dirty="0">
              <a:solidFill>
                <a:srgbClr val="0070C0"/>
              </a:solidFill>
              <a:latin typeface="Calibri" panose="020F0502020204030204"/>
            </a:endParaRPr>
          </a:p>
        </p:txBody>
      </p:sp>
      <p:pic>
        <p:nvPicPr>
          <p:cNvPr id="11" name="Picture 22">
            <a:extLst>
              <a:ext uri="{FF2B5EF4-FFF2-40B4-BE49-F238E27FC236}">
                <a16:creationId xmlns:a16="http://schemas.microsoft.com/office/drawing/2014/main" id="{108C323A-F4F1-1F4E-ABD3-7FFCCF8F42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376" y="109570"/>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31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6D34A6-863B-924D-B8A2-90EE547F14B9}"/>
              </a:ext>
            </a:extLst>
          </p:cNvPr>
          <p:cNvSpPr>
            <a:spLocks noGrp="1"/>
          </p:cNvSpPr>
          <p:nvPr>
            <p:ph idx="1"/>
          </p:nvPr>
        </p:nvSpPr>
        <p:spPr>
          <a:xfrm>
            <a:off x="7272924" y="934226"/>
            <a:ext cx="1805308" cy="208724"/>
          </a:xfrm>
        </p:spPr>
        <p:txBody>
          <a:bodyPr>
            <a:normAutofit fontScale="92500" lnSpcReduction="20000"/>
          </a:bodyPr>
          <a:lstStyle/>
          <a:p>
            <a:pPr marL="0" indent="0" algn="ctr">
              <a:buNone/>
            </a:pPr>
            <a:r>
              <a:rPr lang="fr-CH" sz="1050" b="1" dirty="0">
                <a:solidFill>
                  <a:srgbClr val="0070C0"/>
                </a:solidFill>
              </a:rPr>
              <a:t>LES INITIATIVES EN COURS  </a:t>
            </a:r>
            <a:endParaRPr lang="en-US" sz="1050" b="1" dirty="0">
              <a:solidFill>
                <a:srgbClr val="0070C0"/>
              </a:solidFill>
            </a:endParaRPr>
          </a:p>
        </p:txBody>
      </p:sp>
      <p:sp>
        <p:nvSpPr>
          <p:cNvPr id="9" name="ZoneTexte 8">
            <a:extLst>
              <a:ext uri="{FF2B5EF4-FFF2-40B4-BE49-F238E27FC236}">
                <a16:creationId xmlns:a16="http://schemas.microsoft.com/office/drawing/2014/main" id="{4340D50C-8647-C54F-A90F-C8570812D579}"/>
              </a:ext>
            </a:extLst>
          </p:cNvPr>
          <p:cNvSpPr txBox="1"/>
          <p:nvPr/>
        </p:nvSpPr>
        <p:spPr>
          <a:xfrm>
            <a:off x="1675435" y="1464921"/>
            <a:ext cx="6378093" cy="369332"/>
          </a:xfrm>
          <a:prstGeom prst="rect">
            <a:avLst/>
          </a:prstGeom>
          <a:noFill/>
        </p:spPr>
        <p:txBody>
          <a:bodyPr wrap="none" rtlCol="0">
            <a:spAutoFit/>
          </a:bodyPr>
          <a:lstStyle/>
          <a:p>
            <a:pPr defTabSz="685800"/>
            <a:r>
              <a:rPr lang="fr-FR" b="1" dirty="0">
                <a:solidFill>
                  <a:srgbClr val="0070C0"/>
                </a:solidFill>
                <a:latin typeface="Calibri" panose="020F0502020204030204"/>
              </a:rPr>
              <a:t>UN DPC national pour le repérage des TNC en médecine générale</a:t>
            </a:r>
          </a:p>
        </p:txBody>
      </p:sp>
      <p:sp>
        <p:nvSpPr>
          <p:cNvPr id="10" name="Rectangle 9">
            <a:extLst>
              <a:ext uri="{FF2B5EF4-FFF2-40B4-BE49-F238E27FC236}">
                <a16:creationId xmlns:a16="http://schemas.microsoft.com/office/drawing/2014/main" id="{8F5678D7-C8A6-8348-805F-E50422363A98}"/>
              </a:ext>
            </a:extLst>
          </p:cNvPr>
          <p:cNvSpPr/>
          <p:nvPr/>
        </p:nvSpPr>
        <p:spPr>
          <a:xfrm>
            <a:off x="2164465" y="2421682"/>
            <a:ext cx="5854870" cy="415498"/>
          </a:xfrm>
          <a:prstGeom prst="rect">
            <a:avLst/>
          </a:prstGeom>
        </p:spPr>
        <p:txBody>
          <a:bodyPr wrap="square">
            <a:spAutoFit/>
          </a:bodyPr>
          <a:lstStyle/>
          <a:p>
            <a:pPr defTabSz="685800"/>
            <a:r>
              <a:rPr lang="fr-FR" sz="1050" dirty="0">
                <a:solidFill>
                  <a:srgbClr val="000000"/>
                </a:solidFill>
                <a:latin typeface="Calibri" panose="020F0502020204030204" pitchFamily="34" charset="0"/>
                <a:cs typeface="Calibri" panose="020F0502020204030204" pitchFamily="34" charset="0"/>
              </a:rPr>
              <a:t>Orientation n° 28 : Dépistage et prise en charge des maladies </a:t>
            </a:r>
            <a:r>
              <a:rPr lang="fr-FR" sz="1050" dirty="0" err="1">
                <a:solidFill>
                  <a:srgbClr val="000000"/>
                </a:solidFill>
                <a:latin typeface="Calibri" panose="020F0502020204030204" pitchFamily="34" charset="0"/>
                <a:cs typeface="Calibri" panose="020F0502020204030204" pitchFamily="34" charset="0"/>
              </a:rPr>
              <a:t>neuro-dégénératives</a:t>
            </a:r>
            <a:r>
              <a:rPr lang="fr-FR" sz="1050" dirty="0">
                <a:solidFill>
                  <a:srgbClr val="000000"/>
                </a:solidFill>
                <a:latin typeface="Calibri" panose="020F0502020204030204" pitchFamily="34" charset="0"/>
                <a:cs typeface="Calibri" panose="020F0502020204030204" pitchFamily="34" charset="0"/>
              </a:rPr>
              <a:t> (Alzheimer, Parkinson et SEP) </a:t>
            </a:r>
            <a:endParaRPr lang="fr-FR" sz="1050" dirty="0">
              <a:solidFill>
                <a:prstClr val="black"/>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17F42DF5-461D-C04A-80F3-22157B17E342}"/>
              </a:ext>
            </a:extLst>
          </p:cNvPr>
          <p:cNvSpPr/>
          <p:nvPr/>
        </p:nvSpPr>
        <p:spPr>
          <a:xfrm>
            <a:off x="1310833" y="1936934"/>
            <a:ext cx="7221641" cy="415498"/>
          </a:xfrm>
          <a:prstGeom prst="rect">
            <a:avLst/>
          </a:prstGeom>
        </p:spPr>
        <p:txBody>
          <a:bodyPr wrap="square">
            <a:spAutoFit/>
          </a:bodyPr>
          <a:lstStyle/>
          <a:p>
            <a:pPr algn="ctr" defTabSz="685800"/>
            <a:r>
              <a:rPr lang="fr-FR" sz="1050" b="1" dirty="0">
                <a:solidFill>
                  <a:srgbClr val="000000"/>
                </a:solidFill>
                <a:latin typeface="Calibri" panose="020F0502020204030204" pitchFamily="34" charset="0"/>
                <a:cs typeface="Calibri" panose="020F0502020204030204" pitchFamily="34" charset="0"/>
              </a:rPr>
              <a:t>Arrêté du 31 juillet 2019 définissant les orientations pluriannuelles prioritaires de développement professionnel continu pour les années 2020 à 2022</a:t>
            </a:r>
            <a:r>
              <a:rPr lang="fr-FR" sz="1050" dirty="0">
                <a:solidFill>
                  <a:srgbClr val="000000"/>
                </a:solidFill>
                <a:latin typeface="Calibri" panose="020F0502020204030204" pitchFamily="34" charset="0"/>
                <a:cs typeface="Calibri" panose="020F0502020204030204" pitchFamily="34" charset="0"/>
              </a:rPr>
              <a:t> </a:t>
            </a:r>
            <a:endParaRPr lang="fr-FR" sz="1050" dirty="0">
              <a:solidFill>
                <a:prstClr val="black"/>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7D8D085-622F-654F-959C-F4B29A82D7A3}"/>
              </a:ext>
            </a:extLst>
          </p:cNvPr>
          <p:cNvSpPr/>
          <p:nvPr/>
        </p:nvSpPr>
        <p:spPr>
          <a:xfrm>
            <a:off x="2164465" y="3546202"/>
            <a:ext cx="5214395" cy="1477328"/>
          </a:xfrm>
          <a:prstGeom prst="rect">
            <a:avLst/>
          </a:prstGeom>
          <a:solidFill>
            <a:schemeClr val="bg1">
              <a:lumMod val="85000"/>
            </a:schemeClr>
          </a:solidFill>
          <a:ln>
            <a:solidFill>
              <a:srgbClr val="0070C0"/>
            </a:solidFill>
          </a:ln>
        </p:spPr>
        <p:txBody>
          <a:bodyPr wrap="square">
            <a:spAutoFit/>
          </a:bodyPr>
          <a:lstStyle/>
          <a:p>
            <a:pPr algn="ctr" defTabSz="685800"/>
            <a:r>
              <a:rPr lang="fr-FR" sz="1350" b="1" dirty="0">
                <a:solidFill>
                  <a:prstClr val="black"/>
                </a:solidFill>
                <a:latin typeface="Calibri" panose="020F0502020204030204" pitchFamily="34" charset="0"/>
                <a:ea typeface="Calibri" panose="020F0502020204030204" pitchFamily="34" charset="0"/>
                <a:cs typeface="Calibri" panose="020F0502020204030204" pitchFamily="34" charset="0"/>
              </a:rPr>
              <a:t>Cahier des charges Formation ANDPC</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r>
              <a:rPr lang="fr-FR" sz="1350" b="1" dirty="0">
                <a:solidFill>
                  <a:prstClr val="black"/>
                </a:solidFill>
                <a:latin typeface="Calibri" panose="020F0502020204030204" pitchFamily="34" charset="0"/>
                <a:ea typeface="Calibri" panose="020F0502020204030204" pitchFamily="34" charset="0"/>
                <a:cs typeface="Calibri" panose="020F0502020204030204" pitchFamily="34" charset="0"/>
              </a:rPr>
              <a:t>« Repérage et évaluation des troubles cognitifs en médecine générale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r>
              <a:rPr lang="fr-FR" sz="105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r>
              <a:rPr lang="fr-FR" sz="105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fr-FR" sz="1050" b="1" i="1" dirty="0">
                <a:solidFill>
                  <a:prstClr val="black"/>
                </a:solidFill>
                <a:latin typeface="Calibri" panose="020F0502020204030204" pitchFamily="34" charset="0"/>
                <a:ea typeface="Calibri" panose="020F0502020204030204" pitchFamily="34" charset="0"/>
                <a:cs typeface="Calibri" panose="020F0502020204030204" pitchFamily="34" charset="0"/>
              </a:rPr>
              <a:t>Quand ? pourquoi ? pour quoi faire ?</a:t>
            </a:r>
          </a:p>
          <a:p>
            <a:pPr algn="ctr" defTabSz="685800"/>
            <a:endParaRPr lang="fr-FR" sz="105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ctr" defTabSz="685800"/>
            <a:r>
              <a:rPr lang="fr-FR" sz="1050" b="1" i="1" dirty="0">
                <a:solidFill>
                  <a:prstClr val="black"/>
                </a:solidFill>
                <a:latin typeface="Calibri" panose="020F0502020204030204" pitchFamily="34" charset="0"/>
                <a:ea typeface="Calibri" panose="020F0502020204030204" pitchFamily="34" charset="0"/>
                <a:cs typeface="Calibri" panose="020F0502020204030204" pitchFamily="34" charset="0"/>
              </a:rPr>
              <a:t>Collège de Médecine Générale</a:t>
            </a:r>
          </a:p>
          <a:p>
            <a:pPr algn="ctr" defTabSz="685800"/>
            <a:r>
              <a:rPr lang="fr-FR" sz="1050" b="1" i="1" dirty="0">
                <a:solidFill>
                  <a:prstClr val="black"/>
                </a:solidFill>
                <a:latin typeface="Calibri" panose="020F0502020204030204" pitchFamily="34" charset="0"/>
                <a:ea typeface="Calibri" panose="020F0502020204030204" pitchFamily="34" charset="0"/>
                <a:cs typeface="Calibri" panose="020F0502020204030204" pitchFamily="34" charset="0"/>
              </a:rPr>
              <a:t>FCM</a:t>
            </a:r>
          </a:p>
          <a:p>
            <a:pPr algn="ctr" defTabSz="685800"/>
            <a:r>
              <a:rPr lang="fr-FR" sz="1050" b="1" i="1" dirty="0">
                <a:solidFill>
                  <a:prstClr val="black"/>
                </a:solidFill>
                <a:latin typeface="Calibri" panose="020F0502020204030204" pitchFamily="34" charset="0"/>
                <a:ea typeface="Calibri" panose="020F0502020204030204" pitchFamily="34" charset="0"/>
                <a:cs typeface="Calibri" panose="020F0502020204030204" pitchFamily="34" charset="0"/>
              </a:rPr>
              <a:t>PMND – Ministère de la Santé et des Solidarités</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2">
            <a:extLst>
              <a:ext uri="{FF2B5EF4-FFF2-40B4-BE49-F238E27FC236}">
                <a16:creationId xmlns:a16="http://schemas.microsoft.com/office/drawing/2014/main" id="{1FE6C115-D79F-9841-9969-BF361AAD5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89626"/>
            <a:ext cx="1121856" cy="51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013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BCF9869-B02A-0449-9D65-559C3696554A}"/>
              </a:ext>
            </a:extLst>
          </p:cNvPr>
          <p:cNvSpPr txBox="1">
            <a:spLocks/>
          </p:cNvSpPr>
          <p:nvPr/>
        </p:nvSpPr>
        <p:spPr>
          <a:xfrm>
            <a:off x="347192" y="361756"/>
            <a:ext cx="8796808" cy="38772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CH" sz="2900" dirty="0">
                <a:solidFill>
                  <a:schemeClr val="tx2"/>
                </a:solidFill>
              </a:rPr>
              <a:t>La recherche clinique dans la MA en 2019</a:t>
            </a:r>
            <a:endParaRPr lang="en-US" sz="2900" dirty="0">
              <a:solidFill>
                <a:schemeClr val="tx2"/>
              </a:solidFill>
            </a:endParaRPr>
          </a:p>
        </p:txBody>
      </p:sp>
      <p:sp>
        <p:nvSpPr>
          <p:cNvPr id="3" name="Content Placeholder 4">
            <a:extLst>
              <a:ext uri="{FF2B5EF4-FFF2-40B4-BE49-F238E27FC236}">
                <a16:creationId xmlns:a16="http://schemas.microsoft.com/office/drawing/2014/main" id="{D7A8B68C-CF5B-C741-9E37-CB49EC7EE856}"/>
              </a:ext>
            </a:extLst>
          </p:cNvPr>
          <p:cNvSpPr txBox="1">
            <a:spLocks/>
          </p:cNvSpPr>
          <p:nvPr/>
        </p:nvSpPr>
        <p:spPr>
          <a:xfrm>
            <a:off x="5364317" y="2140466"/>
            <a:ext cx="3667279" cy="3453142"/>
          </a:xfrm>
          <a:prstGeom prst="rect">
            <a:avLst/>
          </a:prstGeom>
        </p:spPr>
        <p:txBody>
          <a:bodyPr vert="horz" lIns="91440" tIns="45720" rIns="91440" bIns="45720" rtlCol="0" anchor="ctr"/>
          <a:lstStyle>
            <a:defPPr>
              <a:defRPr lang="fr-FR"/>
            </a:defPPr>
            <a:lvl1pPr marL="0" algn="l"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H" sz="1400" dirty="0">
                <a:latin typeface="+mj-lt"/>
              </a:rPr>
              <a:t>132 agents en développement en 2019.</a:t>
            </a:r>
            <a:br>
              <a:rPr lang="fr-CH" sz="1400" dirty="0">
                <a:latin typeface="+mj-lt"/>
              </a:rPr>
            </a:br>
            <a:r>
              <a:rPr lang="fr-CH" sz="1400" dirty="0">
                <a:latin typeface="+mj-lt"/>
              </a:rPr>
              <a:t>En augmentation vs 2018.</a:t>
            </a:r>
          </a:p>
          <a:p>
            <a:pPr algn="ctr"/>
            <a:endParaRPr lang="fr-CH" sz="1400" dirty="0">
              <a:latin typeface="+mj-lt"/>
            </a:endParaRPr>
          </a:p>
          <a:p>
            <a:pPr algn="ctr"/>
            <a:r>
              <a:rPr lang="fr-CH" sz="1400" dirty="0">
                <a:latin typeface="+mj-lt"/>
              </a:rPr>
              <a:t>La cible Amyloïde demeure</a:t>
            </a:r>
            <a:br>
              <a:rPr lang="fr-CH" sz="1400" dirty="0">
                <a:latin typeface="+mj-lt"/>
              </a:rPr>
            </a:br>
            <a:r>
              <a:rPr lang="fr-CH" sz="1400" dirty="0">
                <a:latin typeface="+mj-lt"/>
              </a:rPr>
              <a:t>la voie thérapeutique la plus étudiée </a:t>
            </a:r>
            <a:br>
              <a:rPr lang="fr-CH" sz="1400" dirty="0">
                <a:latin typeface="+mj-lt"/>
              </a:rPr>
            </a:br>
            <a:r>
              <a:rPr lang="fr-CH" sz="1400" dirty="0">
                <a:latin typeface="+mj-lt"/>
              </a:rPr>
              <a:t>(40% des molécules)</a:t>
            </a:r>
          </a:p>
          <a:p>
            <a:pPr algn="ctr"/>
            <a:endParaRPr lang="fr-CH" sz="1400" dirty="0">
              <a:latin typeface="+mj-lt"/>
            </a:endParaRPr>
          </a:p>
          <a:p>
            <a:pPr algn="ctr"/>
            <a:r>
              <a:rPr lang="fr-CH" sz="1400" dirty="0">
                <a:latin typeface="+mj-lt"/>
              </a:rPr>
              <a:t>Tau est la seconde cible la plus étudiée</a:t>
            </a:r>
            <a:br>
              <a:rPr lang="fr-CH" sz="1400" dirty="0">
                <a:latin typeface="+mj-lt"/>
              </a:rPr>
            </a:br>
            <a:r>
              <a:rPr lang="fr-CH" sz="1400" dirty="0">
                <a:latin typeface="+mj-lt"/>
              </a:rPr>
              <a:t>(18% des molécules)</a:t>
            </a:r>
          </a:p>
          <a:p>
            <a:pPr algn="ctr"/>
            <a:endParaRPr lang="fr-CH" sz="1400" dirty="0">
              <a:latin typeface="+mj-lt"/>
            </a:endParaRPr>
          </a:p>
          <a:p>
            <a:pPr algn="ctr"/>
            <a:r>
              <a:rPr lang="en-US" sz="1100" dirty="0">
                <a:latin typeface="+mj-lt"/>
              </a:rPr>
              <a:t>J. Cummings et al. / Alzheimer’s &amp; Dementia: Translational Research &amp; Clinical Interventions 5 (2019) 272-293</a:t>
            </a:r>
          </a:p>
        </p:txBody>
      </p:sp>
      <p:pic>
        <p:nvPicPr>
          <p:cNvPr id="4" name="Picture 4">
            <a:extLst>
              <a:ext uri="{FF2B5EF4-FFF2-40B4-BE49-F238E27FC236}">
                <a16:creationId xmlns:a16="http://schemas.microsoft.com/office/drawing/2014/main" id="{646E966F-4C3C-D447-A5F5-555E058D619E}"/>
              </a:ext>
            </a:extLst>
          </p:cNvPr>
          <p:cNvPicPr>
            <a:picLocks noChangeAspect="1"/>
          </p:cNvPicPr>
          <p:nvPr/>
        </p:nvPicPr>
        <p:blipFill rotWithShape="1">
          <a:blip r:embed="rId2"/>
          <a:srcRect l="14209" r="13768" b="12453"/>
          <a:stretch/>
        </p:blipFill>
        <p:spPr>
          <a:xfrm>
            <a:off x="467544" y="1772816"/>
            <a:ext cx="4908605" cy="4188443"/>
          </a:xfrm>
          <a:prstGeom prst="rect">
            <a:avLst/>
          </a:prstGeom>
        </p:spPr>
      </p:pic>
    </p:spTree>
    <p:extLst>
      <p:ext uri="{BB962C8B-B14F-4D97-AF65-F5344CB8AC3E}">
        <p14:creationId xmlns:p14="http://schemas.microsoft.com/office/powerpoint/2010/main" val="366810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EEDF50-CA59-DA4B-BB31-39901804BFF9}"/>
              </a:ext>
            </a:extLst>
          </p:cNvPr>
          <p:cNvPicPr>
            <a:picLocks noChangeAspect="1"/>
          </p:cNvPicPr>
          <p:nvPr/>
        </p:nvPicPr>
        <p:blipFill>
          <a:blip r:embed="rId2"/>
          <a:stretch>
            <a:fillRect/>
          </a:stretch>
        </p:blipFill>
        <p:spPr>
          <a:xfrm>
            <a:off x="2749550" y="260648"/>
            <a:ext cx="3644900" cy="1066800"/>
          </a:xfrm>
          <a:prstGeom prst="rect">
            <a:avLst/>
          </a:prstGeom>
        </p:spPr>
      </p:pic>
      <p:pic>
        <p:nvPicPr>
          <p:cNvPr id="3" name="Image 2">
            <a:extLst>
              <a:ext uri="{FF2B5EF4-FFF2-40B4-BE49-F238E27FC236}">
                <a16:creationId xmlns:a16="http://schemas.microsoft.com/office/drawing/2014/main" id="{B78483A5-34E4-9A46-A47A-EB1D1239335B}"/>
              </a:ext>
            </a:extLst>
          </p:cNvPr>
          <p:cNvPicPr>
            <a:picLocks noChangeAspect="1"/>
          </p:cNvPicPr>
          <p:nvPr/>
        </p:nvPicPr>
        <p:blipFill>
          <a:blip r:embed="rId3"/>
          <a:stretch>
            <a:fillRect/>
          </a:stretch>
        </p:blipFill>
        <p:spPr>
          <a:xfrm>
            <a:off x="7236296" y="479661"/>
            <a:ext cx="1489711" cy="628774"/>
          </a:xfrm>
          <a:prstGeom prst="rect">
            <a:avLst/>
          </a:prstGeom>
        </p:spPr>
      </p:pic>
      <p:pic>
        <p:nvPicPr>
          <p:cNvPr id="4" name="Image 3">
            <a:extLst>
              <a:ext uri="{FF2B5EF4-FFF2-40B4-BE49-F238E27FC236}">
                <a16:creationId xmlns:a16="http://schemas.microsoft.com/office/drawing/2014/main" id="{A250C80D-D750-8449-BEB2-0A270B7D4E60}"/>
              </a:ext>
            </a:extLst>
          </p:cNvPr>
          <p:cNvPicPr>
            <a:picLocks noChangeAspect="1"/>
          </p:cNvPicPr>
          <p:nvPr/>
        </p:nvPicPr>
        <p:blipFill>
          <a:blip r:embed="rId4"/>
          <a:stretch>
            <a:fillRect/>
          </a:stretch>
        </p:blipFill>
        <p:spPr>
          <a:xfrm>
            <a:off x="395536" y="2852936"/>
            <a:ext cx="3912568" cy="2273796"/>
          </a:xfrm>
          <a:prstGeom prst="rect">
            <a:avLst/>
          </a:prstGeom>
        </p:spPr>
      </p:pic>
      <p:pic>
        <p:nvPicPr>
          <p:cNvPr id="5" name="Image 4">
            <a:extLst>
              <a:ext uri="{FF2B5EF4-FFF2-40B4-BE49-F238E27FC236}">
                <a16:creationId xmlns:a16="http://schemas.microsoft.com/office/drawing/2014/main" id="{810CAFE5-F8C3-BC4E-9856-DD04C1AA3C86}"/>
              </a:ext>
            </a:extLst>
          </p:cNvPr>
          <p:cNvPicPr>
            <a:picLocks noChangeAspect="1"/>
          </p:cNvPicPr>
          <p:nvPr/>
        </p:nvPicPr>
        <p:blipFill>
          <a:blip r:embed="rId5"/>
          <a:stretch>
            <a:fillRect/>
          </a:stretch>
        </p:blipFill>
        <p:spPr>
          <a:xfrm>
            <a:off x="4649994" y="1488001"/>
            <a:ext cx="3488911" cy="5142034"/>
          </a:xfrm>
          <a:prstGeom prst="rect">
            <a:avLst/>
          </a:prstGeom>
        </p:spPr>
      </p:pic>
    </p:spTree>
    <p:extLst>
      <p:ext uri="{BB962C8B-B14F-4D97-AF65-F5344CB8AC3E}">
        <p14:creationId xmlns:p14="http://schemas.microsoft.com/office/powerpoint/2010/main" val="127055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e 3"/>
          <p:cNvGrpSpPr>
            <a:grpSpLocks/>
          </p:cNvGrpSpPr>
          <p:nvPr/>
        </p:nvGrpSpPr>
        <p:grpSpPr bwMode="auto">
          <a:xfrm>
            <a:off x="1403350" y="3213100"/>
            <a:ext cx="6657975" cy="649288"/>
            <a:chOff x="1403648" y="3717032"/>
            <a:chExt cx="6658311" cy="648072"/>
          </a:xfrm>
        </p:grpSpPr>
        <p:sp>
          <p:nvSpPr>
            <p:cNvPr id="34" name="Rectangle 33"/>
            <p:cNvSpPr/>
            <p:nvPr/>
          </p:nvSpPr>
          <p:spPr>
            <a:xfrm>
              <a:off x="1403648" y="3840832"/>
              <a:ext cx="6635750" cy="524272"/>
            </a:xfrm>
            <a:prstGeom prst="rect">
              <a:avLst/>
            </a:prstGeom>
            <a:ln>
              <a:noFill/>
            </a:ln>
            <a:effectLst>
              <a:outerShdw blurRad="40000" dist="23000" dir="5400000" rotWithShape="0">
                <a:srgbClr val="000000">
                  <a:alpha val="35000"/>
                </a:srgbClr>
              </a:outerShdw>
              <a:softEdge rad="635000"/>
            </a:effectLst>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3" name="Rectangle 2"/>
            <p:cNvSpPr/>
            <p:nvPr/>
          </p:nvSpPr>
          <p:spPr>
            <a:xfrm>
              <a:off x="1448100" y="3761399"/>
              <a:ext cx="6567819" cy="17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2" name="Rectangle 1"/>
            <p:cNvSpPr/>
            <p:nvPr/>
          </p:nvSpPr>
          <p:spPr>
            <a:xfrm>
              <a:off x="8015920" y="3717032"/>
              <a:ext cx="46039" cy="589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grpSp>
      <p:sp>
        <p:nvSpPr>
          <p:cNvPr id="60437" name="Rectangle 21"/>
          <p:cNvSpPr>
            <a:spLocks noChangeArrowheads="1"/>
          </p:cNvSpPr>
          <p:nvPr/>
        </p:nvSpPr>
        <p:spPr bwMode="auto">
          <a:xfrm>
            <a:off x="123825" y="385763"/>
            <a:ext cx="3160713" cy="461962"/>
          </a:xfrm>
          <a:prstGeom prst="rect">
            <a:avLst/>
          </a:prstGeom>
          <a:solidFill>
            <a:schemeClr val="bg2">
              <a:lumMod val="20000"/>
              <a:lumOff val="80000"/>
            </a:schemeClr>
          </a:solidFill>
          <a:ln w="9525">
            <a:solidFill>
              <a:schemeClr val="accent2"/>
            </a:solidFill>
            <a:miter lim="800000"/>
            <a:headEnd/>
            <a:tailEnd/>
          </a:ln>
          <a:effectLst/>
        </p:spPr>
        <p:txBody>
          <a:bodyPr wrap="none">
            <a:spAutoFit/>
          </a:bodyPr>
          <a:lstStyle/>
          <a:p>
            <a:pPr fontAlgn="base">
              <a:spcBef>
                <a:spcPct val="0"/>
              </a:spcBef>
              <a:spcAft>
                <a:spcPct val="0"/>
              </a:spcAft>
              <a:defRPr/>
            </a:pPr>
            <a:r>
              <a:rPr lang="fr-FR" sz="2400" b="1" dirty="0">
                <a:solidFill>
                  <a:srgbClr val="000066"/>
                </a:solidFill>
                <a:cs typeface="Arial" pitchFamily="34" charset="0"/>
              </a:rPr>
              <a:t>La réserve cognitive</a:t>
            </a:r>
            <a:endParaRPr lang="fr-FR" sz="2400" dirty="0">
              <a:solidFill>
                <a:srgbClr val="333399"/>
              </a:solidFill>
              <a:cs typeface="Arial" pitchFamily="34" charset="0"/>
            </a:endParaRPr>
          </a:p>
        </p:txBody>
      </p:sp>
      <p:sp>
        <p:nvSpPr>
          <p:cNvPr id="31" name="Rectangle 30"/>
          <p:cNvSpPr/>
          <p:nvPr/>
        </p:nvSpPr>
        <p:spPr>
          <a:xfrm>
            <a:off x="1403350" y="3860800"/>
            <a:ext cx="6635750" cy="52387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32" name="Rectangle 31"/>
          <p:cNvSpPr/>
          <p:nvPr/>
        </p:nvSpPr>
        <p:spPr>
          <a:xfrm>
            <a:off x="1403350" y="4384675"/>
            <a:ext cx="6635750" cy="762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grpSp>
        <p:nvGrpSpPr>
          <p:cNvPr id="33" name="Groupe 32"/>
          <p:cNvGrpSpPr>
            <a:grpSpLocks/>
          </p:cNvGrpSpPr>
          <p:nvPr/>
        </p:nvGrpSpPr>
        <p:grpSpPr bwMode="auto">
          <a:xfrm>
            <a:off x="2916238" y="1555750"/>
            <a:ext cx="5759450" cy="3386138"/>
            <a:chOff x="2915816" y="2276475"/>
            <a:chExt cx="5760639" cy="3384773"/>
          </a:xfrm>
        </p:grpSpPr>
        <p:grpSp>
          <p:nvGrpSpPr>
            <p:cNvPr id="111638" name="Groupe 42"/>
            <p:cNvGrpSpPr>
              <a:grpSpLocks/>
            </p:cNvGrpSpPr>
            <p:nvPr/>
          </p:nvGrpSpPr>
          <p:grpSpPr bwMode="auto">
            <a:xfrm>
              <a:off x="2915816" y="2276475"/>
              <a:ext cx="5760639" cy="3312764"/>
              <a:chOff x="2915816" y="2276475"/>
              <a:chExt cx="5760639" cy="3312764"/>
            </a:xfrm>
          </p:grpSpPr>
          <p:sp>
            <p:nvSpPr>
              <p:cNvPr id="111641" name="Text Box 5"/>
              <p:cNvSpPr txBox="1">
                <a:spLocks noChangeArrowheads="1"/>
              </p:cNvSpPr>
              <p:nvPr/>
            </p:nvSpPr>
            <p:spPr bwMode="auto">
              <a:xfrm>
                <a:off x="6156325" y="2276475"/>
                <a:ext cx="2520130" cy="33855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a:solidFill>
                      <a:srgbClr val="000000"/>
                    </a:solidFill>
                    <a:latin typeface="Calibri" pitchFamily="34" charset="0"/>
                    <a:cs typeface="Arial" pitchFamily="34" charset="0"/>
                  </a:rPr>
                  <a:t>3 = Stress- Maladies aiguës</a:t>
                </a:r>
              </a:p>
            </p:txBody>
          </p:sp>
          <p:sp>
            <p:nvSpPr>
              <p:cNvPr id="111642" name="Line 17"/>
              <p:cNvSpPr>
                <a:spLocks noChangeShapeType="1"/>
              </p:cNvSpPr>
              <p:nvPr/>
            </p:nvSpPr>
            <p:spPr bwMode="auto">
              <a:xfrm>
                <a:off x="5221288" y="3951288"/>
                <a:ext cx="123825" cy="142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3" name="Line 18"/>
              <p:cNvSpPr>
                <a:spLocks noChangeShapeType="1"/>
              </p:cNvSpPr>
              <p:nvPr/>
            </p:nvSpPr>
            <p:spPr bwMode="auto">
              <a:xfrm flipV="1">
                <a:off x="5347214" y="4135438"/>
                <a:ext cx="72231" cy="121920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4" name="Line 15"/>
              <p:cNvSpPr>
                <a:spLocks noChangeShapeType="1"/>
              </p:cNvSpPr>
              <p:nvPr/>
            </p:nvSpPr>
            <p:spPr bwMode="auto">
              <a:xfrm>
                <a:off x="2915816" y="3103563"/>
                <a:ext cx="123825" cy="17113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5" name="Line 16"/>
              <p:cNvSpPr>
                <a:spLocks noChangeShapeType="1"/>
              </p:cNvSpPr>
              <p:nvPr/>
            </p:nvSpPr>
            <p:spPr bwMode="auto">
              <a:xfrm flipV="1">
                <a:off x="3048000" y="3200400"/>
                <a:ext cx="107950" cy="1526489"/>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6" name="Line 17"/>
              <p:cNvSpPr>
                <a:spLocks noChangeShapeType="1"/>
              </p:cNvSpPr>
              <p:nvPr/>
            </p:nvSpPr>
            <p:spPr bwMode="auto">
              <a:xfrm>
                <a:off x="6585463" y="4726889"/>
                <a:ext cx="61913" cy="8623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7" name="Line 18"/>
              <p:cNvSpPr>
                <a:spLocks noChangeShapeType="1"/>
              </p:cNvSpPr>
              <p:nvPr/>
            </p:nvSpPr>
            <p:spPr bwMode="auto">
              <a:xfrm flipV="1">
                <a:off x="6656108" y="5158063"/>
                <a:ext cx="72231" cy="380055"/>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8" name="Line 17"/>
              <p:cNvSpPr>
                <a:spLocks noChangeShapeType="1"/>
              </p:cNvSpPr>
              <p:nvPr/>
            </p:nvSpPr>
            <p:spPr bwMode="auto">
              <a:xfrm>
                <a:off x="3635896" y="3328004"/>
                <a:ext cx="123825" cy="226123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9" name="Line 18"/>
              <p:cNvSpPr>
                <a:spLocks noChangeShapeType="1"/>
              </p:cNvSpPr>
              <p:nvPr/>
            </p:nvSpPr>
            <p:spPr bwMode="auto">
              <a:xfrm flipV="1">
                <a:off x="3759721" y="4411850"/>
                <a:ext cx="72231" cy="1126269"/>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111639" name="Line 17"/>
            <p:cNvSpPr>
              <a:spLocks noChangeShapeType="1"/>
            </p:cNvSpPr>
            <p:nvPr/>
          </p:nvSpPr>
          <p:spPr bwMode="auto">
            <a:xfrm>
              <a:off x="3831952" y="4421434"/>
              <a:ext cx="1140853" cy="319388"/>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40" name="Line 17"/>
            <p:cNvSpPr>
              <a:spLocks noChangeShapeType="1"/>
            </p:cNvSpPr>
            <p:nvPr/>
          </p:nvSpPr>
          <p:spPr bwMode="auto">
            <a:xfrm>
              <a:off x="6744773" y="5206788"/>
              <a:ext cx="995579" cy="45446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grpSp>
        <p:nvGrpSpPr>
          <p:cNvPr id="55" name="Groupe 54"/>
          <p:cNvGrpSpPr>
            <a:grpSpLocks/>
          </p:cNvGrpSpPr>
          <p:nvPr/>
        </p:nvGrpSpPr>
        <p:grpSpPr bwMode="auto">
          <a:xfrm>
            <a:off x="2124075" y="979488"/>
            <a:ext cx="6551613" cy="3786187"/>
            <a:chOff x="2123728" y="1700213"/>
            <a:chExt cx="6552727" cy="3786187"/>
          </a:xfrm>
        </p:grpSpPr>
        <p:sp>
          <p:nvSpPr>
            <p:cNvPr id="111635" name="Text Box 4"/>
            <p:cNvSpPr txBox="1">
              <a:spLocks noChangeArrowheads="1"/>
            </p:cNvSpPr>
            <p:nvPr/>
          </p:nvSpPr>
          <p:spPr bwMode="auto">
            <a:xfrm>
              <a:off x="6156325" y="1700213"/>
              <a:ext cx="2520130" cy="338554"/>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a:solidFill>
                    <a:srgbClr val="000000"/>
                  </a:solidFill>
                  <a:latin typeface="Calibri" pitchFamily="34" charset="0"/>
                  <a:cs typeface="Arial" pitchFamily="34" charset="0"/>
                </a:rPr>
                <a:t>2 = Maladies chroniques</a:t>
              </a:r>
            </a:p>
          </p:txBody>
        </p:sp>
        <p:sp>
          <p:nvSpPr>
            <p:cNvPr id="111636" name="Line 14"/>
            <p:cNvSpPr>
              <a:spLocks noChangeShapeType="1"/>
            </p:cNvSpPr>
            <p:nvPr/>
          </p:nvSpPr>
          <p:spPr bwMode="auto">
            <a:xfrm>
              <a:off x="2123728" y="2852936"/>
              <a:ext cx="5915372" cy="1873953"/>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37" name="Line 14"/>
            <p:cNvSpPr>
              <a:spLocks noChangeShapeType="1"/>
            </p:cNvSpPr>
            <p:nvPr/>
          </p:nvSpPr>
          <p:spPr bwMode="auto">
            <a:xfrm>
              <a:off x="4571999" y="3619500"/>
              <a:ext cx="3467101" cy="186690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111624" name="Rectangle 2"/>
          <p:cNvSpPr>
            <a:spLocks noGrp="1" noChangeArrowheads="1"/>
          </p:cNvSpPr>
          <p:nvPr>
            <p:ph type="title"/>
          </p:nvPr>
        </p:nvSpPr>
        <p:spPr>
          <a:xfrm>
            <a:off x="2941638" y="5311775"/>
            <a:ext cx="3816350" cy="555625"/>
          </a:xfrm>
          <a:solidFill>
            <a:schemeClr val="bg1"/>
          </a:solidFill>
          <a:ln>
            <a:solidFill>
              <a:schemeClr val="bg1"/>
            </a:solidFill>
            <a:miter lim="800000"/>
            <a:headEnd/>
            <a:tailEnd/>
          </a:ln>
        </p:spPr>
        <p:txBody>
          <a:bodyPr/>
          <a:lstStyle/>
          <a:p>
            <a:r>
              <a:rPr lang="fr-FR" altLang="fr-FR" sz="1600" b="1">
                <a:latin typeface="Calibri" pitchFamily="34" charset="0"/>
              </a:rPr>
              <a:t>D’après le Modèle</a:t>
            </a:r>
            <a:r>
              <a:rPr lang="fr-FR" altLang="fr-FR" sz="1600">
                <a:latin typeface="Calibri" pitchFamily="34" charset="0"/>
              </a:rPr>
              <a:t> </a:t>
            </a:r>
            <a:r>
              <a:rPr lang="fr-FR" altLang="fr-FR" sz="1600" b="1">
                <a:latin typeface="Calibri" pitchFamily="34" charset="0"/>
              </a:rPr>
              <a:t>1+2+3 </a:t>
            </a:r>
            <a:br>
              <a:rPr lang="fr-FR" altLang="fr-FR" sz="1600" b="1">
                <a:latin typeface="Calibri" pitchFamily="34" charset="0"/>
              </a:rPr>
            </a:br>
            <a:r>
              <a:rPr lang="fr-FR" altLang="fr-FR" sz="1600">
                <a:latin typeface="Calibri" pitchFamily="34" charset="0"/>
              </a:rPr>
              <a:t>(</a:t>
            </a:r>
            <a:r>
              <a:rPr lang="fr-FR" altLang="fr-FR" sz="1200">
                <a:latin typeface="Calibri" pitchFamily="34" charset="0"/>
              </a:rPr>
              <a:t>J.P BOUCHON</a:t>
            </a:r>
            <a:r>
              <a:rPr lang="fr-FR" altLang="fr-FR" sz="1600">
                <a:latin typeface="Calibri" pitchFamily="34" charset="0"/>
              </a:rPr>
              <a:t>) </a:t>
            </a:r>
          </a:p>
        </p:txBody>
      </p:sp>
      <p:sp>
        <p:nvSpPr>
          <p:cNvPr id="111625" name="Text Box 8"/>
          <p:cNvSpPr txBox="1">
            <a:spLocks noChangeArrowheads="1"/>
          </p:cNvSpPr>
          <p:nvPr/>
        </p:nvSpPr>
        <p:spPr bwMode="auto">
          <a:xfrm>
            <a:off x="7315200" y="5070475"/>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2400">
                <a:solidFill>
                  <a:srgbClr val="000000"/>
                </a:solidFill>
                <a:latin typeface="Calibri" pitchFamily="34" charset="0"/>
                <a:cs typeface="Arial" pitchFamily="34" charset="0"/>
              </a:rPr>
              <a:t>age</a:t>
            </a:r>
          </a:p>
        </p:txBody>
      </p:sp>
      <p:sp>
        <p:nvSpPr>
          <p:cNvPr id="111626" name="Text Box 9"/>
          <p:cNvSpPr txBox="1">
            <a:spLocks noChangeArrowheads="1"/>
          </p:cNvSpPr>
          <p:nvPr/>
        </p:nvSpPr>
        <p:spPr bwMode="auto">
          <a:xfrm>
            <a:off x="107950" y="4170363"/>
            <a:ext cx="1476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1600">
                <a:solidFill>
                  <a:srgbClr val="000000"/>
                </a:solidFill>
                <a:latin typeface="Calibri" pitchFamily="34" charset="0"/>
                <a:cs typeface="Arial" pitchFamily="34" charset="0"/>
              </a:rPr>
              <a:t>Insuffisance</a:t>
            </a:r>
          </a:p>
        </p:txBody>
      </p:sp>
      <p:sp>
        <p:nvSpPr>
          <p:cNvPr id="111627" name="Line 10"/>
          <p:cNvSpPr>
            <a:spLocks noChangeShapeType="1"/>
          </p:cNvSpPr>
          <p:nvPr/>
        </p:nvSpPr>
        <p:spPr bwMode="auto">
          <a:xfrm>
            <a:off x="1403350" y="1700213"/>
            <a:ext cx="0" cy="34290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28" name="Line 11"/>
          <p:cNvSpPr>
            <a:spLocks noChangeShapeType="1"/>
          </p:cNvSpPr>
          <p:nvPr/>
        </p:nvSpPr>
        <p:spPr bwMode="auto">
          <a:xfrm>
            <a:off x="1447800" y="5146675"/>
            <a:ext cx="6705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29" name="Line 12"/>
          <p:cNvSpPr>
            <a:spLocks noChangeShapeType="1"/>
          </p:cNvSpPr>
          <p:nvPr/>
        </p:nvSpPr>
        <p:spPr bwMode="auto">
          <a:xfrm>
            <a:off x="1476375" y="4384675"/>
            <a:ext cx="6629400" cy="0"/>
          </a:xfrm>
          <a:prstGeom prst="line">
            <a:avLst/>
          </a:prstGeom>
          <a:noFill/>
          <a:ln w="381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nvGrpSpPr>
          <p:cNvPr id="66" name="Groupe 65"/>
          <p:cNvGrpSpPr>
            <a:grpSpLocks/>
          </p:cNvGrpSpPr>
          <p:nvPr/>
        </p:nvGrpSpPr>
        <p:grpSpPr bwMode="auto">
          <a:xfrm>
            <a:off x="1447800" y="404813"/>
            <a:ext cx="7227888" cy="2493962"/>
            <a:chOff x="1447800" y="1125538"/>
            <a:chExt cx="7228655" cy="2493962"/>
          </a:xfrm>
        </p:grpSpPr>
        <p:sp>
          <p:nvSpPr>
            <p:cNvPr id="111633" name="Text Box 3"/>
            <p:cNvSpPr txBox="1">
              <a:spLocks noChangeArrowheads="1"/>
            </p:cNvSpPr>
            <p:nvPr/>
          </p:nvSpPr>
          <p:spPr bwMode="auto">
            <a:xfrm flipH="1">
              <a:off x="6156324" y="1125538"/>
              <a:ext cx="2520131" cy="338554"/>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a:solidFill>
                    <a:srgbClr val="000000"/>
                  </a:solidFill>
                  <a:latin typeface="Calibri" pitchFamily="34" charset="0"/>
                  <a:cs typeface="Arial" pitchFamily="34" charset="0"/>
                </a:rPr>
                <a:t>1 = Vieillissement « réussi »</a:t>
              </a:r>
            </a:p>
          </p:txBody>
        </p:sp>
        <p:sp>
          <p:nvSpPr>
            <p:cNvPr id="111634" name="Line 13"/>
            <p:cNvSpPr>
              <a:spLocks noChangeShapeType="1"/>
            </p:cNvSpPr>
            <p:nvPr/>
          </p:nvSpPr>
          <p:spPr bwMode="auto">
            <a:xfrm>
              <a:off x="1447800" y="2781300"/>
              <a:ext cx="6629400" cy="8382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111631" name="Line 12"/>
          <p:cNvSpPr>
            <a:spLocks noChangeShapeType="1"/>
          </p:cNvSpPr>
          <p:nvPr/>
        </p:nvSpPr>
        <p:spPr bwMode="auto">
          <a:xfrm>
            <a:off x="1476375" y="3860800"/>
            <a:ext cx="6629400" cy="0"/>
          </a:xfrm>
          <a:prstGeom prst="line">
            <a:avLst/>
          </a:prstGeom>
          <a:noFill/>
          <a:ln w="38100" cmpd="dbl">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1632" name="Text Box 9"/>
          <p:cNvSpPr txBox="1">
            <a:spLocks noChangeArrowheads="1"/>
          </p:cNvSpPr>
          <p:nvPr/>
        </p:nvSpPr>
        <p:spPr bwMode="auto">
          <a:xfrm>
            <a:off x="260350" y="3692525"/>
            <a:ext cx="1476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1600">
                <a:solidFill>
                  <a:srgbClr val="000000"/>
                </a:solidFill>
                <a:latin typeface="Calibri" pitchFamily="34" charset="0"/>
                <a:cs typeface="Arial" pitchFamily="34" charset="0"/>
              </a:rPr>
              <a:t>Fragilité</a:t>
            </a:r>
          </a:p>
        </p:txBody>
      </p:sp>
    </p:spTree>
    <p:extLst>
      <p:ext uri="{BB962C8B-B14F-4D97-AF65-F5344CB8AC3E}">
        <p14:creationId xmlns:p14="http://schemas.microsoft.com/office/powerpoint/2010/main" val="289792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2000"/>
                                        <p:tgtEl>
                                          <p:spTgt spid="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2500"/>
                                        <p:tgtEl>
                                          <p:spTgt spid="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3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e 3"/>
          <p:cNvGrpSpPr>
            <a:grpSpLocks/>
          </p:cNvGrpSpPr>
          <p:nvPr/>
        </p:nvGrpSpPr>
        <p:grpSpPr bwMode="auto">
          <a:xfrm>
            <a:off x="1403350" y="3213100"/>
            <a:ext cx="6657975" cy="649288"/>
            <a:chOff x="1403648" y="3717032"/>
            <a:chExt cx="6658311" cy="648072"/>
          </a:xfrm>
        </p:grpSpPr>
        <p:sp>
          <p:nvSpPr>
            <p:cNvPr id="34" name="Rectangle 33"/>
            <p:cNvSpPr/>
            <p:nvPr/>
          </p:nvSpPr>
          <p:spPr>
            <a:xfrm>
              <a:off x="1403648" y="3840832"/>
              <a:ext cx="6635750" cy="524272"/>
            </a:xfrm>
            <a:prstGeom prst="rect">
              <a:avLst/>
            </a:prstGeom>
            <a:ln>
              <a:noFill/>
            </a:ln>
            <a:effectLst>
              <a:outerShdw blurRad="40000" dist="23000" dir="5400000" rotWithShape="0">
                <a:srgbClr val="000000">
                  <a:alpha val="35000"/>
                </a:srgbClr>
              </a:outerShdw>
              <a:softEdge rad="635000"/>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a:solidFill>
                  <a:srgbClr val="FFFFFF"/>
                </a:solidFill>
              </a:endParaRPr>
            </a:p>
          </p:txBody>
        </p:sp>
        <p:sp>
          <p:nvSpPr>
            <p:cNvPr id="3" name="Rectangle 2"/>
            <p:cNvSpPr/>
            <p:nvPr/>
          </p:nvSpPr>
          <p:spPr>
            <a:xfrm>
              <a:off x="1448100" y="3761399"/>
              <a:ext cx="6567819" cy="17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 name="Rectangle 1"/>
            <p:cNvSpPr/>
            <p:nvPr/>
          </p:nvSpPr>
          <p:spPr>
            <a:xfrm>
              <a:off x="8015920" y="3717032"/>
              <a:ext cx="46039" cy="589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sp>
        <p:nvSpPr>
          <p:cNvPr id="60437" name="Rectangle 21"/>
          <p:cNvSpPr>
            <a:spLocks noChangeArrowheads="1"/>
          </p:cNvSpPr>
          <p:nvPr/>
        </p:nvSpPr>
        <p:spPr bwMode="auto">
          <a:xfrm>
            <a:off x="123825" y="458788"/>
            <a:ext cx="3160713" cy="461962"/>
          </a:xfrm>
          <a:prstGeom prst="rect">
            <a:avLst/>
          </a:prstGeom>
          <a:solidFill>
            <a:schemeClr val="bg2">
              <a:lumMod val="20000"/>
              <a:lumOff val="80000"/>
            </a:schemeClr>
          </a:solidFill>
          <a:ln w="9525">
            <a:solidFill>
              <a:schemeClr val="accent2"/>
            </a:solidFill>
            <a:miter lim="800000"/>
            <a:headEnd/>
            <a:tailEnd/>
          </a:ln>
          <a:effectLst/>
        </p:spPr>
        <p:txBody>
          <a:bodyPr wrap="none">
            <a:spAutoFit/>
          </a:bodyPr>
          <a:lstStyle/>
          <a:p>
            <a:pPr>
              <a:defRPr/>
            </a:pPr>
            <a:r>
              <a:rPr lang="fr-FR" sz="2400" b="1" dirty="0">
                <a:solidFill>
                  <a:srgbClr val="000066"/>
                </a:solidFill>
                <a:cs typeface="Arial" pitchFamily="34" charset="0"/>
              </a:rPr>
              <a:t>La réserve cognitive</a:t>
            </a:r>
            <a:endParaRPr lang="fr-FR" sz="2400" dirty="0">
              <a:solidFill>
                <a:srgbClr val="333399"/>
              </a:solidFill>
              <a:cs typeface="Arial" pitchFamily="34" charset="0"/>
            </a:endParaRPr>
          </a:p>
        </p:txBody>
      </p:sp>
      <p:sp>
        <p:nvSpPr>
          <p:cNvPr id="31" name="Rectangle 30"/>
          <p:cNvSpPr/>
          <p:nvPr/>
        </p:nvSpPr>
        <p:spPr>
          <a:xfrm>
            <a:off x="1403350" y="3860800"/>
            <a:ext cx="6635750" cy="52387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nvGrpSpPr>
          <p:cNvPr id="4" name="Groupe 3"/>
          <p:cNvGrpSpPr>
            <a:grpSpLocks/>
          </p:cNvGrpSpPr>
          <p:nvPr/>
        </p:nvGrpSpPr>
        <p:grpSpPr bwMode="auto">
          <a:xfrm>
            <a:off x="3492500" y="2325688"/>
            <a:ext cx="4568825" cy="2398712"/>
            <a:chOff x="3491880" y="2828350"/>
            <a:chExt cx="4569445" cy="2399994"/>
          </a:xfrm>
        </p:grpSpPr>
        <p:sp>
          <p:nvSpPr>
            <p:cNvPr id="112658" name="Line 14"/>
            <p:cNvSpPr>
              <a:spLocks noChangeShapeType="1"/>
            </p:cNvSpPr>
            <p:nvPr/>
          </p:nvSpPr>
          <p:spPr bwMode="auto">
            <a:xfrm>
              <a:off x="3491880" y="2828350"/>
              <a:ext cx="4569445" cy="914066"/>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nvGrpSpPr>
            <p:cNvPr id="112659" name="Groupe 36"/>
            <p:cNvGrpSpPr>
              <a:grpSpLocks/>
            </p:cNvGrpSpPr>
            <p:nvPr/>
          </p:nvGrpSpPr>
          <p:grpSpPr bwMode="auto">
            <a:xfrm>
              <a:off x="4292221" y="2982913"/>
              <a:ext cx="2492155" cy="2245431"/>
              <a:chOff x="2915816" y="3103563"/>
              <a:chExt cx="2492670" cy="2244527"/>
            </a:xfrm>
          </p:grpSpPr>
          <p:grpSp>
            <p:nvGrpSpPr>
              <p:cNvPr id="112660" name="Groupe 42"/>
              <p:cNvGrpSpPr>
                <a:grpSpLocks/>
              </p:cNvGrpSpPr>
              <p:nvPr/>
            </p:nvGrpSpPr>
            <p:grpSpPr bwMode="auto">
              <a:xfrm>
                <a:off x="2915816" y="3103563"/>
                <a:ext cx="2492670" cy="2244527"/>
                <a:chOff x="2915816" y="3103563"/>
                <a:chExt cx="2492670" cy="2244527"/>
              </a:xfrm>
            </p:grpSpPr>
            <p:sp>
              <p:nvSpPr>
                <p:cNvPr id="112662" name="Line 17"/>
                <p:cNvSpPr>
                  <a:spLocks noChangeShapeType="1"/>
                </p:cNvSpPr>
                <p:nvPr/>
              </p:nvSpPr>
              <p:spPr bwMode="auto">
                <a:xfrm>
                  <a:off x="5212430" y="3558060"/>
                  <a:ext cx="123825" cy="142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63" name="Line 18"/>
                <p:cNvSpPr>
                  <a:spLocks noChangeShapeType="1"/>
                </p:cNvSpPr>
                <p:nvPr/>
              </p:nvSpPr>
              <p:spPr bwMode="auto">
                <a:xfrm flipV="1">
                  <a:off x="5336255" y="3723047"/>
                  <a:ext cx="72231" cy="121920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64" name="Line 15"/>
                <p:cNvSpPr>
                  <a:spLocks noChangeShapeType="1"/>
                </p:cNvSpPr>
                <p:nvPr/>
              </p:nvSpPr>
              <p:spPr bwMode="auto">
                <a:xfrm>
                  <a:off x="2915816" y="3103563"/>
                  <a:ext cx="123825" cy="17113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65" name="Line 16"/>
                <p:cNvSpPr>
                  <a:spLocks noChangeShapeType="1"/>
                </p:cNvSpPr>
                <p:nvPr/>
              </p:nvSpPr>
              <p:spPr bwMode="auto">
                <a:xfrm flipV="1">
                  <a:off x="3048000" y="3200400"/>
                  <a:ext cx="107950" cy="1526489"/>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66" name="Line 17"/>
                <p:cNvSpPr>
                  <a:spLocks noChangeShapeType="1"/>
                </p:cNvSpPr>
                <p:nvPr/>
              </p:nvSpPr>
              <p:spPr bwMode="auto">
                <a:xfrm>
                  <a:off x="3635896" y="3286040"/>
                  <a:ext cx="123826" cy="20620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67" name="Line 18"/>
                <p:cNvSpPr>
                  <a:spLocks noChangeShapeType="1"/>
                </p:cNvSpPr>
                <p:nvPr/>
              </p:nvSpPr>
              <p:spPr bwMode="auto">
                <a:xfrm flipV="1">
                  <a:off x="3759721" y="4411850"/>
                  <a:ext cx="72231" cy="746213"/>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112661" name="Line 17"/>
              <p:cNvSpPr>
                <a:spLocks noChangeShapeType="1"/>
              </p:cNvSpPr>
              <p:nvPr/>
            </p:nvSpPr>
            <p:spPr bwMode="auto">
              <a:xfrm>
                <a:off x="3831952" y="4421434"/>
                <a:ext cx="1140853" cy="319388"/>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grpSp>
      <p:sp>
        <p:nvSpPr>
          <p:cNvPr id="32" name="Rectangle 31"/>
          <p:cNvSpPr/>
          <p:nvPr/>
        </p:nvSpPr>
        <p:spPr>
          <a:xfrm>
            <a:off x="1403350" y="4384675"/>
            <a:ext cx="6635750" cy="762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12647" name="Rectangle 2"/>
          <p:cNvSpPr>
            <a:spLocks noGrp="1" noChangeArrowheads="1"/>
          </p:cNvSpPr>
          <p:nvPr>
            <p:ph type="title"/>
          </p:nvPr>
        </p:nvSpPr>
        <p:spPr>
          <a:xfrm>
            <a:off x="2941638" y="5311775"/>
            <a:ext cx="3816350" cy="555625"/>
          </a:xfrm>
          <a:solidFill>
            <a:schemeClr val="bg1"/>
          </a:solidFill>
          <a:ln>
            <a:solidFill>
              <a:schemeClr val="bg1"/>
            </a:solidFill>
            <a:miter lim="800000"/>
            <a:headEnd/>
            <a:tailEnd/>
          </a:ln>
        </p:spPr>
        <p:txBody>
          <a:bodyPr/>
          <a:lstStyle/>
          <a:p>
            <a:r>
              <a:rPr lang="fr-FR" altLang="fr-FR" sz="1600" b="1">
                <a:latin typeface="Calibri" pitchFamily="34" charset="0"/>
              </a:rPr>
              <a:t>D’après le Modèle</a:t>
            </a:r>
            <a:r>
              <a:rPr lang="fr-FR" altLang="fr-FR" sz="1600">
                <a:latin typeface="Calibri" pitchFamily="34" charset="0"/>
              </a:rPr>
              <a:t> </a:t>
            </a:r>
            <a:r>
              <a:rPr lang="fr-FR" altLang="fr-FR" sz="1600" b="1">
                <a:latin typeface="Calibri" pitchFamily="34" charset="0"/>
              </a:rPr>
              <a:t>1+2+3 </a:t>
            </a:r>
            <a:br>
              <a:rPr lang="fr-FR" altLang="fr-FR" sz="1600" b="1">
                <a:latin typeface="Calibri" pitchFamily="34" charset="0"/>
              </a:rPr>
            </a:br>
            <a:r>
              <a:rPr lang="fr-FR" altLang="fr-FR" sz="1600">
                <a:latin typeface="Calibri" pitchFamily="34" charset="0"/>
              </a:rPr>
              <a:t>(</a:t>
            </a:r>
            <a:r>
              <a:rPr lang="fr-FR" altLang="fr-FR" sz="1200">
                <a:latin typeface="Calibri" pitchFamily="34" charset="0"/>
              </a:rPr>
              <a:t>J.P BOUCHON</a:t>
            </a:r>
            <a:r>
              <a:rPr lang="fr-FR" altLang="fr-FR" sz="1600">
                <a:latin typeface="Calibri" pitchFamily="34" charset="0"/>
              </a:rPr>
              <a:t>) </a:t>
            </a:r>
          </a:p>
        </p:txBody>
      </p:sp>
      <p:sp>
        <p:nvSpPr>
          <p:cNvPr id="112648" name="Text Box 8"/>
          <p:cNvSpPr txBox="1">
            <a:spLocks noChangeArrowheads="1"/>
          </p:cNvSpPr>
          <p:nvPr/>
        </p:nvSpPr>
        <p:spPr bwMode="auto">
          <a:xfrm>
            <a:off x="7315200" y="5070475"/>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2400">
                <a:solidFill>
                  <a:srgbClr val="000000"/>
                </a:solidFill>
                <a:latin typeface="Calibri" pitchFamily="34" charset="0"/>
                <a:cs typeface="Arial" pitchFamily="34" charset="0"/>
              </a:rPr>
              <a:t>age</a:t>
            </a:r>
          </a:p>
        </p:txBody>
      </p:sp>
      <p:sp>
        <p:nvSpPr>
          <p:cNvPr id="112649" name="Text Box 9"/>
          <p:cNvSpPr txBox="1">
            <a:spLocks noChangeArrowheads="1"/>
          </p:cNvSpPr>
          <p:nvPr/>
        </p:nvSpPr>
        <p:spPr bwMode="auto">
          <a:xfrm>
            <a:off x="107950" y="4170363"/>
            <a:ext cx="1476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1600">
                <a:solidFill>
                  <a:srgbClr val="000000"/>
                </a:solidFill>
                <a:latin typeface="Calibri" pitchFamily="34" charset="0"/>
                <a:cs typeface="Arial" pitchFamily="34" charset="0"/>
              </a:rPr>
              <a:t>Insuffisance</a:t>
            </a:r>
          </a:p>
        </p:txBody>
      </p:sp>
      <p:sp>
        <p:nvSpPr>
          <p:cNvPr id="112650" name="Line 10"/>
          <p:cNvSpPr>
            <a:spLocks noChangeShapeType="1"/>
          </p:cNvSpPr>
          <p:nvPr/>
        </p:nvSpPr>
        <p:spPr bwMode="auto">
          <a:xfrm>
            <a:off x="1403350" y="1700213"/>
            <a:ext cx="0" cy="34290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51" name="Line 11"/>
          <p:cNvSpPr>
            <a:spLocks noChangeShapeType="1"/>
          </p:cNvSpPr>
          <p:nvPr/>
        </p:nvSpPr>
        <p:spPr bwMode="auto">
          <a:xfrm>
            <a:off x="1447800" y="5146675"/>
            <a:ext cx="6705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52" name="Line 12"/>
          <p:cNvSpPr>
            <a:spLocks noChangeShapeType="1"/>
          </p:cNvSpPr>
          <p:nvPr/>
        </p:nvSpPr>
        <p:spPr bwMode="auto">
          <a:xfrm>
            <a:off x="1476375" y="4384675"/>
            <a:ext cx="6629400" cy="0"/>
          </a:xfrm>
          <a:prstGeom prst="line">
            <a:avLst/>
          </a:prstGeom>
          <a:noFill/>
          <a:ln w="381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nvGrpSpPr>
          <p:cNvPr id="112653" name="Groupe 65"/>
          <p:cNvGrpSpPr>
            <a:grpSpLocks/>
          </p:cNvGrpSpPr>
          <p:nvPr/>
        </p:nvGrpSpPr>
        <p:grpSpPr bwMode="auto">
          <a:xfrm>
            <a:off x="1447800" y="404813"/>
            <a:ext cx="7227888" cy="2493962"/>
            <a:chOff x="1447800" y="1125538"/>
            <a:chExt cx="7228655" cy="2493962"/>
          </a:xfrm>
        </p:grpSpPr>
        <p:sp>
          <p:nvSpPr>
            <p:cNvPr id="112656" name="Text Box 3"/>
            <p:cNvSpPr txBox="1">
              <a:spLocks noChangeArrowheads="1"/>
            </p:cNvSpPr>
            <p:nvPr/>
          </p:nvSpPr>
          <p:spPr bwMode="auto">
            <a:xfrm flipH="1">
              <a:off x="6156324" y="1125538"/>
              <a:ext cx="2520131" cy="338554"/>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a:solidFill>
                    <a:srgbClr val="000000"/>
                  </a:solidFill>
                  <a:latin typeface="Calibri" pitchFamily="34" charset="0"/>
                  <a:cs typeface="Arial" pitchFamily="34" charset="0"/>
                </a:rPr>
                <a:t>1 = Vieillissement « réussi »</a:t>
              </a:r>
            </a:p>
          </p:txBody>
        </p:sp>
        <p:sp>
          <p:nvSpPr>
            <p:cNvPr id="112657" name="Line 13"/>
            <p:cNvSpPr>
              <a:spLocks noChangeShapeType="1"/>
            </p:cNvSpPr>
            <p:nvPr/>
          </p:nvSpPr>
          <p:spPr bwMode="auto">
            <a:xfrm>
              <a:off x="1447800" y="2781300"/>
              <a:ext cx="6629400" cy="8382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112654" name="Line 12"/>
          <p:cNvSpPr>
            <a:spLocks noChangeShapeType="1"/>
          </p:cNvSpPr>
          <p:nvPr/>
        </p:nvSpPr>
        <p:spPr bwMode="auto">
          <a:xfrm>
            <a:off x="1476375" y="3860800"/>
            <a:ext cx="6629400" cy="0"/>
          </a:xfrm>
          <a:prstGeom prst="line">
            <a:avLst/>
          </a:prstGeom>
          <a:noFill/>
          <a:ln w="38100" cmpd="dbl">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112655" name="Text Box 9"/>
          <p:cNvSpPr txBox="1">
            <a:spLocks noChangeArrowheads="1"/>
          </p:cNvSpPr>
          <p:nvPr/>
        </p:nvSpPr>
        <p:spPr bwMode="auto">
          <a:xfrm>
            <a:off x="260350" y="3692525"/>
            <a:ext cx="1476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50000"/>
              </a:spcBef>
              <a:spcAft>
                <a:spcPct val="0"/>
              </a:spcAft>
            </a:pPr>
            <a:r>
              <a:rPr lang="fr-FR" altLang="fr-FR" sz="1600">
                <a:solidFill>
                  <a:srgbClr val="000000"/>
                </a:solidFill>
                <a:latin typeface="Calibri" pitchFamily="34" charset="0"/>
                <a:cs typeface="Arial" pitchFamily="34" charset="0"/>
              </a:rPr>
              <a:t>Fragilité</a:t>
            </a:r>
          </a:p>
        </p:txBody>
      </p:sp>
    </p:spTree>
    <p:extLst>
      <p:ext uri="{BB962C8B-B14F-4D97-AF65-F5344CB8AC3E}">
        <p14:creationId xmlns:p14="http://schemas.microsoft.com/office/powerpoint/2010/main" val="2324403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9324"/>
            <a:ext cx="8229600" cy="633412"/>
          </a:xfrm>
        </p:spPr>
        <p:txBody>
          <a:bodyPr/>
          <a:lstStyle/>
          <a:p>
            <a:pPr>
              <a:defRPr/>
            </a:pPr>
            <a:r>
              <a:rPr lang="fr-FR" sz="2400" dirty="0">
                <a:solidFill>
                  <a:schemeClr val="accent2">
                    <a:lumMod val="75000"/>
                  </a:schemeClr>
                </a:solidFill>
                <a:effectLst>
                  <a:outerShdw blurRad="38100" dist="38100" dir="2700000" algn="tl">
                    <a:srgbClr val="000000">
                      <a:alpha val="43137"/>
                    </a:srgbClr>
                  </a:outerShdw>
                </a:effectLst>
              </a:rPr>
              <a:t>Trouble neurocognitif majeur</a:t>
            </a:r>
          </a:p>
        </p:txBody>
      </p:sp>
      <p:sp>
        <p:nvSpPr>
          <p:cNvPr id="3" name="Espace réservé du contenu 2"/>
          <p:cNvSpPr>
            <a:spLocks noGrp="1"/>
          </p:cNvSpPr>
          <p:nvPr>
            <p:ph idx="1"/>
          </p:nvPr>
        </p:nvSpPr>
        <p:spPr>
          <a:xfrm>
            <a:off x="0" y="1340768"/>
            <a:ext cx="9144000" cy="3744416"/>
          </a:xfrm>
        </p:spPr>
        <p:txBody>
          <a:bodyPr/>
          <a:lstStyle/>
          <a:p>
            <a:pPr>
              <a:defRPr/>
            </a:pPr>
            <a:r>
              <a:rPr lang="fr-FR" sz="1800" b="1" dirty="0"/>
              <a:t>A.</a:t>
            </a:r>
            <a:r>
              <a:rPr lang="fr-FR" sz="1800" dirty="0"/>
              <a:t> Présence d’un </a:t>
            </a:r>
            <a:r>
              <a:rPr lang="fr-FR" sz="1800" b="1" dirty="0"/>
              <a:t>déclin cognitif </a:t>
            </a:r>
            <a:r>
              <a:rPr lang="fr-FR" sz="1800" dirty="0"/>
              <a:t>significatif </a:t>
            </a:r>
          </a:p>
          <a:p>
            <a:pPr marL="0" indent="0">
              <a:buNone/>
              <a:defRPr/>
            </a:pPr>
            <a:r>
              <a:rPr lang="fr-FR" sz="1800" dirty="0"/>
              <a:t> </a:t>
            </a:r>
          </a:p>
          <a:p>
            <a:pPr>
              <a:defRPr/>
            </a:pPr>
            <a:r>
              <a:rPr lang="fr-FR" sz="1800" b="1" dirty="0"/>
              <a:t>B.</a:t>
            </a:r>
            <a:r>
              <a:rPr lang="fr-FR" sz="1800" dirty="0"/>
              <a:t> Le déclin cognitif </a:t>
            </a:r>
            <a:r>
              <a:rPr lang="fr-FR" sz="1800" b="1" dirty="0"/>
              <a:t>retentit sur l’autonomie </a:t>
            </a:r>
            <a:r>
              <a:rPr lang="fr-FR" sz="1800" dirty="0"/>
              <a:t>dans les activités quotidiennes (nécessite une assistance dans les activités instrumentales complexes comme payer ses factures ou gérer ses médicaments).</a:t>
            </a:r>
          </a:p>
          <a:p>
            <a:pPr>
              <a:defRPr/>
            </a:pPr>
            <a:endParaRPr lang="fr-FR" sz="1800" dirty="0"/>
          </a:p>
          <a:p>
            <a:pPr>
              <a:defRPr/>
            </a:pPr>
            <a:r>
              <a:rPr lang="fr-FR" sz="1800" b="1" dirty="0"/>
              <a:t>C.</a:t>
            </a:r>
            <a:r>
              <a:rPr lang="fr-FR" sz="1800" dirty="0"/>
              <a:t> Les déficits cognitifs ne surviennent pas uniquement dans le contexte d’un syndrome confusionnel.</a:t>
            </a:r>
          </a:p>
          <a:p>
            <a:pPr>
              <a:defRPr/>
            </a:pPr>
            <a:endParaRPr lang="fr-FR" sz="1800" dirty="0"/>
          </a:p>
          <a:p>
            <a:pPr>
              <a:defRPr/>
            </a:pPr>
            <a:r>
              <a:rPr lang="fr-FR" sz="1800" b="1" dirty="0"/>
              <a:t>D.</a:t>
            </a:r>
            <a:r>
              <a:rPr lang="fr-FR" sz="1800" dirty="0"/>
              <a:t> Les déficits cognitifs ne sont pas mieux expliqués par une autre affection mentale (par exemple épisode dépressif majeur, schizophrénie).</a:t>
            </a:r>
          </a:p>
          <a:p>
            <a:pPr>
              <a:defRPr/>
            </a:pPr>
            <a:endParaRPr lang="fr-FR" sz="1800" dirty="0"/>
          </a:p>
        </p:txBody>
      </p:sp>
      <p:sp>
        <p:nvSpPr>
          <p:cNvPr id="4" name="ZoneTexte 3"/>
          <p:cNvSpPr txBox="1"/>
          <p:nvPr/>
        </p:nvSpPr>
        <p:spPr>
          <a:xfrm>
            <a:off x="3563888" y="5484269"/>
            <a:ext cx="2014334" cy="369332"/>
          </a:xfrm>
          <a:prstGeom prst="rect">
            <a:avLst/>
          </a:prstGeom>
          <a:noFill/>
        </p:spPr>
        <p:txBody>
          <a:bodyPr wrap="none" rtlCol="0">
            <a:spAutoFit/>
          </a:bodyPr>
          <a:lstStyle/>
          <a:p>
            <a:r>
              <a:rPr lang="fr-FR" dirty="0">
                <a:solidFill>
                  <a:schemeClr val="accent2">
                    <a:lumMod val="60000"/>
                    <a:lumOff val="40000"/>
                  </a:schemeClr>
                </a:solidFill>
                <a:effectLst>
                  <a:outerShdw blurRad="38100" dist="38100" dir="2700000" algn="tl">
                    <a:srgbClr val="000000">
                      <a:alpha val="43137"/>
                    </a:srgbClr>
                  </a:outerShdw>
                </a:effectLst>
              </a:rPr>
              <a:t>DSM 5, APA 2013</a:t>
            </a:r>
          </a:p>
        </p:txBody>
      </p:sp>
    </p:spTree>
    <p:extLst>
      <p:ext uri="{BB962C8B-B14F-4D97-AF65-F5344CB8AC3E}">
        <p14:creationId xmlns:p14="http://schemas.microsoft.com/office/powerpoint/2010/main" val="350904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9324"/>
            <a:ext cx="8229600" cy="633412"/>
          </a:xfrm>
        </p:spPr>
        <p:txBody>
          <a:bodyPr/>
          <a:lstStyle/>
          <a:p>
            <a:pPr>
              <a:defRPr/>
            </a:pPr>
            <a:r>
              <a:rPr lang="fr-FR" sz="2400" dirty="0">
                <a:solidFill>
                  <a:schemeClr val="accent2">
                    <a:lumMod val="75000"/>
                  </a:schemeClr>
                </a:solidFill>
                <a:effectLst>
                  <a:outerShdw blurRad="38100" dist="38100" dir="2700000" algn="tl">
                    <a:srgbClr val="000000">
                      <a:alpha val="43137"/>
                    </a:srgbClr>
                  </a:outerShdw>
                </a:effectLst>
              </a:rPr>
              <a:t>Trouble neurocognitif </a:t>
            </a:r>
            <a:r>
              <a:rPr lang="fr-FR" sz="2400" dirty="0">
                <a:solidFill>
                  <a:srgbClr val="00B0F0"/>
                </a:solidFill>
                <a:effectLst>
                  <a:outerShdw blurRad="38100" dist="38100" dir="2700000" algn="tl">
                    <a:srgbClr val="000000">
                      <a:alpha val="43137"/>
                    </a:srgbClr>
                  </a:outerShdw>
                </a:effectLst>
              </a:rPr>
              <a:t>léger</a:t>
            </a:r>
            <a:endParaRPr lang="fr-FR" sz="2400" dirty="0">
              <a:solidFill>
                <a:schemeClr val="accent2">
                  <a:lumMod val="75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0" y="1340768"/>
            <a:ext cx="9144000" cy="3744416"/>
          </a:xfrm>
        </p:spPr>
        <p:txBody>
          <a:bodyPr/>
          <a:lstStyle/>
          <a:p>
            <a:pPr>
              <a:defRPr/>
            </a:pPr>
            <a:r>
              <a:rPr lang="fr-FR" sz="1800" b="1" dirty="0"/>
              <a:t>A.</a:t>
            </a:r>
            <a:r>
              <a:rPr lang="fr-FR" sz="1800" dirty="0"/>
              <a:t> Présence d’un déclin cognitif significatif </a:t>
            </a:r>
          </a:p>
          <a:p>
            <a:pPr marL="0" indent="0">
              <a:buNone/>
              <a:defRPr/>
            </a:pPr>
            <a:r>
              <a:rPr lang="fr-FR" sz="1800" dirty="0"/>
              <a:t> </a:t>
            </a:r>
          </a:p>
          <a:p>
            <a:pPr>
              <a:defRPr/>
            </a:pPr>
            <a:r>
              <a:rPr lang="fr-FR" sz="1800" b="1" dirty="0"/>
              <a:t>B.</a:t>
            </a:r>
            <a:r>
              <a:rPr lang="fr-FR" sz="1800" dirty="0"/>
              <a:t> Le déclin cognitif </a:t>
            </a:r>
            <a:r>
              <a:rPr lang="fr-FR" sz="1800" dirty="0">
                <a:solidFill>
                  <a:srgbClr val="00B0F0"/>
                </a:solidFill>
              </a:rPr>
              <a:t>ne retentit pas sur l’autonomie </a:t>
            </a:r>
            <a:r>
              <a:rPr lang="fr-FR" sz="1800" dirty="0"/>
              <a:t>dans les activités quotidiennes (</a:t>
            </a:r>
            <a:r>
              <a:rPr lang="fr-FR" sz="1800" dirty="0">
                <a:solidFill>
                  <a:srgbClr val="00B0F0"/>
                </a:solidFill>
              </a:rPr>
              <a:t>ne nécessite pas </a:t>
            </a:r>
            <a:r>
              <a:rPr lang="fr-FR" sz="1800" dirty="0"/>
              <a:t>une assistance dans les activités instrumentales complexes comme payer ses factures ou gérer ses médicaments).</a:t>
            </a:r>
          </a:p>
          <a:p>
            <a:pPr>
              <a:defRPr/>
            </a:pPr>
            <a:endParaRPr lang="fr-FR" sz="1800" dirty="0"/>
          </a:p>
          <a:p>
            <a:pPr>
              <a:defRPr/>
            </a:pPr>
            <a:r>
              <a:rPr lang="fr-FR" sz="1800" b="1" dirty="0"/>
              <a:t>C.</a:t>
            </a:r>
            <a:r>
              <a:rPr lang="fr-FR" sz="1800" dirty="0"/>
              <a:t> Les déficits cognitifs ne surviennent pas uniquement dans le contexte d’un syndrome confusionnel.</a:t>
            </a:r>
          </a:p>
          <a:p>
            <a:pPr>
              <a:defRPr/>
            </a:pPr>
            <a:endParaRPr lang="fr-FR" sz="1800" dirty="0"/>
          </a:p>
          <a:p>
            <a:pPr>
              <a:defRPr/>
            </a:pPr>
            <a:r>
              <a:rPr lang="fr-FR" sz="1800" b="1" dirty="0"/>
              <a:t>D.</a:t>
            </a:r>
            <a:r>
              <a:rPr lang="fr-FR" sz="1800" dirty="0"/>
              <a:t> Les déficits cognitifs ne sont pas mieux expliqués par une autre affection mentale (par exemple épisode dépressif majeur, schizophrénie).</a:t>
            </a:r>
          </a:p>
          <a:p>
            <a:pPr>
              <a:defRPr/>
            </a:pPr>
            <a:endParaRPr lang="fr-FR" sz="1800" dirty="0"/>
          </a:p>
        </p:txBody>
      </p:sp>
      <p:sp>
        <p:nvSpPr>
          <p:cNvPr id="4" name="ZoneTexte 3"/>
          <p:cNvSpPr txBox="1"/>
          <p:nvPr/>
        </p:nvSpPr>
        <p:spPr>
          <a:xfrm>
            <a:off x="3563888" y="5484269"/>
            <a:ext cx="2014334" cy="369332"/>
          </a:xfrm>
          <a:prstGeom prst="rect">
            <a:avLst/>
          </a:prstGeom>
          <a:noFill/>
        </p:spPr>
        <p:txBody>
          <a:bodyPr wrap="none" rtlCol="0">
            <a:spAutoFit/>
          </a:bodyPr>
          <a:lstStyle/>
          <a:p>
            <a:r>
              <a:rPr lang="fr-FR" dirty="0">
                <a:solidFill>
                  <a:schemeClr val="accent2">
                    <a:lumMod val="60000"/>
                    <a:lumOff val="40000"/>
                  </a:schemeClr>
                </a:solidFill>
                <a:effectLst>
                  <a:outerShdw blurRad="38100" dist="38100" dir="2700000" algn="tl">
                    <a:srgbClr val="000000">
                      <a:alpha val="43137"/>
                    </a:srgbClr>
                  </a:outerShdw>
                </a:effectLst>
              </a:rPr>
              <a:t>DSM 5, APA 2013</a:t>
            </a:r>
          </a:p>
        </p:txBody>
      </p:sp>
    </p:spTree>
    <p:extLst>
      <p:ext uri="{BB962C8B-B14F-4D97-AF65-F5344CB8AC3E}">
        <p14:creationId xmlns:p14="http://schemas.microsoft.com/office/powerpoint/2010/main" val="282301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1103776"/>
            <a:ext cx="8893176" cy="4752975"/>
            <a:chOff x="0" y="1103776"/>
            <a:chExt cx="8893176" cy="4752975"/>
          </a:xfrm>
        </p:grpSpPr>
        <p:grpSp>
          <p:nvGrpSpPr>
            <p:cNvPr id="8196" name="Group 6"/>
            <p:cNvGrpSpPr>
              <a:grpSpLocks/>
            </p:cNvGrpSpPr>
            <p:nvPr/>
          </p:nvGrpSpPr>
          <p:grpSpPr bwMode="auto">
            <a:xfrm>
              <a:off x="0" y="1103776"/>
              <a:ext cx="8893176" cy="4752975"/>
              <a:chOff x="1533318" y="2204864"/>
              <a:chExt cx="6077363" cy="2420807"/>
            </a:xfrm>
          </p:grpSpPr>
          <p:sp>
            <p:nvSpPr>
              <p:cNvPr id="8201" name="Rectangle 2"/>
              <p:cNvSpPr>
                <a:spLocks noChangeArrowheads="1"/>
              </p:cNvSpPr>
              <p:nvPr/>
            </p:nvSpPr>
            <p:spPr bwMode="auto">
              <a:xfrm>
                <a:off x="1547664" y="2204864"/>
                <a:ext cx="6048672" cy="2394000"/>
              </a:xfrm>
              <a:prstGeom prst="rect">
                <a:avLst/>
              </a:prstGeom>
              <a:noFill/>
              <a:ln w="25400">
                <a:solidFill>
                  <a:srgbClr val="0099CC"/>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8200" name="Picture 4" descr="Prince T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318" y="2232328"/>
                <a:ext cx="6077363" cy="23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p:cNvGrpSpPr/>
            <p:nvPr/>
          </p:nvGrpSpPr>
          <p:grpSpPr>
            <a:xfrm>
              <a:off x="2195736" y="2132856"/>
              <a:ext cx="6552728" cy="1249083"/>
              <a:chOff x="899592" y="4077072"/>
              <a:chExt cx="8352928" cy="1543463"/>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077072"/>
                <a:ext cx="8352928" cy="46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4642905"/>
                <a:ext cx="7325072" cy="97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7884368" y="2986354"/>
              <a:ext cx="864096" cy="39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194" name="Title 1"/>
          <p:cNvSpPr>
            <a:spLocks noGrp="1"/>
          </p:cNvSpPr>
          <p:nvPr>
            <p:ph type="title" idx="4294967295"/>
          </p:nvPr>
        </p:nvSpPr>
        <p:spPr>
          <a:xfrm>
            <a:off x="0" y="53975"/>
            <a:ext cx="9144000" cy="927100"/>
          </a:xfrm>
        </p:spPr>
        <p:txBody>
          <a:bodyPr/>
          <a:lstStyle/>
          <a:p>
            <a:pPr eaLnBrk="1" hangingPunct="1"/>
            <a:r>
              <a:rPr lang="en-GB" sz="3000" dirty="0" err="1">
                <a:solidFill>
                  <a:srgbClr val="800080"/>
                </a:solidFill>
              </a:rPr>
              <a:t>Diagnotic</a:t>
            </a:r>
            <a:r>
              <a:rPr lang="en-GB" sz="3000" dirty="0">
                <a:solidFill>
                  <a:srgbClr val="800080"/>
                </a:solidFill>
              </a:rPr>
              <a:t> &amp; Evolution de la </a:t>
            </a:r>
            <a:r>
              <a:rPr lang="en-GB" sz="3000" dirty="0" err="1">
                <a:solidFill>
                  <a:srgbClr val="800080"/>
                </a:solidFill>
              </a:rPr>
              <a:t>maladie</a:t>
            </a:r>
            <a:endParaRPr lang="en-US" sz="3000" dirty="0">
              <a:solidFill>
                <a:srgbClr val="800080"/>
              </a:solidFill>
            </a:endParaRPr>
          </a:p>
        </p:txBody>
      </p:sp>
      <p:sp>
        <p:nvSpPr>
          <p:cNvPr id="8195" name="Footer Placeholder 4"/>
          <p:cNvSpPr txBox="1">
            <a:spLocks/>
          </p:cNvSpPr>
          <p:nvPr/>
        </p:nvSpPr>
        <p:spPr bwMode="auto">
          <a:xfrm>
            <a:off x="2987675" y="6308725"/>
            <a:ext cx="318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sz="1200">
                <a:solidFill>
                  <a:srgbClr val="FFFFFF"/>
                </a:solidFill>
                <a:latin typeface="Calibri" pitchFamily="34" charset="0"/>
              </a:rPr>
              <a:t>© The Association for Dementia Studies  </a:t>
            </a:r>
          </a:p>
        </p:txBody>
      </p:sp>
      <p:sp>
        <p:nvSpPr>
          <p:cNvPr id="8197" name="Rectangle 6"/>
          <p:cNvSpPr>
            <a:spLocks noChangeArrowheads="1"/>
          </p:cNvSpPr>
          <p:nvPr/>
        </p:nvSpPr>
        <p:spPr bwMode="auto">
          <a:xfrm>
            <a:off x="323850" y="5911850"/>
            <a:ext cx="882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sz="1000">
                <a:solidFill>
                  <a:srgbClr val="000000"/>
                </a:solidFill>
              </a:rPr>
              <a:t>Prince, M., Bryce, R. &amp; Ferri, C. (2011) </a:t>
            </a:r>
            <a:r>
              <a:rPr lang="en-GB" sz="1000" i="1">
                <a:solidFill>
                  <a:srgbClr val="000000"/>
                </a:solidFill>
              </a:rPr>
              <a:t>World Alzheimer Report 2011: The Benefits of Early Diagnosis and Intervention. </a:t>
            </a:r>
            <a:r>
              <a:rPr lang="en-GB" sz="1000">
                <a:solidFill>
                  <a:srgbClr val="000000"/>
                </a:solidFill>
              </a:rPr>
              <a:t>Alzheimer’s Disease International. Available online at </a:t>
            </a:r>
            <a:r>
              <a:rPr lang="en-GB" sz="1000" u="sng">
                <a:solidFill>
                  <a:srgbClr val="000000"/>
                </a:solidFill>
                <a:hlinkClick r:id="rId5"/>
              </a:rPr>
              <a:t>http://www.alz.co.uk/research/WorldAlzheimerReport2011.pdf</a:t>
            </a:r>
            <a:r>
              <a:rPr lang="en-GB" sz="1000">
                <a:solidFill>
                  <a:srgbClr val="000000"/>
                </a:solidFill>
              </a:rPr>
              <a:t> </a:t>
            </a:r>
            <a:endParaRPr lang="en-US" sz="1000">
              <a:solidFill>
                <a:srgbClr val="000000"/>
              </a:solidFill>
            </a:endParaRPr>
          </a:p>
        </p:txBody>
      </p:sp>
      <p:sp>
        <p:nvSpPr>
          <p:cNvPr id="491528" name="Rectangle 2"/>
          <p:cNvSpPr>
            <a:spLocks noChangeArrowheads="1"/>
          </p:cNvSpPr>
          <p:nvPr/>
        </p:nvSpPr>
        <p:spPr bwMode="auto">
          <a:xfrm>
            <a:off x="5543550" y="3733800"/>
            <a:ext cx="3492500" cy="2160588"/>
          </a:xfrm>
          <a:prstGeom prst="rect">
            <a:avLst/>
          </a:prstGeom>
          <a:solidFill>
            <a:schemeClr val="bg1"/>
          </a:solidFill>
          <a:ln w="31750">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8896" tIns="50798" rIns="88896" bIns="50798"/>
          <a:lstStyle/>
          <a:p>
            <a:pPr marL="457200" indent="-457200" algn="ctr" defTabSz="912813" fontAlgn="base">
              <a:lnSpc>
                <a:spcPct val="110000"/>
              </a:lnSpc>
              <a:spcBef>
                <a:spcPts val="488"/>
              </a:spcBef>
              <a:spcAft>
                <a:spcPct val="0"/>
              </a:spcAft>
              <a:buClr>
                <a:srgbClr val="FFFFFF"/>
              </a:buClr>
              <a:buSzPct val="110000"/>
              <a:buFont typeface="ArialMT"/>
              <a:buNone/>
            </a:pPr>
            <a:r>
              <a:rPr lang="en-US" sz="2000" b="1">
                <a:solidFill>
                  <a:srgbClr val="99CC00"/>
                </a:solidFill>
                <a:sym typeface="Helvetica" pitchFamily="34" charset="0"/>
              </a:rPr>
              <a:t>Enquête ALCOVE en  EUROPE</a:t>
            </a:r>
          </a:p>
          <a:p>
            <a:pPr marL="457200" indent="-457200" defTabSz="912813" fontAlgn="base">
              <a:lnSpc>
                <a:spcPct val="10000"/>
              </a:lnSpc>
              <a:spcBef>
                <a:spcPts val="488"/>
              </a:spcBef>
              <a:spcAft>
                <a:spcPct val="0"/>
              </a:spcAft>
              <a:buClr>
                <a:srgbClr val="FFFFFF"/>
              </a:buClr>
              <a:buSzPct val="110000"/>
              <a:buFont typeface="ArialMT"/>
              <a:buNone/>
            </a:pPr>
            <a:endParaRPr lang="en-US" sz="2000" b="1">
              <a:solidFill>
                <a:srgbClr val="00B0F0"/>
              </a:solidFill>
              <a:sym typeface="Helvetica" pitchFamily="34" charset="0"/>
            </a:endParaRPr>
          </a:p>
          <a:p>
            <a:pPr marL="457200" indent="-457200" defTabSz="912813" fontAlgn="base">
              <a:lnSpc>
                <a:spcPct val="70000"/>
              </a:lnSpc>
              <a:spcBef>
                <a:spcPts val="488"/>
              </a:spcBef>
              <a:spcAft>
                <a:spcPct val="0"/>
              </a:spcAft>
              <a:buClr>
                <a:srgbClr val="FFFFFF"/>
              </a:buClr>
              <a:buSzPct val="110000"/>
              <a:buFont typeface="ArialMT"/>
              <a:buNone/>
            </a:pPr>
            <a:r>
              <a:rPr lang="en-US" sz="2000" b="1">
                <a:solidFill>
                  <a:srgbClr val="00B0F0"/>
                </a:solidFill>
                <a:sym typeface="Helvetica" pitchFamily="34" charset="0"/>
              </a:rPr>
              <a:t>Estimation des diagnostics non faits 50 – 60% (</a:t>
            </a:r>
            <a:r>
              <a:rPr lang="en-US">
                <a:solidFill>
                  <a:srgbClr val="00B0F0"/>
                </a:solidFill>
                <a:sym typeface="Helvetica" pitchFamily="34" charset="0"/>
              </a:rPr>
              <a:t>ou inconnu)</a:t>
            </a:r>
          </a:p>
          <a:p>
            <a:pPr marL="457200" indent="-457200" defTabSz="912813" fontAlgn="base">
              <a:lnSpc>
                <a:spcPct val="70000"/>
              </a:lnSpc>
              <a:spcBef>
                <a:spcPts val="488"/>
              </a:spcBef>
              <a:spcAft>
                <a:spcPct val="0"/>
              </a:spcAft>
              <a:buClr>
                <a:srgbClr val="FFFFFF"/>
              </a:buClr>
              <a:buSzPct val="110000"/>
              <a:buFont typeface="ArialMT"/>
              <a:buNone/>
            </a:pPr>
            <a:endParaRPr lang="en-US" sz="900">
              <a:solidFill>
                <a:srgbClr val="00B0F0"/>
              </a:solidFill>
              <a:sym typeface="Helvetica" pitchFamily="34" charset="0"/>
            </a:endParaRPr>
          </a:p>
          <a:p>
            <a:pPr marL="457200" indent="-457200" defTabSz="912813" fontAlgn="base">
              <a:lnSpc>
                <a:spcPct val="70000"/>
              </a:lnSpc>
              <a:spcBef>
                <a:spcPts val="488"/>
              </a:spcBef>
              <a:spcAft>
                <a:spcPct val="0"/>
              </a:spcAft>
              <a:buClr>
                <a:srgbClr val="FFFFFF"/>
              </a:buClr>
              <a:buSzPct val="110000"/>
              <a:buFont typeface="ArialMT"/>
              <a:buNone/>
            </a:pPr>
            <a:r>
              <a:rPr lang="en-US" sz="2000" b="1">
                <a:solidFill>
                  <a:srgbClr val="00B0F0"/>
                </a:solidFill>
                <a:sym typeface="Helvetica" pitchFamily="34" charset="0"/>
              </a:rPr>
              <a:t>Stade de la maladie lors du diagnostic</a:t>
            </a:r>
          </a:p>
          <a:p>
            <a:pPr marL="741363" lvl="1" indent="-419100" defTabSz="912813" fontAlgn="base">
              <a:lnSpc>
                <a:spcPct val="70000"/>
              </a:lnSpc>
              <a:spcBef>
                <a:spcPts val="425"/>
              </a:spcBef>
              <a:spcAft>
                <a:spcPct val="0"/>
              </a:spcAft>
              <a:buClr>
                <a:srgbClr val="FFFFFF"/>
              </a:buClr>
              <a:buSzPct val="120000"/>
              <a:buFont typeface="ArialMT"/>
              <a:buNone/>
            </a:pPr>
            <a:r>
              <a:rPr lang="en-US" sz="1600" b="1">
                <a:solidFill>
                  <a:srgbClr val="00B0F0"/>
                </a:solidFill>
                <a:sym typeface="Helvetica" pitchFamily="34" charset="0"/>
              </a:rPr>
              <a:t>Le + souvent : MMSE 10 - 20</a:t>
            </a:r>
          </a:p>
          <a:p>
            <a:pPr marL="741363" lvl="1" indent="-419100" defTabSz="912813" fontAlgn="base">
              <a:lnSpc>
                <a:spcPct val="70000"/>
              </a:lnSpc>
              <a:spcBef>
                <a:spcPts val="425"/>
              </a:spcBef>
              <a:spcAft>
                <a:spcPct val="0"/>
              </a:spcAft>
              <a:buClr>
                <a:srgbClr val="FFFFFF"/>
              </a:buClr>
              <a:buSzPct val="120000"/>
              <a:buFont typeface="ArialMT"/>
              <a:buNone/>
            </a:pPr>
            <a:r>
              <a:rPr lang="en-US" sz="1600" b="1">
                <a:solidFill>
                  <a:srgbClr val="00B0F0"/>
                </a:solidFill>
                <a:sym typeface="Helvetica" pitchFamily="34" charset="0"/>
              </a:rPr>
              <a:t>Parfois MMSE 21 – 26</a:t>
            </a:r>
            <a:endParaRPr lang="en-US" b="1">
              <a:solidFill>
                <a:srgbClr val="00B0F0"/>
              </a:solidFill>
              <a:sym typeface="Helvetica" pitchFamily="34" charset="0"/>
            </a:endParaRPr>
          </a:p>
        </p:txBody>
      </p:sp>
      <p:sp>
        <p:nvSpPr>
          <p:cNvPr id="491529" name="Oval 9"/>
          <p:cNvSpPr>
            <a:spLocks noChangeArrowheads="1"/>
          </p:cNvSpPr>
          <p:nvPr/>
        </p:nvSpPr>
        <p:spPr bwMode="auto">
          <a:xfrm>
            <a:off x="3275583" y="4149081"/>
            <a:ext cx="1368425" cy="288032"/>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solidFill>
                <a:srgbClr val="000000"/>
              </a:solidFill>
              <a:latin typeface="Arial" pitchFamily="34" charset="0"/>
            </a:endParaRPr>
          </a:p>
        </p:txBody>
      </p:sp>
      <p:sp>
        <p:nvSpPr>
          <p:cNvPr id="5" name="Rectangle 4"/>
          <p:cNvSpPr/>
          <p:nvPr/>
        </p:nvSpPr>
        <p:spPr>
          <a:xfrm>
            <a:off x="611560" y="6308725"/>
            <a:ext cx="6192688" cy="549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804247" y="6131811"/>
            <a:ext cx="2267511" cy="726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93397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8" grpId="0" animBg="1"/>
      <p:bldP spid="4915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22" name="Group 26"/>
          <p:cNvGrpSpPr>
            <a:grpSpLocks/>
          </p:cNvGrpSpPr>
          <p:nvPr/>
        </p:nvGrpSpPr>
        <p:grpSpPr bwMode="auto">
          <a:xfrm>
            <a:off x="449263" y="2349500"/>
            <a:ext cx="7464425" cy="635000"/>
            <a:chOff x="283" y="1480"/>
            <a:chExt cx="4702" cy="400"/>
          </a:xfrm>
        </p:grpSpPr>
        <p:sp>
          <p:nvSpPr>
            <p:cNvPr id="75794" name="Line 27"/>
            <p:cNvSpPr>
              <a:spLocks noChangeShapeType="1"/>
            </p:cNvSpPr>
            <p:nvPr/>
          </p:nvSpPr>
          <p:spPr bwMode="auto">
            <a:xfrm>
              <a:off x="1883" y="1764"/>
              <a:ext cx="953"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5795" name="Line 28"/>
            <p:cNvSpPr>
              <a:spLocks noChangeShapeType="1"/>
            </p:cNvSpPr>
            <p:nvPr/>
          </p:nvSpPr>
          <p:spPr bwMode="auto">
            <a:xfrm>
              <a:off x="2836" y="1764"/>
              <a:ext cx="2086"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5796" name="Text Box 29"/>
            <p:cNvSpPr txBox="1">
              <a:spLocks noChangeArrowheads="1"/>
            </p:cNvSpPr>
            <p:nvPr/>
          </p:nvSpPr>
          <p:spPr bwMode="auto">
            <a:xfrm>
              <a:off x="1565" y="1504"/>
              <a:ext cx="16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dirty="0">
                  <a:solidFill>
                    <a:srgbClr val="333399"/>
                  </a:solidFill>
                  <a:cs typeface="Arial" pitchFamily="34" charset="0"/>
                </a:rPr>
                <a:t>Plainte mnésique   TCL</a:t>
              </a:r>
            </a:p>
          </p:txBody>
        </p:sp>
        <p:sp>
          <p:nvSpPr>
            <p:cNvPr id="75797" name="Text Box 30"/>
            <p:cNvSpPr txBox="1">
              <a:spLocks noChangeArrowheads="1"/>
            </p:cNvSpPr>
            <p:nvPr/>
          </p:nvSpPr>
          <p:spPr bwMode="auto">
            <a:xfrm>
              <a:off x="3425" y="1492"/>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333399"/>
                  </a:solidFill>
                  <a:cs typeface="Arial" pitchFamily="34" charset="0"/>
                </a:rPr>
                <a:t>Démence</a:t>
              </a:r>
            </a:p>
          </p:txBody>
        </p:sp>
        <p:sp>
          <p:nvSpPr>
            <p:cNvPr id="75798" name="Text Box 31"/>
            <p:cNvSpPr txBox="1">
              <a:spLocks noChangeArrowheads="1"/>
            </p:cNvSpPr>
            <p:nvPr/>
          </p:nvSpPr>
          <p:spPr bwMode="auto">
            <a:xfrm>
              <a:off x="283" y="1624"/>
              <a:ext cx="702" cy="25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000">
                  <a:solidFill>
                    <a:srgbClr val="333399"/>
                  </a:solidFill>
                  <a:cs typeface="Arial" pitchFamily="34" charset="0"/>
                </a:rPr>
                <a:t>Clinique</a:t>
              </a:r>
            </a:p>
          </p:txBody>
        </p:sp>
        <p:sp>
          <p:nvSpPr>
            <p:cNvPr id="75799" name="Text Box 32"/>
            <p:cNvSpPr txBox="1">
              <a:spLocks noChangeArrowheads="1"/>
            </p:cNvSpPr>
            <p:nvPr/>
          </p:nvSpPr>
          <p:spPr bwMode="auto">
            <a:xfrm>
              <a:off x="4461" y="1480"/>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333399"/>
                  </a:solidFill>
                  <a:cs typeface="Arial" pitchFamily="34" charset="0"/>
                </a:rPr>
                <a:t>Décès</a:t>
              </a:r>
            </a:p>
          </p:txBody>
        </p:sp>
      </p:grpSp>
      <p:sp>
        <p:nvSpPr>
          <p:cNvPr id="75778" name="Text Box 2"/>
          <p:cNvSpPr txBox="1">
            <a:spLocks noChangeArrowheads="1"/>
          </p:cNvSpPr>
          <p:nvPr/>
        </p:nvSpPr>
        <p:spPr bwMode="auto">
          <a:xfrm>
            <a:off x="3203575" y="196850"/>
            <a:ext cx="2971800" cy="495300"/>
          </a:xfrm>
          <a:prstGeom prst="rect">
            <a:avLst/>
          </a:prstGeom>
          <a:solidFill>
            <a:schemeClr val="accent3">
              <a:lumMod val="95000"/>
            </a:schemeClr>
          </a:solidFill>
          <a:ln w="38100">
            <a:solidFill>
              <a:srgbClr val="FF3300"/>
            </a:solidFill>
            <a:miter lim="800000"/>
            <a:headEnd/>
            <a:tailEnd/>
          </a:ln>
          <a:effec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400">
                <a:solidFill>
                  <a:srgbClr val="FF3300"/>
                </a:solidFill>
                <a:cs typeface="Arial" pitchFamily="34" charset="0"/>
              </a:rPr>
              <a:t>Maladie d’Alzheimer</a:t>
            </a:r>
          </a:p>
        </p:txBody>
      </p:sp>
      <p:grpSp>
        <p:nvGrpSpPr>
          <p:cNvPr id="29705" name="Group 9"/>
          <p:cNvGrpSpPr>
            <a:grpSpLocks/>
          </p:cNvGrpSpPr>
          <p:nvPr/>
        </p:nvGrpSpPr>
        <p:grpSpPr bwMode="auto">
          <a:xfrm>
            <a:off x="468313" y="1203325"/>
            <a:ext cx="7416800" cy="884238"/>
            <a:chOff x="295" y="758"/>
            <a:chExt cx="4672" cy="557"/>
          </a:xfrm>
        </p:grpSpPr>
        <p:sp>
          <p:nvSpPr>
            <p:cNvPr id="75800" name="Line 10"/>
            <p:cNvSpPr>
              <a:spLocks noChangeShapeType="1"/>
            </p:cNvSpPr>
            <p:nvPr/>
          </p:nvSpPr>
          <p:spPr bwMode="auto">
            <a:xfrm flipV="1">
              <a:off x="1429" y="1302"/>
              <a:ext cx="499" cy="0"/>
            </a:xfrm>
            <a:prstGeom prst="line">
              <a:avLst/>
            </a:prstGeom>
            <a:noFill/>
            <a:ln w="5715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5801" name="Line 11"/>
            <p:cNvSpPr>
              <a:spLocks noChangeShapeType="1"/>
            </p:cNvSpPr>
            <p:nvPr/>
          </p:nvSpPr>
          <p:spPr bwMode="auto">
            <a:xfrm flipV="1">
              <a:off x="1883" y="1302"/>
              <a:ext cx="308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5802" name="Text Box 12"/>
            <p:cNvSpPr txBox="1">
              <a:spLocks noChangeArrowheads="1"/>
            </p:cNvSpPr>
            <p:nvPr/>
          </p:nvSpPr>
          <p:spPr bwMode="auto">
            <a:xfrm>
              <a:off x="295" y="1059"/>
              <a:ext cx="674" cy="256"/>
            </a:xfrm>
            <a:prstGeom prst="rect">
              <a:avLst/>
            </a:prstGeom>
            <a:solidFill>
              <a:schemeClr val="accent3">
                <a:lumMod val="95000"/>
              </a:schemeClr>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000" dirty="0">
                  <a:solidFill>
                    <a:srgbClr val="FF3300"/>
                  </a:solidFill>
                  <a:cs typeface="Arial" pitchFamily="34" charset="0"/>
                </a:rPr>
                <a:t>Lésions</a:t>
              </a:r>
            </a:p>
          </p:txBody>
        </p:sp>
        <p:sp>
          <p:nvSpPr>
            <p:cNvPr id="75803" name="Text Box 13"/>
            <p:cNvSpPr txBox="1">
              <a:spLocks noChangeArrowheads="1"/>
            </p:cNvSpPr>
            <p:nvPr/>
          </p:nvSpPr>
          <p:spPr bwMode="auto">
            <a:xfrm>
              <a:off x="1203" y="758"/>
              <a:ext cx="1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FF3300"/>
                  </a:solidFill>
                  <a:cs typeface="Arial" pitchFamily="34" charset="0"/>
                </a:rPr>
                <a:t>Lésions protéiques</a:t>
              </a:r>
            </a:p>
          </p:txBody>
        </p:sp>
        <p:grpSp>
          <p:nvGrpSpPr>
            <p:cNvPr id="75804" name="Group 14"/>
            <p:cNvGrpSpPr>
              <a:grpSpLocks/>
            </p:cNvGrpSpPr>
            <p:nvPr/>
          </p:nvGrpSpPr>
          <p:grpSpPr bwMode="auto">
            <a:xfrm>
              <a:off x="1112" y="1030"/>
              <a:ext cx="3855" cy="46"/>
              <a:chOff x="975" y="799"/>
              <a:chExt cx="3855" cy="0"/>
            </a:xfrm>
          </p:grpSpPr>
          <p:sp>
            <p:nvSpPr>
              <p:cNvPr id="75806" name="Line 15"/>
              <p:cNvSpPr>
                <a:spLocks noChangeShapeType="1"/>
              </p:cNvSpPr>
              <p:nvPr/>
            </p:nvSpPr>
            <p:spPr bwMode="auto">
              <a:xfrm>
                <a:off x="975" y="799"/>
                <a:ext cx="862" cy="0"/>
              </a:xfrm>
              <a:prstGeom prst="line">
                <a:avLst/>
              </a:prstGeom>
              <a:noFill/>
              <a:ln w="5715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5807" name="Line 16"/>
              <p:cNvSpPr>
                <a:spLocks noChangeShapeType="1"/>
              </p:cNvSpPr>
              <p:nvPr/>
            </p:nvSpPr>
            <p:spPr bwMode="auto">
              <a:xfrm>
                <a:off x="1837" y="799"/>
                <a:ext cx="2993"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75805" name="Text Box 17"/>
            <p:cNvSpPr txBox="1">
              <a:spLocks noChangeArrowheads="1"/>
            </p:cNvSpPr>
            <p:nvPr/>
          </p:nvSpPr>
          <p:spPr bwMode="auto">
            <a:xfrm>
              <a:off x="1506" y="1071"/>
              <a:ext cx="11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FF3300"/>
                  </a:solidFill>
                  <a:cs typeface="Arial" pitchFamily="34" charset="0"/>
                </a:rPr>
                <a:t>Perte neuronale</a:t>
              </a:r>
            </a:p>
          </p:txBody>
        </p:sp>
      </p:grpSp>
      <p:pic>
        <p:nvPicPr>
          <p:cNvPr id="75781" name="Picture 34" descr="plaqu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4963"/>
            <a:ext cx="13684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15913"/>
            <a:ext cx="100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83" name="Object 36"/>
          <p:cNvGraphicFramePr>
            <a:graphicFrameLocks noChangeAspect="1"/>
          </p:cNvGraphicFramePr>
          <p:nvPr/>
        </p:nvGraphicFramePr>
        <p:xfrm>
          <a:off x="6804025" y="188913"/>
          <a:ext cx="1819275" cy="1289050"/>
        </p:xfrm>
        <a:graphic>
          <a:graphicData uri="http://schemas.openxmlformats.org/presentationml/2006/ole">
            <mc:AlternateContent xmlns:mc="http://schemas.openxmlformats.org/markup-compatibility/2006">
              <mc:Choice xmlns:v="urn:schemas-microsoft-com:vml" Requires="v">
                <p:oleObj spid="_x0000_s3110" name="Image" r:id="rId5" imgW="7384860" imgH="5231339" progId="Photoshop.Image.5">
                  <p:embed/>
                </p:oleObj>
              </mc:Choice>
              <mc:Fallback>
                <p:oleObj name="Image" r:id="rId5" imgW="7384860" imgH="5231339"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88913"/>
                        <a:ext cx="1819275"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4" name="Rectangle 37"/>
          <p:cNvSpPr>
            <a:spLocks noChangeArrowheads="1"/>
          </p:cNvSpPr>
          <p:nvPr/>
        </p:nvSpPr>
        <p:spPr bwMode="auto">
          <a:xfrm>
            <a:off x="6732588" y="0"/>
            <a:ext cx="647700" cy="148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fr-FR">
              <a:solidFill>
                <a:srgbClr val="000000"/>
              </a:solidFill>
              <a:cs typeface="Arial" pitchFamily="34" charset="0"/>
            </a:endParaRPr>
          </a:p>
        </p:txBody>
      </p:sp>
      <p:graphicFrame>
        <p:nvGraphicFramePr>
          <p:cNvPr id="29734" name="Object 38"/>
          <p:cNvGraphicFramePr>
            <a:graphicFrameLocks noChangeAspect="1"/>
          </p:cNvGraphicFramePr>
          <p:nvPr/>
        </p:nvGraphicFramePr>
        <p:xfrm>
          <a:off x="1116013" y="2205038"/>
          <a:ext cx="6907212" cy="1930400"/>
        </p:xfrm>
        <a:graphic>
          <a:graphicData uri="http://schemas.openxmlformats.org/presentationml/2006/ole">
            <mc:AlternateContent xmlns:mc="http://schemas.openxmlformats.org/markup-compatibility/2006">
              <mc:Choice xmlns:v="urn:schemas-microsoft-com:vml" Requires="v">
                <p:oleObj spid="_x0000_s3111" name="Image" r:id="rId7" imgW="6907937" imgH="1930159" progId="PhotoshopElements.Image.3">
                  <p:embed/>
                </p:oleObj>
              </mc:Choice>
              <mc:Fallback>
                <p:oleObj name="Image" r:id="rId7" imgW="6907937" imgH="1930159" progId="PhotoshopElements.Image.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2205038"/>
                        <a:ext cx="6907212"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9737" name="Group 41"/>
          <p:cNvGrpSpPr>
            <a:grpSpLocks/>
          </p:cNvGrpSpPr>
          <p:nvPr/>
        </p:nvGrpSpPr>
        <p:grpSpPr bwMode="auto">
          <a:xfrm>
            <a:off x="1671638" y="2349501"/>
            <a:ext cx="7204075" cy="4267201"/>
            <a:chOff x="1053" y="1480"/>
            <a:chExt cx="4538" cy="2688"/>
          </a:xfrm>
        </p:grpSpPr>
        <p:sp>
          <p:nvSpPr>
            <p:cNvPr id="75792" name="Text Box 39"/>
            <p:cNvSpPr txBox="1">
              <a:spLocks noChangeArrowheads="1"/>
            </p:cNvSpPr>
            <p:nvPr/>
          </p:nvSpPr>
          <p:spPr bwMode="auto">
            <a:xfrm>
              <a:off x="1053" y="1480"/>
              <a:ext cx="4307" cy="218"/>
            </a:xfrm>
            <a:prstGeom prst="rect">
              <a:avLst/>
            </a:prstGeom>
            <a:solidFill>
              <a:srgbClr val="F5F5F5"/>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dirty="0">
                  <a:solidFill>
                    <a:srgbClr val="333399"/>
                  </a:solidFill>
                  <a:cs typeface="Arial" pitchFamily="34" charset="0"/>
                </a:rPr>
                <a:t>MA pré-symptomatique … MA </a:t>
              </a:r>
              <a:r>
                <a:rPr lang="fr-FR" altLang="fr-FR" sz="1600" dirty="0" err="1">
                  <a:solidFill>
                    <a:srgbClr val="333399"/>
                  </a:solidFill>
                  <a:cs typeface="Arial" pitchFamily="34" charset="0"/>
                </a:rPr>
                <a:t>prédémentielle</a:t>
              </a:r>
              <a:r>
                <a:rPr lang="fr-FR" altLang="fr-FR" sz="1600" dirty="0">
                  <a:solidFill>
                    <a:srgbClr val="333399"/>
                  </a:solidFill>
                  <a:cs typeface="Arial" pitchFamily="34" charset="0"/>
                </a:rPr>
                <a:t> … Démence de type MA …</a:t>
              </a:r>
            </a:p>
          </p:txBody>
        </p:sp>
        <p:sp>
          <p:nvSpPr>
            <p:cNvPr id="75793" name="Text Box 40"/>
            <p:cNvSpPr txBox="1">
              <a:spLocks noChangeArrowheads="1"/>
            </p:cNvSpPr>
            <p:nvPr/>
          </p:nvSpPr>
          <p:spPr bwMode="auto">
            <a:xfrm>
              <a:off x="2439" y="3974"/>
              <a:ext cx="315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r" fontAlgn="base">
                <a:spcBef>
                  <a:spcPct val="0"/>
                </a:spcBef>
                <a:spcAft>
                  <a:spcPct val="0"/>
                </a:spcAft>
              </a:pPr>
              <a:r>
                <a:rPr lang="fr-FR" altLang="fr-FR" sz="1400" i="1">
                  <a:solidFill>
                    <a:srgbClr val="0000CC"/>
                  </a:solidFill>
                  <a:cs typeface="Arial" pitchFamily="34" charset="0"/>
                </a:rPr>
                <a:t>Albert et al., Mc Kahn et al., Alzheimer’s and Dementia, 2011</a:t>
              </a:r>
            </a:p>
          </p:txBody>
        </p:sp>
      </p:grpSp>
      <p:grpSp>
        <p:nvGrpSpPr>
          <p:cNvPr id="29738" name="Group 42"/>
          <p:cNvGrpSpPr>
            <a:grpSpLocks/>
          </p:cNvGrpSpPr>
          <p:nvPr/>
        </p:nvGrpSpPr>
        <p:grpSpPr bwMode="auto">
          <a:xfrm>
            <a:off x="447675" y="3303588"/>
            <a:ext cx="7437438" cy="2530475"/>
            <a:chOff x="282" y="2081"/>
            <a:chExt cx="4685" cy="1594"/>
          </a:xfrm>
        </p:grpSpPr>
        <p:sp>
          <p:nvSpPr>
            <p:cNvPr id="75790" name="Text Box 43"/>
            <p:cNvSpPr txBox="1">
              <a:spLocks noChangeArrowheads="1"/>
            </p:cNvSpPr>
            <p:nvPr/>
          </p:nvSpPr>
          <p:spPr bwMode="auto">
            <a:xfrm>
              <a:off x="1143" y="2081"/>
              <a:ext cx="3824" cy="1594"/>
            </a:xfrm>
            <a:prstGeom prst="rect">
              <a:avLst/>
            </a:prstGeom>
            <a:gradFill rotWithShape="1">
              <a:gsLst>
                <a:gs pos="0">
                  <a:srgbClr val="00CC00">
                    <a:alpha val="0"/>
                  </a:srgbClr>
                </a:gs>
                <a:gs pos="100000">
                  <a:srgbClr val="004C00">
                    <a:alpha val="71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000" dirty="0">
                  <a:solidFill>
                    <a:srgbClr val="006600"/>
                  </a:solidFill>
                  <a:cs typeface="Arial" pitchFamily="34" charset="0"/>
                </a:rPr>
                <a:t>A</a:t>
              </a:r>
              <a:r>
                <a:rPr lang="el-GR" altLang="fr-FR" sz="2000" dirty="0">
                  <a:solidFill>
                    <a:srgbClr val="006600"/>
                  </a:solidFill>
                  <a:cs typeface="Arial" pitchFamily="34" charset="0"/>
                </a:rPr>
                <a:t>β</a:t>
              </a:r>
              <a:r>
                <a:rPr lang="fr-FR" altLang="fr-FR" sz="2000" dirty="0">
                  <a:solidFill>
                    <a:srgbClr val="006600"/>
                  </a:solidFill>
                  <a:cs typeface="Arial" pitchFamily="34" charset="0"/>
                </a:rPr>
                <a:t> LCR …………………………………………………</a:t>
              </a:r>
            </a:p>
            <a:p>
              <a:pPr fontAlgn="base">
                <a:spcBef>
                  <a:spcPct val="0"/>
                </a:spcBef>
                <a:spcAft>
                  <a:spcPct val="0"/>
                </a:spcAft>
              </a:pPr>
              <a:r>
                <a:rPr lang="fr-FR" altLang="fr-FR" sz="2000" dirty="0">
                  <a:solidFill>
                    <a:srgbClr val="006600"/>
                  </a:solidFill>
                  <a:cs typeface="Arial" pitchFamily="34" charset="0"/>
                </a:rPr>
                <a:t> … TEP avec traceur amyloïde……………………….</a:t>
              </a:r>
            </a:p>
            <a:p>
              <a:pPr fontAlgn="base">
                <a:spcBef>
                  <a:spcPct val="0"/>
                </a:spcBef>
                <a:spcAft>
                  <a:spcPct val="0"/>
                </a:spcAft>
              </a:pPr>
              <a:endParaRPr lang="fr-FR" altLang="fr-FR" sz="2000" dirty="0">
                <a:solidFill>
                  <a:srgbClr val="006600"/>
                </a:solidFill>
                <a:cs typeface="Arial" pitchFamily="34" charset="0"/>
              </a:endParaRPr>
            </a:p>
            <a:p>
              <a:pPr fontAlgn="base">
                <a:spcBef>
                  <a:spcPct val="0"/>
                </a:spcBef>
                <a:spcAft>
                  <a:spcPct val="0"/>
                </a:spcAft>
              </a:pPr>
              <a:r>
                <a:rPr lang="fr-FR" altLang="fr-FR" sz="2000" dirty="0">
                  <a:solidFill>
                    <a:srgbClr val="006600"/>
                  </a:solidFill>
                  <a:cs typeface="Arial" pitchFamily="34" charset="0"/>
                </a:rPr>
                <a:t>          … + protéine tau LCR………………………….</a:t>
              </a:r>
            </a:p>
            <a:p>
              <a:pPr fontAlgn="base">
                <a:spcBef>
                  <a:spcPct val="0"/>
                </a:spcBef>
                <a:spcAft>
                  <a:spcPct val="0"/>
                </a:spcAft>
              </a:pPr>
              <a:endParaRPr lang="fr-FR" altLang="fr-FR" sz="2000" dirty="0">
                <a:solidFill>
                  <a:srgbClr val="006600"/>
                </a:solidFill>
                <a:cs typeface="Arial" pitchFamily="34" charset="0"/>
              </a:endParaRPr>
            </a:p>
            <a:p>
              <a:pPr fontAlgn="base">
                <a:spcBef>
                  <a:spcPct val="0"/>
                </a:spcBef>
                <a:spcAft>
                  <a:spcPct val="0"/>
                </a:spcAft>
              </a:pPr>
              <a:r>
                <a:rPr lang="fr-FR" altLang="fr-FR" sz="2000" dirty="0">
                  <a:solidFill>
                    <a:srgbClr val="006600"/>
                  </a:solidFill>
                  <a:cs typeface="Arial" pitchFamily="34" charset="0"/>
                </a:rPr>
                <a:t>                          </a:t>
              </a:r>
              <a:r>
                <a:rPr lang="fr-FR" altLang="fr-FR" sz="2000" dirty="0">
                  <a:solidFill>
                    <a:srgbClr val="FFFFFF"/>
                  </a:solidFill>
                  <a:cs typeface="Arial" pitchFamily="34" charset="0"/>
                </a:rPr>
                <a:t>… TEP glucose / SPECT ………….</a:t>
              </a:r>
            </a:p>
            <a:p>
              <a:pPr fontAlgn="base">
                <a:spcBef>
                  <a:spcPct val="0"/>
                </a:spcBef>
                <a:spcAft>
                  <a:spcPct val="0"/>
                </a:spcAft>
              </a:pPr>
              <a:endParaRPr lang="fr-FR" altLang="fr-FR" sz="2000" dirty="0">
                <a:solidFill>
                  <a:srgbClr val="FFFFFF"/>
                </a:solidFill>
                <a:cs typeface="Arial" pitchFamily="34" charset="0"/>
              </a:endParaRPr>
            </a:p>
            <a:p>
              <a:pPr fontAlgn="base">
                <a:spcBef>
                  <a:spcPct val="0"/>
                </a:spcBef>
                <a:spcAft>
                  <a:spcPct val="0"/>
                </a:spcAft>
              </a:pPr>
              <a:r>
                <a:rPr lang="fr-FR" altLang="fr-FR" sz="2000" dirty="0">
                  <a:solidFill>
                    <a:srgbClr val="FFFFFF"/>
                  </a:solidFill>
                  <a:cs typeface="Arial" pitchFamily="34" charset="0"/>
                </a:rPr>
                <a:t>                                   … Atrophie (IRM)…</a:t>
              </a:r>
              <a:endParaRPr lang="el-GR" altLang="fr-FR" sz="2000" dirty="0">
                <a:solidFill>
                  <a:srgbClr val="FFFFFF"/>
                </a:solidFill>
                <a:cs typeface="Arial" pitchFamily="34" charset="0"/>
              </a:endParaRPr>
            </a:p>
          </p:txBody>
        </p:sp>
        <p:sp>
          <p:nvSpPr>
            <p:cNvPr id="75791" name="Text Box 44"/>
            <p:cNvSpPr txBox="1">
              <a:spLocks noChangeArrowheads="1"/>
            </p:cNvSpPr>
            <p:nvPr/>
          </p:nvSpPr>
          <p:spPr bwMode="auto">
            <a:xfrm>
              <a:off x="282" y="2717"/>
              <a:ext cx="810" cy="237"/>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008000"/>
                  </a:solidFill>
                  <a:cs typeface="Arial" pitchFamily="34" charset="0"/>
                </a:rPr>
                <a:t>Marqueurs</a:t>
              </a:r>
            </a:p>
          </p:txBody>
        </p:sp>
      </p:grpSp>
      <p:sp>
        <p:nvSpPr>
          <p:cNvPr id="2" name="Bulle ronde 1"/>
          <p:cNvSpPr/>
          <p:nvPr/>
        </p:nvSpPr>
        <p:spPr>
          <a:xfrm>
            <a:off x="4181475" y="977900"/>
            <a:ext cx="3124200" cy="1184275"/>
          </a:xfrm>
          <a:prstGeom prst="wedgeEllipseCallou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dirty="0">
                <a:solidFill>
                  <a:srgbClr val="2D2D8A">
                    <a:lumMod val="75000"/>
                  </a:srgbClr>
                </a:solidFill>
              </a:rPr>
              <a:t>MA au stade MCI</a:t>
            </a:r>
          </a:p>
          <a:p>
            <a:pPr algn="ctr" fontAlgn="base">
              <a:spcBef>
                <a:spcPct val="0"/>
              </a:spcBef>
              <a:spcAft>
                <a:spcPct val="0"/>
              </a:spcAft>
              <a:defRPr/>
            </a:pPr>
            <a:endParaRPr lang="fr-FR" dirty="0">
              <a:solidFill>
                <a:srgbClr val="2D2D8A">
                  <a:lumMod val="75000"/>
                </a:srgbClr>
              </a:solidFill>
            </a:endParaRPr>
          </a:p>
          <a:p>
            <a:pPr algn="ctr" fontAlgn="base">
              <a:spcBef>
                <a:spcPct val="0"/>
              </a:spcBef>
              <a:spcAft>
                <a:spcPct val="0"/>
              </a:spcAft>
              <a:defRPr/>
            </a:pPr>
            <a:r>
              <a:rPr lang="fr-FR" sz="1100" i="1" dirty="0">
                <a:solidFill>
                  <a:srgbClr val="2D2D8A">
                    <a:lumMod val="75000"/>
                  </a:srgbClr>
                </a:solidFill>
              </a:rPr>
              <a:t>Albert et al., 2011</a:t>
            </a:r>
          </a:p>
        </p:txBody>
      </p:sp>
      <p:sp>
        <p:nvSpPr>
          <p:cNvPr id="4" name="Pensées 3"/>
          <p:cNvSpPr/>
          <p:nvPr/>
        </p:nvSpPr>
        <p:spPr>
          <a:xfrm>
            <a:off x="5443538" y="231775"/>
            <a:ext cx="3386137" cy="1998663"/>
          </a:xfrm>
          <a:prstGeom prst="cloudCallou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dirty="0">
                <a:solidFill>
                  <a:srgbClr val="2D2D8A">
                    <a:lumMod val="75000"/>
                  </a:srgbClr>
                </a:solidFill>
              </a:rPr>
              <a:t>Trouble </a:t>
            </a:r>
            <a:r>
              <a:rPr lang="fr-FR" dirty="0" err="1">
                <a:solidFill>
                  <a:srgbClr val="2D2D8A">
                    <a:lumMod val="75000"/>
                  </a:srgbClr>
                </a:solidFill>
              </a:rPr>
              <a:t>neuro-cognitif</a:t>
            </a:r>
            <a:r>
              <a:rPr lang="fr-FR" dirty="0">
                <a:solidFill>
                  <a:srgbClr val="2D2D8A">
                    <a:lumMod val="75000"/>
                  </a:srgbClr>
                </a:solidFill>
              </a:rPr>
              <a:t> léger et majeur</a:t>
            </a:r>
          </a:p>
          <a:p>
            <a:pPr algn="ctr" fontAlgn="base">
              <a:spcBef>
                <a:spcPct val="0"/>
              </a:spcBef>
              <a:spcAft>
                <a:spcPct val="0"/>
              </a:spcAft>
              <a:defRPr/>
            </a:pPr>
            <a:endParaRPr lang="fr-FR" dirty="0">
              <a:solidFill>
                <a:srgbClr val="2D2D8A">
                  <a:lumMod val="75000"/>
                </a:srgbClr>
              </a:solidFill>
            </a:endParaRPr>
          </a:p>
          <a:p>
            <a:pPr algn="ctr" fontAlgn="base">
              <a:spcBef>
                <a:spcPct val="0"/>
              </a:spcBef>
              <a:spcAft>
                <a:spcPct val="0"/>
              </a:spcAft>
              <a:defRPr/>
            </a:pPr>
            <a:r>
              <a:rPr lang="fr-FR" dirty="0">
                <a:solidFill>
                  <a:srgbClr val="2D2D8A">
                    <a:lumMod val="75000"/>
                  </a:srgbClr>
                </a:solidFill>
              </a:rPr>
              <a:t>DSM V</a:t>
            </a:r>
          </a:p>
        </p:txBody>
      </p:sp>
    </p:spTree>
    <p:extLst>
      <p:ext uri="{BB962C8B-B14F-4D97-AF65-F5344CB8AC3E}">
        <p14:creationId xmlns:p14="http://schemas.microsoft.com/office/powerpoint/2010/main" val="1235542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wipe(left)">
                                      <p:cBhvr>
                                        <p:cTn id="7" dur="5000"/>
                                        <p:tgtEl>
                                          <p:spTgt spid="29705"/>
                                        </p:tgtEl>
                                      </p:cBhvr>
                                    </p:animEffect>
                                  </p:childTnLst>
                                </p:cTn>
                              </p:par>
                              <p:par>
                                <p:cTn id="8" presetID="55" presetClass="entr" presetSubtype="0" fill="hold" nodeType="withEffect">
                                  <p:stCondLst>
                                    <p:cond delay="0"/>
                                  </p:stCondLst>
                                  <p:childTnLst>
                                    <p:set>
                                      <p:cBhvr>
                                        <p:cTn id="9" dur="1" fill="hold">
                                          <p:stCondLst>
                                            <p:cond delay="0"/>
                                          </p:stCondLst>
                                        </p:cTn>
                                        <p:tgtEl>
                                          <p:spTgt spid="29734"/>
                                        </p:tgtEl>
                                        <p:attrNameLst>
                                          <p:attrName>style.visibility</p:attrName>
                                        </p:attrNameLst>
                                      </p:cBhvr>
                                      <p:to>
                                        <p:strVal val="visible"/>
                                      </p:to>
                                    </p:set>
                                    <p:anim calcmode="lin" valueType="num">
                                      <p:cBhvr>
                                        <p:cTn id="10" dur="1000" fill="hold"/>
                                        <p:tgtEl>
                                          <p:spTgt spid="29734"/>
                                        </p:tgtEl>
                                        <p:attrNameLst>
                                          <p:attrName>ppt_w</p:attrName>
                                        </p:attrNameLst>
                                      </p:cBhvr>
                                      <p:tavLst>
                                        <p:tav tm="0">
                                          <p:val>
                                            <p:strVal val="#ppt_w*0.70"/>
                                          </p:val>
                                        </p:tav>
                                        <p:tav tm="100000">
                                          <p:val>
                                            <p:strVal val="#ppt_w"/>
                                          </p:val>
                                        </p:tav>
                                      </p:tavLst>
                                    </p:anim>
                                    <p:anim calcmode="lin" valueType="num">
                                      <p:cBhvr>
                                        <p:cTn id="11" dur="1000" fill="hold"/>
                                        <p:tgtEl>
                                          <p:spTgt spid="29734"/>
                                        </p:tgtEl>
                                        <p:attrNameLst>
                                          <p:attrName>ppt_h</p:attrName>
                                        </p:attrNameLst>
                                      </p:cBhvr>
                                      <p:tavLst>
                                        <p:tav tm="0">
                                          <p:val>
                                            <p:strVal val="#ppt_h"/>
                                          </p:val>
                                        </p:tav>
                                        <p:tav tm="100000">
                                          <p:val>
                                            <p:strVal val="#ppt_h"/>
                                          </p:val>
                                        </p:tav>
                                      </p:tavLst>
                                    </p:anim>
                                    <p:animEffect transition="in" filter="fade">
                                      <p:cBhvr>
                                        <p:cTn id="12" dur="1000"/>
                                        <p:tgtEl>
                                          <p:spTgt spid="297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9734"/>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29722"/>
                                        </p:tgtEl>
                                        <p:attrNameLst>
                                          <p:attrName>style.visibility</p:attrName>
                                        </p:attrNameLst>
                                      </p:cBhvr>
                                      <p:to>
                                        <p:strVal val="visible"/>
                                      </p:to>
                                    </p:set>
                                    <p:animEffect transition="in" filter="wipe(left)">
                                      <p:cBhvr>
                                        <p:cTn id="19" dur="5000"/>
                                        <p:tgtEl>
                                          <p:spTgt spid="297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9737"/>
                                        </p:tgtEl>
                                        <p:attrNameLst>
                                          <p:attrName>style.visibility</p:attrName>
                                        </p:attrNameLst>
                                      </p:cBhvr>
                                      <p:to>
                                        <p:strVal val="visible"/>
                                      </p:to>
                                    </p:set>
                                    <p:animEffect transition="in" filter="wipe(left)">
                                      <p:cBhvr>
                                        <p:cTn id="24" dur="3000"/>
                                        <p:tgtEl>
                                          <p:spTgt spid="2973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9738"/>
                                        </p:tgtEl>
                                        <p:attrNameLst>
                                          <p:attrName>style.visibility</p:attrName>
                                        </p:attrNameLst>
                                      </p:cBhvr>
                                      <p:to>
                                        <p:strVal val="visible"/>
                                      </p:to>
                                    </p:set>
                                    <p:animEffect transition="in" filter="wipe(left)">
                                      <p:cBhvr>
                                        <p:cTn id="29" dur="3000"/>
                                        <p:tgtEl>
                                          <p:spTgt spid="2973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7" name="Group 3"/>
          <p:cNvGrpSpPr>
            <a:grpSpLocks/>
          </p:cNvGrpSpPr>
          <p:nvPr/>
        </p:nvGrpSpPr>
        <p:grpSpPr bwMode="auto">
          <a:xfrm>
            <a:off x="5872038" y="2997200"/>
            <a:ext cx="3092450" cy="1177925"/>
            <a:chOff x="2473" y="1888"/>
            <a:chExt cx="1948" cy="742"/>
          </a:xfrm>
        </p:grpSpPr>
        <p:sp>
          <p:nvSpPr>
            <p:cNvPr id="76840" name="Line 4"/>
            <p:cNvSpPr>
              <a:spLocks noChangeShapeType="1"/>
            </p:cNvSpPr>
            <p:nvPr/>
          </p:nvSpPr>
          <p:spPr bwMode="auto">
            <a:xfrm flipH="1" flipV="1">
              <a:off x="3061" y="1888"/>
              <a:ext cx="1" cy="466"/>
            </a:xfrm>
            <a:prstGeom prst="line">
              <a:avLst/>
            </a:prstGeom>
            <a:noFill/>
            <a:ln w="571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41" name="Text Box 5"/>
            <p:cNvSpPr txBox="1">
              <a:spLocks noChangeArrowheads="1"/>
            </p:cNvSpPr>
            <p:nvPr/>
          </p:nvSpPr>
          <p:spPr bwMode="auto">
            <a:xfrm>
              <a:off x="2473" y="2399"/>
              <a:ext cx="1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00CCFF"/>
                  </a:solidFill>
                  <a:cs typeface="Arial" pitchFamily="34" charset="0"/>
                </a:rPr>
                <a:t>Diagnostic « actuel »  de MA</a:t>
              </a:r>
            </a:p>
          </p:txBody>
        </p:sp>
      </p:grpSp>
      <p:grpSp>
        <p:nvGrpSpPr>
          <p:cNvPr id="67590" name="Group 6"/>
          <p:cNvGrpSpPr>
            <a:grpSpLocks/>
          </p:cNvGrpSpPr>
          <p:nvPr/>
        </p:nvGrpSpPr>
        <p:grpSpPr bwMode="auto">
          <a:xfrm>
            <a:off x="6113338" y="3357563"/>
            <a:ext cx="1847850" cy="1812925"/>
            <a:chOff x="2699" y="2115"/>
            <a:chExt cx="1164" cy="1142"/>
          </a:xfrm>
        </p:grpSpPr>
        <p:sp>
          <p:nvSpPr>
            <p:cNvPr id="76838" name="Line 7"/>
            <p:cNvSpPr>
              <a:spLocks noChangeShapeType="1"/>
            </p:cNvSpPr>
            <p:nvPr/>
          </p:nvSpPr>
          <p:spPr bwMode="auto">
            <a:xfrm flipV="1">
              <a:off x="3244" y="2115"/>
              <a:ext cx="0" cy="726"/>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39" name="Text Box 8"/>
            <p:cNvSpPr txBox="1">
              <a:spLocks noChangeArrowheads="1"/>
            </p:cNvSpPr>
            <p:nvPr/>
          </p:nvSpPr>
          <p:spPr bwMode="auto">
            <a:xfrm>
              <a:off x="2699" y="2853"/>
              <a:ext cx="11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fontAlgn="base">
                <a:spcBef>
                  <a:spcPct val="0"/>
                </a:spcBef>
                <a:spcAft>
                  <a:spcPct val="0"/>
                </a:spcAft>
              </a:pPr>
              <a:r>
                <a:rPr lang="fr-FR" altLang="fr-FR" sz="1800">
                  <a:solidFill>
                    <a:srgbClr val="00FF00"/>
                  </a:solidFill>
                  <a:cs typeface="Arial" pitchFamily="34" charset="0"/>
                </a:rPr>
                <a:t>Traitements</a:t>
              </a:r>
            </a:p>
            <a:p>
              <a:pPr algn="ctr" fontAlgn="base">
                <a:spcBef>
                  <a:spcPct val="0"/>
                </a:spcBef>
                <a:spcAft>
                  <a:spcPct val="0"/>
                </a:spcAft>
              </a:pPr>
              <a:r>
                <a:rPr lang="fr-FR" altLang="fr-FR" sz="1800">
                  <a:solidFill>
                    <a:srgbClr val="00FF00"/>
                  </a:solidFill>
                  <a:cs typeface="Arial" pitchFamily="34" charset="0"/>
                </a:rPr>
                <a:t>symptomatiques</a:t>
              </a:r>
            </a:p>
          </p:txBody>
        </p:sp>
      </p:grpSp>
      <p:grpSp>
        <p:nvGrpSpPr>
          <p:cNvPr id="76804" name="Group 9"/>
          <p:cNvGrpSpPr>
            <a:grpSpLocks/>
          </p:cNvGrpSpPr>
          <p:nvPr/>
        </p:nvGrpSpPr>
        <p:grpSpPr bwMode="auto">
          <a:xfrm>
            <a:off x="468313" y="1203325"/>
            <a:ext cx="7416800" cy="884238"/>
            <a:chOff x="295" y="758"/>
            <a:chExt cx="4672" cy="557"/>
          </a:xfrm>
        </p:grpSpPr>
        <p:sp>
          <p:nvSpPr>
            <p:cNvPr id="76830" name="Line 10"/>
            <p:cNvSpPr>
              <a:spLocks noChangeShapeType="1"/>
            </p:cNvSpPr>
            <p:nvPr/>
          </p:nvSpPr>
          <p:spPr bwMode="auto">
            <a:xfrm flipV="1">
              <a:off x="1429" y="1302"/>
              <a:ext cx="499" cy="0"/>
            </a:xfrm>
            <a:prstGeom prst="line">
              <a:avLst/>
            </a:prstGeom>
            <a:noFill/>
            <a:ln w="5715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31" name="Line 11"/>
            <p:cNvSpPr>
              <a:spLocks noChangeShapeType="1"/>
            </p:cNvSpPr>
            <p:nvPr/>
          </p:nvSpPr>
          <p:spPr bwMode="auto">
            <a:xfrm flipV="1">
              <a:off x="1883" y="1302"/>
              <a:ext cx="308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32" name="Text Box 12"/>
            <p:cNvSpPr txBox="1">
              <a:spLocks noChangeArrowheads="1"/>
            </p:cNvSpPr>
            <p:nvPr/>
          </p:nvSpPr>
          <p:spPr bwMode="auto">
            <a:xfrm>
              <a:off x="295" y="1059"/>
              <a:ext cx="674" cy="256"/>
            </a:xfrm>
            <a:prstGeom prst="rect">
              <a:avLst/>
            </a:prstGeom>
            <a:solidFill>
              <a:schemeClr val="bg2"/>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000">
                  <a:solidFill>
                    <a:srgbClr val="FF3300"/>
                  </a:solidFill>
                  <a:cs typeface="Arial" pitchFamily="34" charset="0"/>
                </a:rPr>
                <a:t>Lésions</a:t>
              </a:r>
            </a:p>
          </p:txBody>
        </p:sp>
        <p:sp>
          <p:nvSpPr>
            <p:cNvPr id="76833" name="Text Box 13"/>
            <p:cNvSpPr txBox="1">
              <a:spLocks noChangeArrowheads="1"/>
            </p:cNvSpPr>
            <p:nvPr/>
          </p:nvSpPr>
          <p:spPr bwMode="auto">
            <a:xfrm>
              <a:off x="1203" y="758"/>
              <a:ext cx="1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FF3300"/>
                  </a:solidFill>
                  <a:cs typeface="Arial" pitchFamily="34" charset="0"/>
                </a:rPr>
                <a:t>Lésions protéiques</a:t>
              </a:r>
            </a:p>
          </p:txBody>
        </p:sp>
        <p:grpSp>
          <p:nvGrpSpPr>
            <p:cNvPr id="76834" name="Group 14"/>
            <p:cNvGrpSpPr>
              <a:grpSpLocks/>
            </p:cNvGrpSpPr>
            <p:nvPr/>
          </p:nvGrpSpPr>
          <p:grpSpPr bwMode="auto">
            <a:xfrm>
              <a:off x="1112" y="1030"/>
              <a:ext cx="3855" cy="46"/>
              <a:chOff x="975" y="799"/>
              <a:chExt cx="3855" cy="0"/>
            </a:xfrm>
          </p:grpSpPr>
          <p:sp>
            <p:nvSpPr>
              <p:cNvPr id="76836" name="Line 15"/>
              <p:cNvSpPr>
                <a:spLocks noChangeShapeType="1"/>
              </p:cNvSpPr>
              <p:nvPr/>
            </p:nvSpPr>
            <p:spPr bwMode="auto">
              <a:xfrm>
                <a:off x="975" y="799"/>
                <a:ext cx="862" cy="0"/>
              </a:xfrm>
              <a:prstGeom prst="line">
                <a:avLst/>
              </a:prstGeom>
              <a:noFill/>
              <a:ln w="5715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37" name="Line 16"/>
              <p:cNvSpPr>
                <a:spLocks noChangeShapeType="1"/>
              </p:cNvSpPr>
              <p:nvPr/>
            </p:nvSpPr>
            <p:spPr bwMode="auto">
              <a:xfrm>
                <a:off x="1837" y="799"/>
                <a:ext cx="2993"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grpSp>
        <p:sp>
          <p:nvSpPr>
            <p:cNvPr id="76835" name="Text Box 17"/>
            <p:cNvSpPr txBox="1">
              <a:spLocks noChangeArrowheads="1"/>
            </p:cNvSpPr>
            <p:nvPr/>
          </p:nvSpPr>
          <p:spPr bwMode="auto">
            <a:xfrm>
              <a:off x="1506" y="1071"/>
              <a:ext cx="11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FF3300"/>
                  </a:solidFill>
                  <a:cs typeface="Arial" pitchFamily="34" charset="0"/>
                </a:rPr>
                <a:t>Perte neuronale</a:t>
              </a:r>
            </a:p>
          </p:txBody>
        </p:sp>
      </p:grpSp>
      <p:grpSp>
        <p:nvGrpSpPr>
          <p:cNvPr id="67602" name="Group 18"/>
          <p:cNvGrpSpPr>
            <a:grpSpLocks/>
          </p:cNvGrpSpPr>
          <p:nvPr/>
        </p:nvGrpSpPr>
        <p:grpSpPr bwMode="auto">
          <a:xfrm>
            <a:off x="3349625" y="2924175"/>
            <a:ext cx="1974850" cy="3554413"/>
            <a:chOff x="1339" y="1888"/>
            <a:chExt cx="1244" cy="2330"/>
          </a:xfrm>
        </p:grpSpPr>
        <p:sp>
          <p:nvSpPr>
            <p:cNvPr id="76828" name="Line 19"/>
            <p:cNvSpPr>
              <a:spLocks noChangeShapeType="1"/>
            </p:cNvSpPr>
            <p:nvPr/>
          </p:nvSpPr>
          <p:spPr bwMode="auto">
            <a:xfrm flipH="1" flipV="1">
              <a:off x="1973" y="1888"/>
              <a:ext cx="1" cy="1913"/>
            </a:xfrm>
            <a:prstGeom prst="line">
              <a:avLst/>
            </a:prstGeom>
            <a:noFill/>
            <a:ln w="571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29" name="Text Box 20"/>
            <p:cNvSpPr txBox="1">
              <a:spLocks noChangeArrowheads="1"/>
            </p:cNvSpPr>
            <p:nvPr/>
          </p:nvSpPr>
          <p:spPr bwMode="auto">
            <a:xfrm>
              <a:off x="1339" y="3797"/>
              <a:ext cx="1244" cy="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fontAlgn="base">
                <a:spcBef>
                  <a:spcPct val="0"/>
                </a:spcBef>
                <a:spcAft>
                  <a:spcPct val="0"/>
                </a:spcAft>
              </a:pPr>
              <a:r>
                <a:rPr lang="fr-FR" altLang="fr-FR" sz="1800">
                  <a:solidFill>
                    <a:srgbClr val="00CCFF"/>
                  </a:solidFill>
                  <a:cs typeface="Arial" pitchFamily="34" charset="0"/>
                </a:rPr>
                <a:t>Diagnostic de MA</a:t>
              </a:r>
            </a:p>
            <a:p>
              <a:pPr algn="ctr" fontAlgn="base">
                <a:spcBef>
                  <a:spcPct val="0"/>
                </a:spcBef>
                <a:spcAft>
                  <a:spcPct val="0"/>
                </a:spcAft>
              </a:pPr>
              <a:r>
                <a:rPr lang="fr-FR" altLang="fr-FR" sz="1800">
                  <a:solidFill>
                    <a:srgbClr val="00CCFF"/>
                  </a:solidFill>
                  <a:cs typeface="Arial" pitchFamily="34" charset="0"/>
                </a:rPr>
                <a:t>pré-démentielle</a:t>
              </a:r>
            </a:p>
          </p:txBody>
        </p:sp>
      </p:grpSp>
      <p:grpSp>
        <p:nvGrpSpPr>
          <p:cNvPr id="67605" name="Group 21"/>
          <p:cNvGrpSpPr>
            <a:grpSpLocks/>
          </p:cNvGrpSpPr>
          <p:nvPr/>
        </p:nvGrpSpPr>
        <p:grpSpPr bwMode="auto">
          <a:xfrm>
            <a:off x="4572000" y="3370263"/>
            <a:ext cx="2127250" cy="2506662"/>
            <a:chOff x="2109" y="2123"/>
            <a:chExt cx="1340" cy="1579"/>
          </a:xfrm>
        </p:grpSpPr>
        <p:sp>
          <p:nvSpPr>
            <p:cNvPr id="76824" name="Line 22"/>
            <p:cNvSpPr>
              <a:spLocks noChangeShapeType="1"/>
            </p:cNvSpPr>
            <p:nvPr/>
          </p:nvSpPr>
          <p:spPr bwMode="auto">
            <a:xfrm flipV="1">
              <a:off x="2201" y="2123"/>
              <a:ext cx="0" cy="1137"/>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25" name="Text Box 23"/>
            <p:cNvSpPr txBox="1">
              <a:spLocks noChangeArrowheads="1"/>
            </p:cNvSpPr>
            <p:nvPr/>
          </p:nvSpPr>
          <p:spPr bwMode="auto">
            <a:xfrm>
              <a:off x="2109" y="3298"/>
              <a:ext cx="13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00FF00"/>
                  </a:solidFill>
                  <a:cs typeface="Arial" pitchFamily="34" charset="0"/>
                </a:rPr>
                <a:t>Traitements</a:t>
              </a:r>
            </a:p>
            <a:p>
              <a:pPr fontAlgn="base">
                <a:spcBef>
                  <a:spcPct val="0"/>
                </a:spcBef>
                <a:spcAft>
                  <a:spcPct val="0"/>
                </a:spcAft>
              </a:pPr>
              <a:r>
                <a:rPr lang="fr-FR" altLang="fr-FR" sz="1800">
                  <a:solidFill>
                    <a:srgbClr val="00FF00"/>
                  </a:solidFill>
                  <a:cs typeface="Arial" pitchFamily="34" charset="0"/>
                </a:rPr>
                <a:t>étio-pathogéniques</a:t>
              </a:r>
            </a:p>
          </p:txBody>
        </p:sp>
        <p:sp>
          <p:nvSpPr>
            <p:cNvPr id="76826" name="Line 24"/>
            <p:cNvSpPr>
              <a:spLocks noChangeShapeType="1"/>
            </p:cNvSpPr>
            <p:nvPr/>
          </p:nvSpPr>
          <p:spPr bwMode="auto">
            <a:xfrm flipV="1">
              <a:off x="2337" y="2168"/>
              <a:ext cx="181" cy="1092"/>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27" name="Line 25"/>
            <p:cNvSpPr>
              <a:spLocks noChangeShapeType="1"/>
            </p:cNvSpPr>
            <p:nvPr/>
          </p:nvSpPr>
          <p:spPr bwMode="auto">
            <a:xfrm flipV="1">
              <a:off x="2473" y="2713"/>
              <a:ext cx="226" cy="502"/>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grpSp>
      <p:grpSp>
        <p:nvGrpSpPr>
          <p:cNvPr id="76807" name="Group 26"/>
          <p:cNvGrpSpPr>
            <a:grpSpLocks/>
          </p:cNvGrpSpPr>
          <p:nvPr/>
        </p:nvGrpSpPr>
        <p:grpSpPr bwMode="auto">
          <a:xfrm>
            <a:off x="449263" y="2349500"/>
            <a:ext cx="7464425" cy="635000"/>
            <a:chOff x="283" y="1480"/>
            <a:chExt cx="4702" cy="400"/>
          </a:xfrm>
        </p:grpSpPr>
        <p:sp>
          <p:nvSpPr>
            <p:cNvPr id="76818" name="Line 27"/>
            <p:cNvSpPr>
              <a:spLocks noChangeShapeType="1"/>
            </p:cNvSpPr>
            <p:nvPr/>
          </p:nvSpPr>
          <p:spPr bwMode="auto">
            <a:xfrm>
              <a:off x="1883" y="1764"/>
              <a:ext cx="953"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19" name="Line 28"/>
            <p:cNvSpPr>
              <a:spLocks noChangeShapeType="1"/>
            </p:cNvSpPr>
            <p:nvPr/>
          </p:nvSpPr>
          <p:spPr bwMode="auto">
            <a:xfrm>
              <a:off x="2836" y="1764"/>
              <a:ext cx="2086"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a:solidFill>
                  <a:srgbClr val="000000"/>
                </a:solidFill>
                <a:latin typeface="Calibri" pitchFamily="34" charset="0"/>
                <a:cs typeface="Arial" pitchFamily="34" charset="0"/>
              </a:endParaRPr>
            </a:p>
          </p:txBody>
        </p:sp>
        <p:sp>
          <p:nvSpPr>
            <p:cNvPr id="76820" name="Text Box 29"/>
            <p:cNvSpPr txBox="1">
              <a:spLocks noChangeArrowheads="1"/>
            </p:cNvSpPr>
            <p:nvPr/>
          </p:nvSpPr>
          <p:spPr bwMode="auto">
            <a:xfrm>
              <a:off x="1565" y="1504"/>
              <a:ext cx="1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333399"/>
                  </a:solidFill>
                  <a:cs typeface="Arial" pitchFamily="34" charset="0"/>
                </a:rPr>
                <a:t>Plainte mnésique   MCI</a:t>
              </a:r>
            </a:p>
          </p:txBody>
        </p:sp>
        <p:sp>
          <p:nvSpPr>
            <p:cNvPr id="76821" name="Text Box 30"/>
            <p:cNvSpPr txBox="1">
              <a:spLocks noChangeArrowheads="1"/>
            </p:cNvSpPr>
            <p:nvPr/>
          </p:nvSpPr>
          <p:spPr bwMode="auto">
            <a:xfrm>
              <a:off x="3425" y="1492"/>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333399"/>
                  </a:solidFill>
                  <a:cs typeface="Arial" pitchFamily="34" charset="0"/>
                </a:rPr>
                <a:t>Démence</a:t>
              </a:r>
            </a:p>
          </p:txBody>
        </p:sp>
        <p:sp>
          <p:nvSpPr>
            <p:cNvPr id="76822" name="Text Box 31"/>
            <p:cNvSpPr txBox="1">
              <a:spLocks noChangeArrowheads="1"/>
            </p:cNvSpPr>
            <p:nvPr/>
          </p:nvSpPr>
          <p:spPr bwMode="auto">
            <a:xfrm>
              <a:off x="283" y="1624"/>
              <a:ext cx="702" cy="25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2000">
                  <a:solidFill>
                    <a:srgbClr val="333399"/>
                  </a:solidFill>
                  <a:cs typeface="Arial" pitchFamily="34" charset="0"/>
                </a:rPr>
                <a:t>Clinique</a:t>
              </a:r>
            </a:p>
          </p:txBody>
        </p:sp>
        <p:sp>
          <p:nvSpPr>
            <p:cNvPr id="76823" name="Text Box 32"/>
            <p:cNvSpPr txBox="1">
              <a:spLocks noChangeArrowheads="1"/>
            </p:cNvSpPr>
            <p:nvPr/>
          </p:nvSpPr>
          <p:spPr bwMode="auto">
            <a:xfrm>
              <a:off x="4461" y="1480"/>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800">
                  <a:solidFill>
                    <a:srgbClr val="333399"/>
                  </a:solidFill>
                  <a:cs typeface="Arial" pitchFamily="34" charset="0"/>
                </a:rPr>
                <a:t>Décès</a:t>
              </a:r>
            </a:p>
          </p:txBody>
        </p:sp>
      </p:grpSp>
      <p:sp>
        <p:nvSpPr>
          <p:cNvPr id="67617" name="Oval 33"/>
          <p:cNvSpPr>
            <a:spLocks noChangeArrowheads="1"/>
          </p:cNvSpPr>
          <p:nvPr/>
        </p:nvSpPr>
        <p:spPr bwMode="auto">
          <a:xfrm>
            <a:off x="2916238" y="5157788"/>
            <a:ext cx="4032250" cy="1773237"/>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fr-FR">
              <a:solidFill>
                <a:srgbClr val="000000"/>
              </a:solidFill>
              <a:cs typeface="Arial" pitchFamily="34" charset="0"/>
            </a:endParaRPr>
          </a:p>
        </p:txBody>
      </p:sp>
      <p:pic>
        <p:nvPicPr>
          <p:cNvPr id="76809" name="Picture 34" descr="plaqu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4963"/>
            <a:ext cx="13684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15913"/>
            <a:ext cx="100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11" name="Object 36"/>
          <p:cNvGraphicFramePr>
            <a:graphicFrameLocks noChangeAspect="1"/>
          </p:cNvGraphicFramePr>
          <p:nvPr/>
        </p:nvGraphicFramePr>
        <p:xfrm>
          <a:off x="6804025" y="188913"/>
          <a:ext cx="1819275" cy="1289050"/>
        </p:xfrm>
        <a:graphic>
          <a:graphicData uri="http://schemas.openxmlformats.org/presentationml/2006/ole">
            <mc:AlternateContent xmlns:mc="http://schemas.openxmlformats.org/markup-compatibility/2006">
              <mc:Choice xmlns:v="urn:schemas-microsoft-com:vml" Requires="v">
                <p:oleObj spid="_x0000_s4116" name="Image" r:id="rId5" imgW="7384860" imgH="5231339" progId="Photoshop.Image.5">
                  <p:embed/>
                </p:oleObj>
              </mc:Choice>
              <mc:Fallback>
                <p:oleObj name="Image" r:id="rId5" imgW="7384860" imgH="5231339"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88913"/>
                        <a:ext cx="1819275"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12" name="Rectangle 37"/>
          <p:cNvSpPr>
            <a:spLocks noChangeArrowheads="1"/>
          </p:cNvSpPr>
          <p:nvPr/>
        </p:nvSpPr>
        <p:spPr bwMode="auto">
          <a:xfrm>
            <a:off x="6732588" y="0"/>
            <a:ext cx="647700" cy="148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fr-FR">
              <a:solidFill>
                <a:srgbClr val="000000"/>
              </a:solidFill>
              <a:cs typeface="Arial" pitchFamily="34" charset="0"/>
            </a:endParaRPr>
          </a:p>
        </p:txBody>
      </p:sp>
      <p:grpSp>
        <p:nvGrpSpPr>
          <p:cNvPr id="76813" name="Group 39"/>
          <p:cNvGrpSpPr>
            <a:grpSpLocks/>
          </p:cNvGrpSpPr>
          <p:nvPr/>
        </p:nvGrpSpPr>
        <p:grpSpPr bwMode="auto">
          <a:xfrm>
            <a:off x="1671638" y="2349500"/>
            <a:ext cx="7443787" cy="4437063"/>
            <a:chOff x="1053" y="1480"/>
            <a:chExt cx="4689" cy="2795"/>
          </a:xfrm>
        </p:grpSpPr>
        <p:sp>
          <p:nvSpPr>
            <p:cNvPr id="76816" name="Text Box 40"/>
            <p:cNvSpPr txBox="1">
              <a:spLocks noChangeArrowheads="1"/>
            </p:cNvSpPr>
            <p:nvPr/>
          </p:nvSpPr>
          <p:spPr bwMode="auto">
            <a:xfrm>
              <a:off x="1053" y="1480"/>
              <a:ext cx="4689" cy="213"/>
            </a:xfrm>
            <a:prstGeom prst="rect">
              <a:avLst/>
            </a:prstGeom>
            <a:solidFill>
              <a:srgbClr val="F5F5F5"/>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fontAlgn="base">
                <a:spcBef>
                  <a:spcPct val="0"/>
                </a:spcBef>
                <a:spcAft>
                  <a:spcPct val="0"/>
                </a:spcAft>
              </a:pPr>
              <a:r>
                <a:rPr lang="fr-FR" altLang="fr-FR" sz="1600" dirty="0">
                  <a:solidFill>
                    <a:srgbClr val="333399"/>
                  </a:solidFill>
                  <a:cs typeface="Arial" pitchFamily="34" charset="0"/>
                </a:rPr>
                <a:t>MA pré-symptomatique .. MA au stade TNC léger .. MA au stade TNC majeur…</a:t>
              </a:r>
            </a:p>
          </p:txBody>
        </p:sp>
        <p:sp>
          <p:nvSpPr>
            <p:cNvPr id="76817" name="Text Box 41"/>
            <p:cNvSpPr txBox="1">
              <a:spLocks noChangeArrowheads="1"/>
            </p:cNvSpPr>
            <p:nvPr/>
          </p:nvSpPr>
          <p:spPr bwMode="auto">
            <a:xfrm>
              <a:off x="1188" y="4081"/>
              <a:ext cx="450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r" fontAlgn="base">
                <a:spcBef>
                  <a:spcPct val="0"/>
                </a:spcBef>
                <a:spcAft>
                  <a:spcPct val="0"/>
                </a:spcAft>
              </a:pPr>
              <a:r>
                <a:rPr lang="fr-FR" altLang="fr-FR" sz="1400" i="1">
                  <a:solidFill>
                    <a:srgbClr val="0000CC"/>
                  </a:solidFill>
                  <a:cs typeface="Arial" pitchFamily="34" charset="0"/>
                </a:rPr>
                <a:t>Albert et al., Mc Kahn et al., Alzheimer’s and Dementia, 2011</a:t>
              </a:r>
            </a:p>
          </p:txBody>
        </p:sp>
      </p:grpSp>
      <p:sp>
        <p:nvSpPr>
          <p:cNvPr id="2" name="ZoneTexte 1"/>
          <p:cNvSpPr txBox="1"/>
          <p:nvPr/>
        </p:nvSpPr>
        <p:spPr>
          <a:xfrm>
            <a:off x="179388" y="3992563"/>
            <a:ext cx="2473325" cy="1200150"/>
          </a:xfrm>
          <a:prstGeom prst="rect">
            <a:avLst/>
          </a:prstGeom>
          <a:noFill/>
          <a:ln w="28575">
            <a:solidFill>
              <a:srgbClr val="FF0000"/>
            </a:solidFill>
          </a:ln>
        </p:spPr>
        <p:txBody>
          <a:bodyPr wrap="none">
            <a:spAutoFit/>
          </a:bodyPr>
          <a:lstStyle/>
          <a:p>
            <a:pPr fontAlgn="base">
              <a:spcBef>
                <a:spcPct val="0"/>
              </a:spcBef>
              <a:spcAft>
                <a:spcPct val="0"/>
              </a:spcAft>
              <a:defRPr/>
            </a:pPr>
            <a:r>
              <a:rPr lang="fr-FR" b="1" dirty="0">
                <a:solidFill>
                  <a:srgbClr val="000000"/>
                </a:solidFill>
                <a:effectLst>
                  <a:outerShdw blurRad="38100" dist="38100" dir="2700000" algn="tl">
                    <a:srgbClr val="000000">
                      <a:alpha val="43137"/>
                    </a:srgbClr>
                  </a:outerShdw>
                </a:effectLst>
                <a:cs typeface="Arial" charset="0"/>
              </a:rPr>
              <a:t>BNA 2014</a:t>
            </a:r>
          </a:p>
          <a:p>
            <a:pPr fontAlgn="base">
              <a:spcBef>
                <a:spcPct val="0"/>
              </a:spcBef>
              <a:spcAft>
                <a:spcPct val="0"/>
              </a:spcAft>
              <a:defRPr/>
            </a:pPr>
            <a:endParaRPr lang="fr-FR" dirty="0">
              <a:solidFill>
                <a:srgbClr val="000000"/>
              </a:solidFill>
              <a:cs typeface="Arial" charset="0"/>
            </a:endParaRPr>
          </a:p>
          <a:p>
            <a:pPr marL="285750" indent="-285750" fontAlgn="base">
              <a:spcBef>
                <a:spcPct val="0"/>
              </a:spcBef>
              <a:spcAft>
                <a:spcPct val="0"/>
              </a:spcAft>
              <a:buFontTx/>
              <a:buChar char="-"/>
              <a:defRPr/>
            </a:pPr>
            <a:r>
              <a:rPr lang="fr-FR" dirty="0">
                <a:solidFill>
                  <a:srgbClr val="000000"/>
                </a:solidFill>
                <a:cs typeface="Arial" charset="0"/>
              </a:rPr>
              <a:t>3 points des MMSE</a:t>
            </a:r>
          </a:p>
          <a:p>
            <a:pPr fontAlgn="base">
              <a:spcBef>
                <a:spcPct val="0"/>
              </a:spcBef>
              <a:spcAft>
                <a:spcPct val="0"/>
              </a:spcAft>
              <a:defRPr/>
            </a:pPr>
            <a:r>
              <a:rPr lang="fr-FR" dirty="0">
                <a:solidFill>
                  <a:srgbClr val="000000"/>
                </a:solidFill>
                <a:cs typeface="Arial" charset="0"/>
              </a:rPr>
              <a:t>à la 1</a:t>
            </a:r>
            <a:r>
              <a:rPr lang="fr-FR" baseline="30000" dirty="0">
                <a:solidFill>
                  <a:srgbClr val="000000"/>
                </a:solidFill>
                <a:cs typeface="Arial" charset="0"/>
              </a:rPr>
              <a:t>ère</a:t>
            </a:r>
            <a:r>
              <a:rPr lang="fr-FR" dirty="0">
                <a:solidFill>
                  <a:srgbClr val="000000"/>
                </a:solidFill>
                <a:cs typeface="Arial" charset="0"/>
              </a:rPr>
              <a:t> CS Mémoire !</a:t>
            </a:r>
          </a:p>
        </p:txBody>
      </p:sp>
      <p:sp>
        <p:nvSpPr>
          <p:cNvPr id="42" name="Text Box 2"/>
          <p:cNvSpPr txBox="1">
            <a:spLocks noChangeArrowheads="1"/>
          </p:cNvSpPr>
          <p:nvPr/>
        </p:nvSpPr>
        <p:spPr bwMode="auto">
          <a:xfrm>
            <a:off x="3203575" y="196850"/>
            <a:ext cx="2960688" cy="461963"/>
          </a:xfrm>
          <a:prstGeom prst="rect">
            <a:avLst/>
          </a:prstGeom>
          <a:solidFill>
            <a:schemeClr val="bg1">
              <a:lumMod val="85000"/>
            </a:schemeClr>
          </a:solidFill>
          <a:ln w="12700">
            <a:solidFill>
              <a:schemeClr val="accent2">
                <a:lumMod val="40000"/>
                <a:lumOff val="60000"/>
              </a:schemeClr>
            </a:solidFill>
            <a:miter lim="800000"/>
            <a:headEnd/>
            <a:tailEnd/>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fr-FR" altLang="fr-FR" sz="2400">
                <a:solidFill>
                  <a:srgbClr val="002060"/>
                </a:solidFill>
                <a:cs typeface="Arial" pitchFamily="34" charset="0"/>
              </a:rPr>
              <a:t>Maladie d’Alzheimer</a:t>
            </a:r>
          </a:p>
        </p:txBody>
      </p:sp>
    </p:spTree>
    <p:extLst>
      <p:ext uri="{BB962C8B-B14F-4D97-AF65-F5344CB8AC3E}">
        <p14:creationId xmlns:p14="http://schemas.microsoft.com/office/powerpoint/2010/main" val="304240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wipe(down)">
                                      <p:cBhvr>
                                        <p:cTn id="7" dur="1000"/>
                                        <p:tgtEl>
                                          <p:spTgt spid="67587"/>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67590"/>
                                        </p:tgtEl>
                                        <p:attrNameLst>
                                          <p:attrName>style.visibility</p:attrName>
                                        </p:attrNameLst>
                                      </p:cBhvr>
                                      <p:to>
                                        <p:strVal val="visible"/>
                                      </p:to>
                                    </p:set>
                                    <p:animEffect transition="in" filter="wipe(down)">
                                      <p:cBhvr>
                                        <p:cTn id="11" dur="1000"/>
                                        <p:tgtEl>
                                          <p:spTgt spid="67590"/>
                                        </p:tgtEl>
                                      </p:cBhvr>
                                    </p:animEffect>
                                  </p:childTnLst>
                                </p:cTn>
                              </p:par>
                            </p:childTnLst>
                          </p:cTn>
                        </p:par>
                        <p:par>
                          <p:cTn id="12" fill="hold" nodeType="afterGroup">
                            <p:stCondLst>
                              <p:cond delay="2000"/>
                            </p:stCondLst>
                            <p:childTnLst>
                              <p:par>
                                <p:cTn id="13" presetID="22" presetClass="entr" presetSubtype="4" fill="hold" nodeType="afterEffect">
                                  <p:stCondLst>
                                    <p:cond delay="0"/>
                                  </p:stCondLst>
                                  <p:childTnLst>
                                    <p:set>
                                      <p:cBhvr>
                                        <p:cTn id="14" dur="1" fill="hold">
                                          <p:stCondLst>
                                            <p:cond delay="0"/>
                                          </p:stCondLst>
                                        </p:cTn>
                                        <p:tgtEl>
                                          <p:spTgt spid="67605"/>
                                        </p:tgtEl>
                                        <p:attrNameLst>
                                          <p:attrName>style.visibility</p:attrName>
                                        </p:attrNameLst>
                                      </p:cBhvr>
                                      <p:to>
                                        <p:strVal val="visible"/>
                                      </p:to>
                                    </p:set>
                                    <p:animEffect transition="in" filter="wipe(down)">
                                      <p:cBhvr>
                                        <p:cTn id="15" dur="1000"/>
                                        <p:tgtEl>
                                          <p:spTgt spid="67605"/>
                                        </p:tgtEl>
                                      </p:cBhvr>
                                    </p:animEffect>
                                  </p:childTnLst>
                                </p:cTn>
                              </p:par>
                            </p:childTnLst>
                          </p:cTn>
                        </p:par>
                        <p:par>
                          <p:cTn id="16" fill="hold" nodeType="afterGroup">
                            <p:stCondLst>
                              <p:cond delay="3000"/>
                            </p:stCondLst>
                            <p:childTnLst>
                              <p:par>
                                <p:cTn id="17" presetID="22" presetClass="entr" presetSubtype="4" fill="hold" nodeType="afterEffect">
                                  <p:stCondLst>
                                    <p:cond delay="0"/>
                                  </p:stCondLst>
                                  <p:childTnLst>
                                    <p:set>
                                      <p:cBhvr>
                                        <p:cTn id="18" dur="1" fill="hold">
                                          <p:stCondLst>
                                            <p:cond delay="0"/>
                                          </p:stCondLst>
                                        </p:cTn>
                                        <p:tgtEl>
                                          <p:spTgt spid="67602"/>
                                        </p:tgtEl>
                                        <p:attrNameLst>
                                          <p:attrName>style.visibility</p:attrName>
                                        </p:attrNameLst>
                                      </p:cBhvr>
                                      <p:to>
                                        <p:strVal val="visible"/>
                                      </p:to>
                                    </p:set>
                                    <p:animEffect transition="in" filter="wipe(down)">
                                      <p:cBhvr>
                                        <p:cTn id="19" dur="1000"/>
                                        <p:tgtEl>
                                          <p:spTgt spid="67602"/>
                                        </p:tgtEl>
                                      </p:cBhvr>
                                    </p:animEffect>
                                  </p:childTnLst>
                                </p:cTn>
                              </p:par>
                            </p:childTnLst>
                          </p:cTn>
                        </p:par>
                        <p:par>
                          <p:cTn id="20" fill="hold" nodeType="afterGroup">
                            <p:stCondLst>
                              <p:cond delay="4000"/>
                            </p:stCondLst>
                            <p:childTnLst>
                              <p:par>
                                <p:cTn id="21" presetID="55" presetClass="entr" presetSubtype="0" fill="hold" grpId="0" nodeType="afterEffect">
                                  <p:stCondLst>
                                    <p:cond delay="0"/>
                                  </p:stCondLst>
                                  <p:childTnLst>
                                    <p:set>
                                      <p:cBhvr>
                                        <p:cTn id="22" dur="1" fill="hold">
                                          <p:stCondLst>
                                            <p:cond delay="0"/>
                                          </p:stCondLst>
                                        </p:cTn>
                                        <p:tgtEl>
                                          <p:spTgt spid="67617"/>
                                        </p:tgtEl>
                                        <p:attrNameLst>
                                          <p:attrName>style.visibility</p:attrName>
                                        </p:attrNameLst>
                                      </p:cBhvr>
                                      <p:to>
                                        <p:strVal val="visible"/>
                                      </p:to>
                                    </p:set>
                                    <p:anim calcmode="lin" valueType="num">
                                      <p:cBhvr>
                                        <p:cTn id="23" dur="1000" fill="hold"/>
                                        <p:tgtEl>
                                          <p:spTgt spid="67617"/>
                                        </p:tgtEl>
                                        <p:attrNameLst>
                                          <p:attrName>ppt_w</p:attrName>
                                        </p:attrNameLst>
                                      </p:cBhvr>
                                      <p:tavLst>
                                        <p:tav tm="0">
                                          <p:val>
                                            <p:strVal val="#ppt_w*0.70"/>
                                          </p:val>
                                        </p:tav>
                                        <p:tav tm="100000">
                                          <p:val>
                                            <p:strVal val="#ppt_w"/>
                                          </p:val>
                                        </p:tav>
                                      </p:tavLst>
                                    </p:anim>
                                    <p:anim calcmode="lin" valueType="num">
                                      <p:cBhvr>
                                        <p:cTn id="24" dur="1000" fill="hold"/>
                                        <p:tgtEl>
                                          <p:spTgt spid="67617"/>
                                        </p:tgtEl>
                                        <p:attrNameLst>
                                          <p:attrName>ppt_h</p:attrName>
                                        </p:attrNameLst>
                                      </p:cBhvr>
                                      <p:tavLst>
                                        <p:tav tm="0">
                                          <p:val>
                                            <p:strVal val="#ppt_h"/>
                                          </p:val>
                                        </p:tav>
                                        <p:tav tm="100000">
                                          <p:val>
                                            <p:strVal val="#ppt_h"/>
                                          </p:val>
                                        </p:tav>
                                      </p:tavLst>
                                    </p:anim>
                                    <p:animEffect transition="in" filter="fade">
                                      <p:cBhvr>
                                        <p:cTn id="25" dur="1000"/>
                                        <p:tgtEl>
                                          <p:spTgt spid="676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180975" y="-26988"/>
            <a:ext cx="9467850" cy="927101"/>
          </a:xfrm>
        </p:spPr>
        <p:txBody>
          <a:bodyPr/>
          <a:lstStyle/>
          <a:p>
            <a:pPr eaLnBrk="1" hangingPunct="1">
              <a:lnSpc>
                <a:spcPct val="70000"/>
              </a:lnSpc>
            </a:pPr>
            <a:r>
              <a:rPr lang="en-GB" altLang="fr-FR" sz="2600" dirty="0">
                <a:solidFill>
                  <a:srgbClr val="800080"/>
                </a:solidFill>
              </a:rPr>
              <a:t>Le diagnostic, </a:t>
            </a:r>
            <a:r>
              <a:rPr lang="en-GB" altLang="fr-FR" sz="2600" dirty="0" err="1">
                <a:solidFill>
                  <a:srgbClr val="800080"/>
                </a:solidFill>
              </a:rPr>
              <a:t>une</a:t>
            </a:r>
            <a:r>
              <a:rPr lang="en-GB" altLang="fr-FR" sz="2600" dirty="0">
                <a:solidFill>
                  <a:srgbClr val="800080"/>
                </a:solidFill>
              </a:rPr>
              <a:t> intervention </a:t>
            </a:r>
            <a:r>
              <a:rPr lang="en-GB" altLang="fr-FR" sz="2600" dirty="0" err="1">
                <a:solidFill>
                  <a:srgbClr val="800080"/>
                </a:solidFill>
              </a:rPr>
              <a:t>clé</a:t>
            </a:r>
            <a:r>
              <a:rPr lang="en-GB" altLang="fr-FR" sz="2600" dirty="0">
                <a:solidFill>
                  <a:srgbClr val="800080"/>
                </a:solidFill>
              </a:rPr>
              <a:t> et </a:t>
            </a:r>
            <a:r>
              <a:rPr lang="en-GB" altLang="fr-FR" sz="2600" dirty="0" err="1">
                <a:solidFill>
                  <a:srgbClr val="800080"/>
                </a:solidFill>
              </a:rPr>
              <a:t>bénéfique</a:t>
            </a:r>
            <a:r>
              <a:rPr lang="en-GB" altLang="fr-FR" sz="2600" dirty="0">
                <a:solidFill>
                  <a:srgbClr val="800080"/>
                </a:solidFill>
              </a:rPr>
              <a:t>…. </a:t>
            </a:r>
            <a:endParaRPr lang="en-US" altLang="fr-FR" sz="2600" dirty="0">
              <a:solidFill>
                <a:srgbClr val="800080"/>
              </a:solidFill>
            </a:endParaRPr>
          </a:p>
        </p:txBody>
      </p:sp>
      <p:graphicFrame>
        <p:nvGraphicFramePr>
          <p:cNvPr id="492644" name="Group 100"/>
          <p:cNvGraphicFramePr>
            <a:graphicFrameLocks noGrp="1"/>
          </p:cNvGraphicFramePr>
          <p:nvPr>
            <p:ph idx="4294967295"/>
            <p:extLst>
              <p:ext uri="{D42A27DB-BD31-4B8C-83A1-F6EECF244321}">
                <p14:modId xmlns:p14="http://schemas.microsoft.com/office/powerpoint/2010/main" val="193166973"/>
              </p:ext>
            </p:extLst>
          </p:nvPr>
        </p:nvGraphicFramePr>
        <p:xfrm>
          <a:off x="107950" y="1125538"/>
          <a:ext cx="8928100" cy="4429161"/>
        </p:xfrm>
        <a:graphic>
          <a:graphicData uri="http://schemas.openxmlformats.org/drawingml/2006/table">
            <a:tbl>
              <a:tblPr/>
              <a:tblGrid>
                <a:gridCol w="1717074">
                  <a:extLst>
                    <a:ext uri="{9D8B030D-6E8A-4147-A177-3AD203B41FA5}">
                      <a16:colId xmlns:a16="http://schemas.microsoft.com/office/drawing/2014/main" val="20000"/>
                    </a:ext>
                  </a:extLst>
                </a:gridCol>
                <a:gridCol w="3360094">
                  <a:extLst>
                    <a:ext uri="{9D8B030D-6E8A-4147-A177-3AD203B41FA5}">
                      <a16:colId xmlns:a16="http://schemas.microsoft.com/office/drawing/2014/main" val="20001"/>
                    </a:ext>
                  </a:extLst>
                </a:gridCol>
                <a:gridCol w="3850932">
                  <a:extLst>
                    <a:ext uri="{9D8B030D-6E8A-4147-A177-3AD203B41FA5}">
                      <a16:colId xmlns:a16="http://schemas.microsoft.com/office/drawing/2014/main" val="20002"/>
                    </a:ext>
                  </a:extLst>
                </a:gridCol>
              </a:tblGrid>
              <a:tr h="454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800080"/>
                          </a:solidFill>
                          <a:effectLst/>
                          <a:latin typeface="Calibri" pitchFamily="34" charset="0"/>
                        </a:rPr>
                        <a:t>Bénéfices</a:t>
                      </a:r>
                      <a:endParaRPr kumimoji="0" lang="en-US" sz="1600" b="1" i="0" u="none" strike="noStrike" cap="none" normalizeH="0" baseline="0">
                        <a:ln>
                          <a:noFill/>
                        </a:ln>
                        <a:solidFill>
                          <a:srgbClr val="80008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800080"/>
                          </a:solidFill>
                          <a:effectLst/>
                          <a:latin typeface="Calibri" pitchFamily="34" charset="0"/>
                        </a:rPr>
                        <a:t>Risques</a:t>
                      </a:r>
                      <a:endParaRPr kumimoji="0" lang="en-US" sz="1600" b="1" i="0" u="none" strike="noStrike" cap="none" normalizeH="0" baseline="0">
                        <a:ln>
                          <a:noFill/>
                        </a:ln>
                        <a:solidFill>
                          <a:srgbClr val="80008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544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99CC00"/>
                          </a:solidFill>
                          <a:effectLst/>
                          <a:latin typeface="Calibri" pitchFamily="34" charset="0"/>
                        </a:rPr>
                        <a:t>Personnesvivant avec la démence</a:t>
                      </a:r>
                      <a:endParaRPr kumimoji="0" lang="en-US" sz="1600" b="1" i="0" u="none" strike="noStrike" cap="none" normalizeH="0" baseline="0">
                        <a:ln>
                          <a:noFill/>
                        </a:ln>
                        <a:solidFill>
                          <a:srgbClr val="99CC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B0F0"/>
                          </a:solidFill>
                          <a:effectLst/>
                          <a:latin typeface="Calibri" pitchFamily="34" charset="0"/>
                        </a:rPr>
                        <a:t>Le </a:t>
                      </a:r>
                      <a:r>
                        <a:rPr kumimoji="0" lang="en-GB" sz="1600" b="1" i="0" u="none" strike="noStrike" cap="none" normalizeH="0" baseline="0" dirty="0" err="1">
                          <a:ln>
                            <a:noFill/>
                          </a:ln>
                          <a:solidFill>
                            <a:srgbClr val="00B0F0"/>
                          </a:solidFill>
                          <a:effectLst/>
                          <a:latin typeface="Calibri" pitchFamily="34" charset="0"/>
                        </a:rPr>
                        <a:t>droit</a:t>
                      </a:r>
                      <a:r>
                        <a:rPr kumimoji="0" lang="en-GB" sz="1600" b="1" i="0" u="none" strike="noStrike" cap="none" normalizeH="0" baseline="0" dirty="0">
                          <a:ln>
                            <a:noFill/>
                          </a:ln>
                          <a:solidFill>
                            <a:srgbClr val="00B0F0"/>
                          </a:solidFill>
                          <a:effectLst/>
                          <a:latin typeface="Calibri" pitchFamily="34" charset="0"/>
                        </a:rPr>
                        <a:t> de savoir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B0F0"/>
                          </a:solidFill>
                          <a:effectLst/>
                          <a:latin typeface="Calibri" pitchFamily="34" charset="0"/>
                        </a:rPr>
                        <a:t>Le temps de </a:t>
                      </a:r>
                      <a:r>
                        <a:rPr kumimoji="0" lang="en-GB" sz="1600" b="1" i="0" u="none" strike="noStrike" cap="none" normalizeH="0" baseline="0" dirty="0" err="1">
                          <a:ln>
                            <a:noFill/>
                          </a:ln>
                          <a:solidFill>
                            <a:srgbClr val="00B0F0"/>
                          </a:solidFill>
                          <a:effectLst/>
                          <a:latin typeface="Calibri" pitchFamily="34" charset="0"/>
                        </a:rPr>
                        <a:t>s’adapter</a:t>
                      </a:r>
                      <a:r>
                        <a:rPr kumimoji="0" lang="en-GB" sz="1600" b="1" i="0" u="none" strike="noStrike" cap="none" normalizeH="0" baseline="0" dirty="0">
                          <a:ln>
                            <a:noFill/>
                          </a:ln>
                          <a:solidFill>
                            <a:srgbClr val="00B0F0"/>
                          </a:solidFill>
                          <a:effectLst/>
                          <a:latin typeface="Calibri" pitchFamily="34" charset="0"/>
                        </a:rPr>
                        <a:t> &amp; de </a:t>
                      </a:r>
                      <a:r>
                        <a:rPr kumimoji="0" lang="en-GB" sz="1600" b="1" i="0" u="none" strike="noStrike" cap="none" normalizeH="0" baseline="0" dirty="0" err="1">
                          <a:ln>
                            <a:noFill/>
                          </a:ln>
                          <a:solidFill>
                            <a:srgbClr val="00B0F0"/>
                          </a:solidFill>
                          <a:effectLst/>
                          <a:latin typeface="Calibri" pitchFamily="34" charset="0"/>
                        </a:rPr>
                        <a:t>prévoir</a:t>
                      </a:r>
                      <a:endParaRPr kumimoji="0" lang="en-GB" sz="1600" b="1" i="0" u="none" strike="noStrike" cap="none" normalizeH="0" baseline="0" dirty="0">
                        <a:ln>
                          <a:noFill/>
                        </a:ln>
                        <a:solidFill>
                          <a:srgbClr val="00B0F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B0F0"/>
                          </a:solidFill>
                          <a:effectLst/>
                          <a:latin typeface="Calibri" pitchFamily="34" charset="0"/>
                        </a:rPr>
                        <a:t>La </a:t>
                      </a:r>
                      <a:r>
                        <a:rPr kumimoji="0" lang="en-GB" sz="1600" b="1" i="0" u="none" strike="noStrike" cap="none" normalizeH="0" baseline="0" dirty="0" err="1">
                          <a:ln>
                            <a:noFill/>
                          </a:ln>
                          <a:solidFill>
                            <a:srgbClr val="00B0F0"/>
                          </a:solidFill>
                          <a:effectLst/>
                          <a:latin typeface="Calibri" pitchFamily="34" charset="0"/>
                        </a:rPr>
                        <a:t>capacité</a:t>
                      </a:r>
                      <a:r>
                        <a:rPr kumimoji="0" lang="en-GB" sz="1600" b="1" i="0" u="none" strike="noStrike" cap="none" normalizeH="0" baseline="0" dirty="0">
                          <a:ln>
                            <a:noFill/>
                          </a:ln>
                          <a:solidFill>
                            <a:srgbClr val="00B0F0"/>
                          </a:solidFill>
                          <a:effectLst/>
                          <a:latin typeface="Calibri" pitchFamily="34" charset="0"/>
                        </a:rPr>
                        <a:t> de </a:t>
                      </a:r>
                      <a:r>
                        <a:rPr kumimoji="0" lang="en-GB" sz="1600" b="1" i="0" u="none" strike="noStrike" cap="none" normalizeH="0" baseline="0" dirty="0" err="1">
                          <a:ln>
                            <a:noFill/>
                          </a:ln>
                          <a:solidFill>
                            <a:srgbClr val="00B0F0"/>
                          </a:solidFill>
                          <a:effectLst/>
                          <a:latin typeface="Calibri" pitchFamily="34" charset="0"/>
                        </a:rPr>
                        <a:t>prendre</a:t>
                      </a:r>
                      <a:r>
                        <a:rPr kumimoji="0" lang="en-GB" sz="1600" b="1" i="0" u="none" strike="noStrike" cap="none" normalizeH="0" baseline="0" dirty="0">
                          <a:ln>
                            <a:noFill/>
                          </a:ln>
                          <a:solidFill>
                            <a:srgbClr val="00B0F0"/>
                          </a:solidFill>
                          <a:effectLst/>
                          <a:latin typeface="Calibri" pitchFamily="34" charset="0"/>
                        </a:rPr>
                        <a:t> des </a:t>
                      </a:r>
                      <a:r>
                        <a:rPr kumimoji="0" lang="en-GB" sz="1600" b="1" i="0" u="none" strike="noStrike" cap="none" normalizeH="0" baseline="0" dirty="0" err="1">
                          <a:ln>
                            <a:noFill/>
                          </a:ln>
                          <a:solidFill>
                            <a:srgbClr val="00B0F0"/>
                          </a:solidFill>
                          <a:effectLst/>
                          <a:latin typeface="Calibri" pitchFamily="34" charset="0"/>
                        </a:rPr>
                        <a:t>décisions</a:t>
                      </a:r>
                      <a:endParaRPr kumimoji="0" lang="en-GB" sz="1600" b="1" i="0" u="none" strike="noStrike" cap="none" normalizeH="0" baseline="0" dirty="0">
                        <a:ln>
                          <a:noFill/>
                        </a:ln>
                        <a:solidFill>
                          <a:srgbClr val="00B0F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rgbClr val="00B0F0"/>
                          </a:solidFill>
                          <a:effectLst/>
                          <a:latin typeface="Calibri" pitchFamily="34" charset="0"/>
                        </a:rPr>
                        <a:t>Amélioration</a:t>
                      </a:r>
                      <a:r>
                        <a:rPr kumimoji="0" lang="en-GB" sz="1600" b="1" i="0" u="none" strike="noStrike" cap="none" normalizeH="0" baseline="0" dirty="0">
                          <a:ln>
                            <a:noFill/>
                          </a:ln>
                          <a:solidFill>
                            <a:srgbClr val="00B0F0"/>
                          </a:solidFill>
                          <a:effectLst/>
                          <a:latin typeface="Calibri" pitchFamily="34" charset="0"/>
                        </a:rPr>
                        <a:t> de la </a:t>
                      </a:r>
                      <a:r>
                        <a:rPr kumimoji="0" lang="en-GB" sz="1600" b="1" i="0" u="none" strike="noStrike" cap="none" normalizeH="0" baseline="0" dirty="0" err="1">
                          <a:ln>
                            <a:noFill/>
                          </a:ln>
                          <a:solidFill>
                            <a:srgbClr val="00B0F0"/>
                          </a:solidFill>
                          <a:effectLst/>
                          <a:latin typeface="Calibri" pitchFamily="34" charset="0"/>
                        </a:rPr>
                        <a:t>qualité</a:t>
                      </a:r>
                      <a:r>
                        <a:rPr kumimoji="0" lang="en-GB" sz="1600" b="1" i="0" u="none" strike="noStrike" cap="none" normalizeH="0" baseline="0" dirty="0">
                          <a:ln>
                            <a:noFill/>
                          </a:ln>
                          <a:solidFill>
                            <a:srgbClr val="00B0F0"/>
                          </a:solidFill>
                          <a:effectLst/>
                          <a:latin typeface="Calibri" pitchFamily="34" charset="0"/>
                        </a:rPr>
                        <a:t> de vie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rgbClr val="00B0F0"/>
                          </a:solidFill>
                          <a:effectLst/>
                          <a:latin typeface="Calibri" pitchFamily="34" charset="0"/>
                        </a:rPr>
                        <a:t>Accès</a:t>
                      </a:r>
                      <a:r>
                        <a:rPr kumimoji="0" lang="en-GB" sz="1600" b="1" i="0" u="none" strike="noStrike" cap="none" normalizeH="0" baseline="0" dirty="0">
                          <a:ln>
                            <a:noFill/>
                          </a:ln>
                          <a:solidFill>
                            <a:srgbClr val="00B0F0"/>
                          </a:solidFill>
                          <a:effectLst/>
                          <a:latin typeface="Calibri" pitchFamily="34" charset="0"/>
                        </a:rPr>
                        <a:t> aux </a:t>
                      </a:r>
                      <a:r>
                        <a:rPr kumimoji="0" lang="en-GB" sz="1600" b="1" i="0" u="none" strike="noStrike" cap="none" normalizeH="0" baseline="0">
                          <a:ln>
                            <a:noFill/>
                          </a:ln>
                          <a:solidFill>
                            <a:srgbClr val="00B0F0"/>
                          </a:solidFill>
                          <a:effectLst/>
                          <a:latin typeface="Calibri" pitchFamily="34" charset="0"/>
                        </a:rPr>
                        <a:t>traitements, </a:t>
                      </a:r>
                      <a:r>
                        <a:rPr kumimoji="0" lang="en-GB" sz="1600" b="1" i="0" u="none" strike="noStrike" cap="none" normalizeH="0" baseline="0" dirty="0">
                          <a:ln>
                            <a:noFill/>
                          </a:ln>
                          <a:solidFill>
                            <a:srgbClr val="00B0F0"/>
                          </a:solidFill>
                          <a:effectLst/>
                          <a:latin typeface="Calibri" pitchFamily="34" charset="0"/>
                        </a:rPr>
                        <a:t>interventions , services &amp; innovation/</a:t>
                      </a:r>
                      <a:r>
                        <a:rPr kumimoji="0" lang="en-GB" sz="1600" b="1" i="0" u="none" strike="noStrike" cap="none" normalizeH="0" baseline="0" dirty="0" err="1">
                          <a:ln>
                            <a:noFill/>
                          </a:ln>
                          <a:solidFill>
                            <a:srgbClr val="00B0F0"/>
                          </a:solidFill>
                          <a:effectLst/>
                          <a:latin typeface="Calibri" pitchFamily="34" charset="0"/>
                        </a:rPr>
                        <a:t>recherche</a:t>
                      </a:r>
                      <a:endParaRPr kumimoji="0" lang="en-US" sz="1600" b="1" i="0" u="none" strike="noStrike" cap="none" normalizeH="0" baseline="0" dirty="0">
                        <a:ln>
                          <a:noFill/>
                        </a:ln>
                        <a:solidFill>
                          <a:srgbClr val="0000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Attitudes négatives, rejet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Erreur de diagnostic</a:t>
                      </a:r>
                      <a:endParaRPr kumimoji="0" lang="en-US" sz="1600" b="1" i="0" u="none" strike="noStrike" cap="none" normalizeH="0" baseline="0">
                        <a:ln>
                          <a:noFill/>
                        </a:ln>
                        <a:solidFill>
                          <a:srgbClr val="0000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3531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99CC00"/>
                          </a:solidFill>
                          <a:effectLst/>
                          <a:latin typeface="Calibri" pitchFamily="34" charset="0"/>
                        </a:rPr>
                        <a:t>Familles, proches</a:t>
                      </a:r>
                      <a:r>
                        <a:rPr kumimoji="0" lang="en-GB" sz="1600" b="1" i="0" u="none" strike="noStrike" cap="none" normalizeH="0" baseline="0">
                          <a:ln>
                            <a:noFill/>
                          </a:ln>
                          <a:solidFill>
                            <a:srgbClr val="000000"/>
                          </a:solidFill>
                          <a:effectLst/>
                          <a:latin typeface="Calibri" pitchFamily="34" charset="0"/>
                        </a:rPr>
                        <a:t> </a:t>
                      </a:r>
                      <a:endParaRPr kumimoji="0" lang="en-US" sz="1600" b="1" i="0" u="none" strike="noStrike" cap="none" normalizeH="0" baseline="0">
                        <a:ln>
                          <a:noFill/>
                        </a:ln>
                        <a:solidFill>
                          <a:srgbClr val="0000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Comprendre les changements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Temps d’adaptation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Opportunité d’organiser &amp; de construire des supports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Accès aux services </a:t>
                      </a:r>
                      <a:endParaRPr kumimoji="0" lang="en-US" sz="1600" b="1" i="0" u="none" strike="noStrike" cap="none" normalizeH="0" baseline="0">
                        <a:ln>
                          <a:noFill/>
                        </a:ln>
                        <a:solidFill>
                          <a:srgbClr val="0000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Attitudes négatives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Isolement</a:t>
                      </a:r>
                      <a:endParaRPr kumimoji="0" lang="en-US" sz="1600" b="1" i="0" u="none" strike="noStrike" cap="none" normalizeH="0" baseline="0">
                        <a:ln>
                          <a:noFill/>
                        </a:ln>
                        <a:solidFill>
                          <a:srgbClr val="00B0F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0667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99CC00"/>
                          </a:solidFill>
                          <a:effectLst/>
                          <a:latin typeface="Calibri" pitchFamily="34" charset="0"/>
                        </a:rPr>
                        <a:t>Economie des systèmes sanitaires &amp; sociaux</a:t>
                      </a:r>
                      <a:endParaRPr kumimoji="0" lang="en-US" sz="1600" b="1" i="0" u="none" strike="noStrike" cap="none" normalizeH="0" baseline="0">
                        <a:ln>
                          <a:noFill/>
                        </a:ln>
                        <a:solidFill>
                          <a:srgbClr val="99CC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Bénéfices sociaux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Bénéfices financiers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B0F0"/>
                          </a:solidFill>
                          <a:effectLst/>
                          <a:latin typeface="Calibri" pitchFamily="34" charset="0"/>
                        </a:rPr>
                        <a:t>Services supports pour les aidants</a:t>
                      </a: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rgbClr val="00B0F0"/>
                          </a:solidFill>
                          <a:effectLst/>
                          <a:latin typeface="Calibri" pitchFamily="34" charset="0"/>
                        </a:rPr>
                        <a:t>Une</a:t>
                      </a:r>
                      <a:r>
                        <a:rPr kumimoji="0" lang="en-GB" sz="1600" b="1" i="0" u="none" strike="noStrike" cap="none" normalizeH="0" baseline="0" dirty="0">
                          <a:ln>
                            <a:noFill/>
                          </a:ln>
                          <a:solidFill>
                            <a:srgbClr val="00B0F0"/>
                          </a:solidFill>
                          <a:effectLst/>
                          <a:latin typeface="Calibri" pitchFamily="34" charset="0"/>
                        </a:rPr>
                        <a:t> </a:t>
                      </a:r>
                      <a:r>
                        <a:rPr kumimoji="0" lang="en-GB" sz="1600" b="1" i="0" u="none" strike="noStrike" cap="none" normalizeH="0" baseline="0" dirty="0" err="1">
                          <a:ln>
                            <a:noFill/>
                          </a:ln>
                          <a:solidFill>
                            <a:srgbClr val="00B0F0"/>
                          </a:solidFill>
                          <a:effectLst/>
                          <a:latin typeface="Calibri" pitchFamily="34" charset="0"/>
                        </a:rPr>
                        <a:t>efficience</a:t>
                      </a:r>
                      <a:r>
                        <a:rPr kumimoji="0" lang="en-GB" sz="1600" b="1" i="0" u="none" strike="noStrike" cap="none" normalizeH="0" baseline="0" dirty="0">
                          <a:ln>
                            <a:noFill/>
                          </a:ln>
                          <a:solidFill>
                            <a:srgbClr val="00B0F0"/>
                          </a:solidFill>
                          <a:effectLst/>
                          <a:latin typeface="Calibri" pitchFamily="34" charset="0"/>
                        </a:rPr>
                        <a:t> </a:t>
                      </a:r>
                      <a:r>
                        <a:rPr kumimoji="0" lang="en-GB" sz="1600" b="1" i="0" u="none" strike="noStrike" cap="none" normalizeH="0" baseline="0" dirty="0" err="1">
                          <a:ln>
                            <a:noFill/>
                          </a:ln>
                          <a:solidFill>
                            <a:srgbClr val="00B0F0"/>
                          </a:solidFill>
                          <a:effectLst/>
                          <a:latin typeface="Calibri" pitchFamily="34" charset="0"/>
                        </a:rPr>
                        <a:t>médico-économique</a:t>
                      </a:r>
                      <a:r>
                        <a:rPr kumimoji="0" lang="en-GB" sz="1600" b="1" i="0" u="none" strike="noStrike" cap="none" normalizeH="0" baseline="0" dirty="0">
                          <a:ln>
                            <a:noFill/>
                          </a:ln>
                          <a:solidFill>
                            <a:srgbClr val="00B0F0"/>
                          </a:solidFill>
                          <a:effectLst/>
                          <a:latin typeface="Calibri" pitchFamily="34" charset="0"/>
                        </a:rPr>
                        <a:t> aux </a:t>
                      </a:r>
                      <a:r>
                        <a:rPr kumimoji="0" lang="en-GB" sz="1600" b="1" i="0" u="none" strike="noStrike" cap="none" normalizeH="0" baseline="0" dirty="0" err="1">
                          <a:ln>
                            <a:noFill/>
                          </a:ln>
                          <a:solidFill>
                            <a:srgbClr val="00B0F0"/>
                          </a:solidFill>
                          <a:effectLst/>
                          <a:latin typeface="Calibri" pitchFamily="34" charset="0"/>
                        </a:rPr>
                        <a:t>stades</a:t>
                      </a:r>
                      <a:r>
                        <a:rPr kumimoji="0" lang="en-GB" sz="1600" b="1" i="0" u="none" strike="noStrike" cap="none" normalizeH="0" baseline="0" dirty="0">
                          <a:ln>
                            <a:noFill/>
                          </a:ln>
                          <a:solidFill>
                            <a:srgbClr val="00B0F0"/>
                          </a:solidFill>
                          <a:effectLst/>
                          <a:latin typeface="Calibri" pitchFamily="34" charset="0"/>
                        </a:rPr>
                        <a:t> </a:t>
                      </a:r>
                      <a:r>
                        <a:rPr kumimoji="0" lang="en-GB" sz="1600" b="1" i="0" u="none" strike="noStrike" cap="none" normalizeH="0" baseline="0" dirty="0" err="1">
                          <a:ln>
                            <a:noFill/>
                          </a:ln>
                          <a:solidFill>
                            <a:srgbClr val="00B0F0"/>
                          </a:solidFill>
                          <a:effectLst/>
                          <a:latin typeface="Calibri" pitchFamily="34" charset="0"/>
                        </a:rPr>
                        <a:t>avancés</a:t>
                      </a:r>
                      <a:r>
                        <a:rPr kumimoji="0" lang="en-GB" sz="1600" b="1" i="0" u="none" strike="noStrike" cap="none" normalizeH="0" baseline="0" dirty="0">
                          <a:ln>
                            <a:noFill/>
                          </a:ln>
                          <a:solidFill>
                            <a:srgbClr val="00B0F0"/>
                          </a:solidFill>
                          <a:effectLst/>
                          <a:latin typeface="Calibri" pitchFamily="34" charset="0"/>
                        </a:rPr>
                        <a:t> de la </a:t>
                      </a:r>
                      <a:r>
                        <a:rPr kumimoji="0" lang="en-GB" sz="1600" b="1" i="0" u="none" strike="noStrike" cap="none" normalizeH="0" baseline="0" dirty="0" err="1">
                          <a:ln>
                            <a:noFill/>
                          </a:ln>
                          <a:solidFill>
                            <a:srgbClr val="00B0F0"/>
                          </a:solidFill>
                          <a:effectLst/>
                          <a:latin typeface="Calibri" pitchFamily="34" charset="0"/>
                        </a:rPr>
                        <a:t>maladie</a:t>
                      </a:r>
                      <a:r>
                        <a:rPr kumimoji="0" lang="en-GB" sz="1600" b="1" i="0" u="none" strike="noStrike" cap="none" normalizeH="0" baseline="0" dirty="0">
                          <a:ln>
                            <a:noFill/>
                          </a:ln>
                          <a:solidFill>
                            <a:srgbClr val="00B0F0"/>
                          </a:solidFill>
                          <a:effectLst/>
                          <a:latin typeface="Calibri" pitchFamily="34" charset="0"/>
                        </a:rPr>
                        <a:t>?</a:t>
                      </a:r>
                      <a:endParaRPr kumimoji="0" lang="en-US" sz="1600" b="1" i="0" u="none" strike="noStrike" cap="none" normalizeH="0" baseline="0" dirty="0">
                        <a:ln>
                          <a:noFill/>
                        </a:ln>
                        <a:solidFill>
                          <a:srgbClr val="000000"/>
                        </a:solidFill>
                        <a:effectLst/>
                        <a:latin typeface="Calibri" pitchFamily="34" charset="0"/>
                      </a:endParaRPr>
                    </a:p>
                  </a:txBody>
                  <a:tcPr marL="91431" marR="91431"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105497" name="Rectangle 4"/>
          <p:cNvSpPr>
            <a:spLocks noChangeArrowheads="1"/>
          </p:cNvSpPr>
          <p:nvPr/>
        </p:nvSpPr>
        <p:spPr bwMode="auto">
          <a:xfrm>
            <a:off x="684213" y="5705475"/>
            <a:ext cx="8135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altLang="fr-FR" sz="1000">
                <a:solidFill>
                  <a:srgbClr val="808080"/>
                </a:solidFill>
                <a:latin typeface="Arial" pitchFamily="34" charset="0"/>
                <a:cs typeface="Arial" pitchFamily="34" charset="0"/>
              </a:rPr>
              <a:t>Nuffield council on Bioethics, 2009: Banerjee &amp; Wittenberg, 2009; Prince et al, 2011; Weimar &amp; Sager. 2009; Bamford, 2011</a:t>
            </a:r>
            <a:endParaRPr lang="en-US" altLang="fr-FR" sz="1000">
              <a:solidFill>
                <a:srgbClr val="808080"/>
              </a:solidFill>
              <a:latin typeface="Arial" pitchFamily="34" charset="0"/>
              <a:cs typeface="Arial" pitchFamily="34" charset="0"/>
            </a:endParaRPr>
          </a:p>
        </p:txBody>
      </p:sp>
      <p:sp>
        <p:nvSpPr>
          <p:cNvPr id="6" name="Rectangle 5"/>
          <p:cNvSpPr/>
          <p:nvPr/>
        </p:nvSpPr>
        <p:spPr>
          <a:xfrm>
            <a:off x="6516688" y="6237288"/>
            <a:ext cx="2627312" cy="611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Tree>
    <p:extLst>
      <p:ext uri="{BB962C8B-B14F-4D97-AF65-F5344CB8AC3E}">
        <p14:creationId xmlns:p14="http://schemas.microsoft.com/office/powerpoint/2010/main" val="357360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3345111" y="898458"/>
            <a:ext cx="2962249" cy="2084727"/>
            <a:chOff x="2936146" y="-135104"/>
            <a:chExt cx="3949665" cy="2779635"/>
          </a:xfrm>
        </p:grpSpPr>
        <p:pic>
          <p:nvPicPr>
            <p:cNvPr id="6" name="Image 5" descr="Afficher l’image sourc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9106" y="-135104"/>
              <a:ext cx="1392539" cy="1132373"/>
            </a:xfrm>
            <a:prstGeom prst="rect">
              <a:avLst/>
            </a:prstGeom>
            <a:noFill/>
            <a:ln>
              <a:noFill/>
            </a:ln>
          </p:spPr>
        </p:pic>
        <p:sp>
          <p:nvSpPr>
            <p:cNvPr id="10" name="ZoneTexte 9"/>
            <p:cNvSpPr txBox="1"/>
            <p:nvPr/>
          </p:nvSpPr>
          <p:spPr>
            <a:xfrm>
              <a:off x="2936146" y="1013316"/>
              <a:ext cx="3949665" cy="1631215"/>
            </a:xfrm>
            <a:prstGeom prst="rect">
              <a:avLst/>
            </a:prstGeom>
            <a:noFill/>
          </p:spPr>
          <p:txBody>
            <a:bodyPr wrap="square" rtlCol="0">
              <a:spAutoFit/>
            </a:bodyPr>
            <a:lstStyle/>
            <a:p>
              <a:pPr algn="ctr" defTabSz="685800"/>
              <a:r>
                <a:rPr lang="fr-FR" sz="1050" dirty="0">
                  <a:solidFill>
                    <a:prstClr val="black"/>
                  </a:solidFill>
                  <a:latin typeface="Calibri" panose="020F0502020204030204"/>
                </a:rPr>
                <a:t>Optimiser le parcours de soins du patient présentant un trouble cognitif lié à la maladie d’Alzheimer ou maladie apparentée et/ou de son aidant en intégrant la prise en charge de leur souffrance psychique par une psychothérapie prescrite par les médecins généralistes et spécialistes de ville.</a:t>
              </a:r>
            </a:p>
          </p:txBody>
        </p:sp>
      </p:grpSp>
      <p:grpSp>
        <p:nvGrpSpPr>
          <p:cNvPr id="8" name="Groupe 7"/>
          <p:cNvGrpSpPr/>
          <p:nvPr/>
        </p:nvGrpSpPr>
        <p:grpSpPr>
          <a:xfrm>
            <a:off x="1975495" y="4251270"/>
            <a:ext cx="1253984" cy="915016"/>
            <a:chOff x="293514" y="4192219"/>
            <a:chExt cx="1671979" cy="1220021"/>
          </a:xfrm>
        </p:grpSpPr>
        <p:pic>
          <p:nvPicPr>
            <p:cNvPr id="9" name="Image 8" descr="Afficher l’image sourc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14" y="4192219"/>
              <a:ext cx="1671979" cy="930050"/>
            </a:xfrm>
            <a:prstGeom prst="rect">
              <a:avLst/>
            </a:prstGeom>
            <a:noFill/>
            <a:ln>
              <a:noFill/>
            </a:ln>
          </p:spPr>
        </p:pic>
        <p:sp>
          <p:nvSpPr>
            <p:cNvPr id="13" name="ZoneTexte 12"/>
            <p:cNvSpPr txBox="1"/>
            <p:nvPr/>
          </p:nvSpPr>
          <p:spPr>
            <a:xfrm>
              <a:off x="499459" y="5042908"/>
              <a:ext cx="1234440" cy="369332"/>
            </a:xfrm>
            <a:prstGeom prst="rect">
              <a:avLst/>
            </a:prstGeom>
            <a:noFill/>
          </p:spPr>
          <p:txBody>
            <a:bodyPr wrap="square" rtlCol="0">
              <a:spAutoFit/>
            </a:bodyPr>
            <a:lstStyle/>
            <a:p>
              <a:pPr algn="ctr" defTabSz="685800"/>
              <a:r>
                <a:rPr lang="fr-FR" sz="1200" dirty="0">
                  <a:solidFill>
                    <a:prstClr val="black"/>
                  </a:solidFill>
                  <a:latin typeface="Calibri" panose="020F0502020204030204"/>
                </a:rPr>
                <a:t>4 ans</a:t>
              </a:r>
            </a:p>
          </p:txBody>
        </p:sp>
      </p:grpSp>
      <p:grpSp>
        <p:nvGrpSpPr>
          <p:cNvPr id="24" name="Groupe 23"/>
          <p:cNvGrpSpPr/>
          <p:nvPr/>
        </p:nvGrpSpPr>
        <p:grpSpPr>
          <a:xfrm>
            <a:off x="1275698" y="4549097"/>
            <a:ext cx="989767" cy="1275361"/>
            <a:chOff x="7104219" y="4754360"/>
            <a:chExt cx="1319689" cy="1700480"/>
          </a:xfrm>
        </p:grpSpPr>
        <p:pic>
          <p:nvPicPr>
            <p:cNvPr id="4" name="Imag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4219" y="4754360"/>
              <a:ext cx="1319689" cy="1254204"/>
            </a:xfrm>
            <a:prstGeom prst="rect">
              <a:avLst/>
            </a:prstGeom>
            <a:noFill/>
            <a:ln>
              <a:noFill/>
            </a:ln>
          </p:spPr>
        </p:pic>
        <p:sp>
          <p:nvSpPr>
            <p:cNvPr id="16" name="ZoneTexte 15"/>
            <p:cNvSpPr txBox="1"/>
            <p:nvPr/>
          </p:nvSpPr>
          <p:spPr>
            <a:xfrm>
              <a:off x="7212306" y="5839287"/>
              <a:ext cx="1172734" cy="615553"/>
            </a:xfrm>
            <a:prstGeom prst="rect">
              <a:avLst/>
            </a:prstGeom>
            <a:noFill/>
          </p:spPr>
          <p:txBody>
            <a:bodyPr wrap="square" rtlCol="0">
              <a:spAutoFit/>
            </a:bodyPr>
            <a:lstStyle/>
            <a:p>
              <a:pPr algn="ctr" defTabSz="685800"/>
              <a:r>
                <a:rPr lang="fr-FR" sz="1200" dirty="0">
                  <a:solidFill>
                    <a:prstClr val="black"/>
                  </a:solidFill>
                  <a:latin typeface="Calibri" panose="020F0502020204030204"/>
                </a:rPr>
                <a:t>FISS 779 K€</a:t>
              </a:r>
            </a:p>
          </p:txBody>
        </p:sp>
      </p:grpSp>
      <p:sp>
        <p:nvSpPr>
          <p:cNvPr id="17" name="Rectangle à coins arrondis 16"/>
          <p:cNvSpPr/>
          <p:nvPr/>
        </p:nvSpPr>
        <p:spPr>
          <a:xfrm>
            <a:off x="3589414" y="3018357"/>
            <a:ext cx="2165234" cy="47713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2100" b="1" dirty="0">
                <a:solidFill>
                  <a:prstClr val="white"/>
                </a:solidFill>
                <a:latin typeface="Calibri" panose="020F0502020204030204"/>
              </a:rPr>
              <a:t>PSYCOG</a:t>
            </a:r>
          </a:p>
        </p:txBody>
      </p:sp>
      <p:grpSp>
        <p:nvGrpSpPr>
          <p:cNvPr id="21" name="Groupe 20"/>
          <p:cNvGrpSpPr/>
          <p:nvPr/>
        </p:nvGrpSpPr>
        <p:grpSpPr>
          <a:xfrm>
            <a:off x="3531923" y="3637453"/>
            <a:ext cx="2167176" cy="2142648"/>
            <a:chOff x="3304198" y="3705698"/>
            <a:chExt cx="2889568" cy="2856864"/>
          </a:xfrm>
        </p:grpSpPr>
        <p:sp>
          <p:nvSpPr>
            <p:cNvPr id="11" name="ZoneTexte 10"/>
            <p:cNvSpPr txBox="1"/>
            <p:nvPr/>
          </p:nvSpPr>
          <p:spPr>
            <a:xfrm>
              <a:off x="3304198" y="5300678"/>
              <a:ext cx="2889568" cy="1261884"/>
            </a:xfrm>
            <a:prstGeom prst="rect">
              <a:avLst/>
            </a:prstGeom>
            <a:noFill/>
          </p:spPr>
          <p:txBody>
            <a:bodyPr wrap="square" rtlCol="0">
              <a:spAutoFit/>
            </a:bodyPr>
            <a:lstStyle/>
            <a:p>
              <a:pPr algn="ctr" defTabSz="685800"/>
              <a:r>
                <a:rPr lang="fr-FR" sz="1200" b="1" dirty="0">
                  <a:solidFill>
                    <a:prstClr val="black"/>
                  </a:solidFill>
                  <a:latin typeface="Calibri" panose="020F0502020204030204"/>
                </a:rPr>
                <a:t>Porteur : Fédération des </a:t>
              </a:r>
              <a:r>
                <a:rPr lang="fr-FR" sz="1200" b="1">
                  <a:solidFill>
                    <a:prstClr val="black"/>
                  </a:solidFill>
                  <a:latin typeface="Calibri" panose="020F0502020204030204"/>
                </a:rPr>
                <a:t>Centres Mémoire </a:t>
              </a:r>
              <a:endParaRPr lang="fr-FR" sz="1200" b="1" dirty="0">
                <a:solidFill>
                  <a:prstClr val="black"/>
                </a:solidFill>
                <a:latin typeface="Calibri" panose="020F0502020204030204"/>
              </a:endParaRPr>
            </a:p>
            <a:p>
              <a:pPr algn="ctr" defTabSz="685800"/>
              <a:endParaRPr lang="fr-FR" sz="750" dirty="0">
                <a:solidFill>
                  <a:prstClr val="black"/>
                </a:solidFill>
                <a:latin typeface="Calibri" panose="020F0502020204030204"/>
              </a:endParaRPr>
            </a:p>
            <a:p>
              <a:pPr algn="ctr" defTabSz="685800"/>
              <a:r>
                <a:rPr lang="fr-FR" sz="1200" i="1" dirty="0">
                  <a:solidFill>
                    <a:prstClr val="black"/>
                  </a:solidFill>
                  <a:latin typeface="Calibri" panose="020F0502020204030204"/>
                </a:rPr>
                <a:t>Partenaires : CM2R de Lyon, Montpellier, Besançon, CRC VCF</a:t>
              </a:r>
            </a:p>
          </p:txBody>
        </p:sp>
        <p:pic>
          <p:nvPicPr>
            <p:cNvPr id="18" name="Image 17"/>
            <p:cNvPicPr>
              <a:picLocks noChangeAspect="1"/>
            </p:cNvPicPr>
            <p:nvPr/>
          </p:nvPicPr>
          <p:blipFill>
            <a:blip r:embed="rId5"/>
            <a:stretch>
              <a:fillRect/>
            </a:stretch>
          </p:blipFill>
          <p:spPr>
            <a:xfrm>
              <a:off x="3658565" y="3705698"/>
              <a:ext cx="2180833" cy="1468094"/>
            </a:xfrm>
            <a:prstGeom prst="rect">
              <a:avLst/>
            </a:prstGeom>
          </p:spPr>
        </p:pic>
      </p:grpSp>
      <p:grpSp>
        <p:nvGrpSpPr>
          <p:cNvPr id="25" name="Groupe 24"/>
          <p:cNvGrpSpPr/>
          <p:nvPr/>
        </p:nvGrpSpPr>
        <p:grpSpPr>
          <a:xfrm>
            <a:off x="6356639" y="1359412"/>
            <a:ext cx="1626801" cy="1835995"/>
            <a:chOff x="6951518" y="669548"/>
            <a:chExt cx="2169068" cy="2447994"/>
          </a:xfrm>
        </p:grpSpPr>
        <p:sp>
          <p:nvSpPr>
            <p:cNvPr id="12" name="ZoneTexte 11"/>
            <p:cNvSpPr txBox="1"/>
            <p:nvPr/>
          </p:nvSpPr>
          <p:spPr>
            <a:xfrm>
              <a:off x="6951518" y="1701770"/>
              <a:ext cx="2169068" cy="1415772"/>
            </a:xfrm>
            <a:prstGeom prst="rect">
              <a:avLst/>
            </a:prstGeom>
            <a:noFill/>
          </p:spPr>
          <p:txBody>
            <a:bodyPr wrap="square" rtlCol="0">
              <a:spAutoFit/>
            </a:bodyPr>
            <a:lstStyle/>
            <a:p>
              <a:pPr algn="ctr" defTabSz="685800"/>
              <a:r>
                <a:rPr lang="fr-FR" sz="1050" dirty="0">
                  <a:solidFill>
                    <a:prstClr val="black"/>
                  </a:solidFill>
                  <a:latin typeface="Calibri" panose="020F0502020204030204"/>
                </a:rPr>
                <a:t>Malades atteints de maladie d’Alzheimer ou apparentée et/ou son aidant non professionnel en souffrance psychique</a:t>
              </a:r>
            </a:p>
            <a:p>
              <a:pPr algn="ctr" defTabSz="685800"/>
              <a:r>
                <a:rPr lang="fr-FR" sz="1050" dirty="0">
                  <a:solidFill>
                    <a:prstClr val="black"/>
                  </a:solidFill>
                  <a:latin typeface="Calibri" panose="020F0502020204030204"/>
                </a:rPr>
                <a:t>Soit 1 000 personnes</a:t>
              </a: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681" y="669548"/>
              <a:ext cx="971797" cy="990458"/>
            </a:xfrm>
            <a:prstGeom prst="rect">
              <a:avLst/>
            </a:prstGeom>
          </p:spPr>
        </p:pic>
      </p:grpSp>
      <p:grpSp>
        <p:nvGrpSpPr>
          <p:cNvPr id="22" name="Groupe 21"/>
          <p:cNvGrpSpPr/>
          <p:nvPr/>
        </p:nvGrpSpPr>
        <p:grpSpPr>
          <a:xfrm>
            <a:off x="1394318" y="3601818"/>
            <a:ext cx="1014878" cy="867108"/>
            <a:chOff x="1610706" y="5300678"/>
            <a:chExt cx="1353171" cy="1156144"/>
          </a:xfrm>
        </p:grpSpPr>
        <p:pic>
          <p:nvPicPr>
            <p:cNvPr id="20" name="Image 19"/>
            <p:cNvPicPr>
              <a:picLocks noChangeAspect="1"/>
            </p:cNvPicPr>
            <p:nvPr/>
          </p:nvPicPr>
          <p:blipFill>
            <a:blip r:embed="rId7"/>
            <a:stretch>
              <a:fillRect/>
            </a:stretch>
          </p:blipFill>
          <p:spPr>
            <a:xfrm>
              <a:off x="1654248" y="5300678"/>
              <a:ext cx="1137141" cy="782470"/>
            </a:xfrm>
            <a:prstGeom prst="rect">
              <a:avLst/>
            </a:prstGeom>
          </p:spPr>
        </p:pic>
        <p:sp>
          <p:nvSpPr>
            <p:cNvPr id="14" name="ZoneTexte 13"/>
            <p:cNvSpPr txBox="1"/>
            <p:nvPr/>
          </p:nvSpPr>
          <p:spPr>
            <a:xfrm>
              <a:off x="1610706" y="6118267"/>
              <a:ext cx="1353171" cy="338555"/>
            </a:xfrm>
            <a:prstGeom prst="rect">
              <a:avLst/>
            </a:prstGeom>
            <a:noFill/>
          </p:spPr>
          <p:txBody>
            <a:bodyPr wrap="square" rtlCol="0">
              <a:spAutoFit/>
            </a:bodyPr>
            <a:lstStyle/>
            <a:p>
              <a:pPr defTabSz="685800"/>
              <a:r>
                <a:rPr lang="fr-FR" sz="1050" dirty="0">
                  <a:solidFill>
                    <a:prstClr val="black"/>
                  </a:solidFill>
                  <a:latin typeface="Calibri" panose="020F0502020204030204"/>
                </a:rPr>
                <a:t>JO 01/08/2019</a:t>
              </a:r>
            </a:p>
          </p:txBody>
        </p:sp>
      </p:grpSp>
      <p:grpSp>
        <p:nvGrpSpPr>
          <p:cNvPr id="3" name="Groupe 2"/>
          <p:cNvGrpSpPr/>
          <p:nvPr/>
        </p:nvGrpSpPr>
        <p:grpSpPr>
          <a:xfrm>
            <a:off x="1149703" y="1118861"/>
            <a:ext cx="1884441" cy="2237184"/>
            <a:chOff x="265369" y="948490"/>
            <a:chExt cx="2512588" cy="2982911"/>
          </a:xfrm>
        </p:grpSpPr>
        <p:sp>
          <p:nvSpPr>
            <p:cNvPr id="15" name="ZoneTexte 14"/>
            <p:cNvSpPr txBox="1"/>
            <p:nvPr/>
          </p:nvSpPr>
          <p:spPr>
            <a:xfrm>
              <a:off x="265369" y="3069626"/>
              <a:ext cx="2512588" cy="861775"/>
            </a:xfrm>
            <a:prstGeom prst="rect">
              <a:avLst/>
            </a:prstGeom>
            <a:noFill/>
          </p:spPr>
          <p:txBody>
            <a:bodyPr wrap="square" rtlCol="0">
              <a:spAutoFit/>
            </a:bodyPr>
            <a:lstStyle/>
            <a:p>
              <a:pPr algn="ctr" defTabSz="685800"/>
              <a:r>
                <a:rPr lang="fr-FR" sz="1200" dirty="0">
                  <a:solidFill>
                    <a:prstClr val="black"/>
                  </a:solidFill>
                  <a:latin typeface="Calibri" panose="020F0502020204030204"/>
                </a:rPr>
                <a:t>Lyon, Montpellier, Besançon</a:t>
              </a:r>
            </a:p>
            <a:p>
              <a:pPr algn="ctr" defTabSz="685800"/>
              <a:r>
                <a:rPr lang="fr-FR" sz="1200" dirty="0">
                  <a:solidFill>
                    <a:prstClr val="black"/>
                  </a:solidFill>
                  <a:latin typeface="Calibri" panose="020F0502020204030204"/>
                </a:rPr>
                <a:t>ARA, OCC, BFC</a:t>
              </a:r>
            </a:p>
          </p:txBody>
        </p:sp>
        <p:pic>
          <p:nvPicPr>
            <p:cNvPr id="2" name="Image 1"/>
            <p:cNvPicPr>
              <a:picLocks noChangeAspect="1"/>
            </p:cNvPicPr>
            <p:nvPr/>
          </p:nvPicPr>
          <p:blipFill>
            <a:blip r:embed="rId8"/>
            <a:stretch>
              <a:fillRect/>
            </a:stretch>
          </p:blipFill>
          <p:spPr>
            <a:xfrm>
              <a:off x="443494" y="948490"/>
              <a:ext cx="2268757" cy="2085124"/>
            </a:xfrm>
            <a:prstGeom prst="rect">
              <a:avLst/>
            </a:prstGeom>
          </p:spPr>
        </p:pic>
      </p:grpSp>
      <p:sp>
        <p:nvSpPr>
          <p:cNvPr id="27" name="ZoneTexte 26"/>
          <p:cNvSpPr txBox="1"/>
          <p:nvPr/>
        </p:nvSpPr>
        <p:spPr>
          <a:xfrm>
            <a:off x="6588460" y="4833247"/>
            <a:ext cx="1301061" cy="1223412"/>
          </a:xfrm>
          <a:prstGeom prst="rect">
            <a:avLst/>
          </a:prstGeom>
          <a:noFill/>
        </p:spPr>
        <p:txBody>
          <a:bodyPr wrap="square" rtlCol="0">
            <a:spAutoFit/>
          </a:bodyPr>
          <a:lstStyle/>
          <a:p>
            <a:pPr algn="ctr" defTabSz="685800"/>
            <a:r>
              <a:rPr lang="fr-FR" sz="1050" b="1" dirty="0">
                <a:solidFill>
                  <a:prstClr val="black"/>
                </a:solidFill>
                <a:latin typeface="Calibri" panose="020F0502020204030204"/>
              </a:rPr>
              <a:t>Financement substitutif : </a:t>
            </a:r>
          </a:p>
          <a:p>
            <a:pPr algn="ctr" defTabSz="685800"/>
            <a:r>
              <a:rPr lang="fr-FR" sz="1050" dirty="0">
                <a:solidFill>
                  <a:prstClr val="black"/>
                </a:solidFill>
                <a:latin typeface="Calibri" panose="020F0502020204030204"/>
              </a:rPr>
              <a:t>Forfait multi-acteurs, par patient, pour une séquence de 12 mois maximum</a:t>
            </a:r>
          </a:p>
        </p:txBody>
      </p:sp>
      <p:pic>
        <p:nvPicPr>
          <p:cNvPr id="28" name="Image 27"/>
          <p:cNvPicPr/>
          <p:nvPr/>
        </p:nvPicPr>
        <p:blipFill>
          <a:blip r:embed="rId9"/>
          <a:stretch>
            <a:fillRect/>
          </a:stretch>
        </p:blipFill>
        <p:spPr>
          <a:xfrm>
            <a:off x="6881068" y="3906845"/>
            <a:ext cx="695822" cy="926400"/>
          </a:xfrm>
          <a:prstGeom prst="rect">
            <a:avLst/>
          </a:prstGeom>
        </p:spPr>
      </p:pic>
      <p:pic>
        <p:nvPicPr>
          <p:cNvPr id="26" name="Picture 22">
            <a:extLst>
              <a:ext uri="{FF2B5EF4-FFF2-40B4-BE49-F238E27FC236}">
                <a16:creationId xmlns:a16="http://schemas.microsoft.com/office/drawing/2014/main" id="{A130DDC9-B0F0-324A-83D5-9B6094401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0312" y="50602"/>
            <a:ext cx="1642440" cy="75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209780"/>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6898</TotalTime>
  <Words>1653</Words>
  <Application>Microsoft Macintosh PowerPoint</Application>
  <PresentationFormat>Affichage à l'écran (4:3)</PresentationFormat>
  <Paragraphs>394</Paragraphs>
  <Slides>26</Slides>
  <Notes>4</Notes>
  <HiddenSlides>0</HiddenSlides>
  <MMClips>0</MMClips>
  <ScaleCrop>false</ScaleCrop>
  <HeadingPairs>
    <vt:vector size="8" baseType="variant">
      <vt:variant>
        <vt:lpstr>Polices utilisées</vt:lpstr>
      </vt:variant>
      <vt:variant>
        <vt:i4>10</vt:i4>
      </vt:variant>
      <vt:variant>
        <vt:lpstr>Thème</vt:lpstr>
      </vt:variant>
      <vt:variant>
        <vt:i4>13</vt:i4>
      </vt:variant>
      <vt:variant>
        <vt:lpstr>Serveurs OLE incorporés</vt:lpstr>
      </vt:variant>
      <vt:variant>
        <vt:i4>2</vt:i4>
      </vt:variant>
      <vt:variant>
        <vt:lpstr>Titres des diapositives</vt:lpstr>
      </vt:variant>
      <vt:variant>
        <vt:i4>26</vt:i4>
      </vt:variant>
    </vt:vector>
  </HeadingPairs>
  <TitlesOfParts>
    <vt:vector size="51" baseType="lpstr">
      <vt:lpstr>Arial</vt:lpstr>
      <vt:lpstr>ArialMT</vt:lpstr>
      <vt:lpstr>Calibri</vt:lpstr>
      <vt:lpstr>Calibri Light</vt:lpstr>
      <vt:lpstr>DINOT-Bold</vt:lpstr>
      <vt:lpstr>DINOT-Light</vt:lpstr>
      <vt:lpstr>Georgia</vt:lpstr>
      <vt:lpstr>LucidaGrande</vt:lpstr>
      <vt:lpstr>Times New Roman</vt:lpstr>
      <vt:lpstr>Wingdings</vt:lpstr>
      <vt:lpstr>1_Thème Office</vt:lpstr>
      <vt:lpstr>2_Thème Office</vt:lpstr>
      <vt:lpstr>8_Modèle par défaut</vt:lpstr>
      <vt:lpstr>1_Modèle par défaut</vt:lpstr>
      <vt:lpstr>9_Modèle par défaut</vt:lpstr>
      <vt:lpstr>3_Modèle par défaut</vt:lpstr>
      <vt:lpstr>4_Thème Office</vt:lpstr>
      <vt:lpstr>2_Modèle par défaut</vt:lpstr>
      <vt:lpstr>11_Modèle par défaut</vt:lpstr>
      <vt:lpstr>Thème Office</vt:lpstr>
      <vt:lpstr>3_Thème Office</vt:lpstr>
      <vt:lpstr>5_Thème Office</vt:lpstr>
      <vt:lpstr>6_Thème Office</vt:lpstr>
      <vt:lpstr>Image</vt:lpstr>
      <vt:lpstr>Chart</vt:lpstr>
      <vt:lpstr>  Le diagnostic « au moment opportun » de la maladie d’Alzheimer et maladies apparentées  Du repérage vers le diagnostic personnalisé  </vt:lpstr>
      <vt:lpstr>La population se sent très concernée...</vt:lpstr>
      <vt:lpstr>Trouble neurocognitif majeur</vt:lpstr>
      <vt:lpstr>Trouble neurocognitif léger</vt:lpstr>
      <vt:lpstr>Diagnotic &amp; Evolution de la maladie</vt:lpstr>
      <vt:lpstr>Présentation PowerPoint</vt:lpstr>
      <vt:lpstr>Présentation PowerPoint</vt:lpstr>
      <vt:lpstr>Le diagnostic, une intervention clé et bénéfique…. </vt:lpstr>
      <vt:lpstr>Présentation PowerPoint</vt:lpstr>
      <vt:lpstr>Questions éthiques liées au diagnostic des maladies d’Alzheimer et apparentées</vt:lpstr>
      <vt:lpstr> Pertinence du diagnostic personnalisé (diagnostic au temps opportun avec support post diagnostique)</vt:lpstr>
      <vt:lpstr>Présentation PowerPoint</vt:lpstr>
      <vt:lpstr>TROCOMEGE Repérage des Troubles Neurocognitifs en Médecine Générale</vt:lpstr>
      <vt:lpstr>Présentation PowerPoint</vt:lpstr>
      <vt:lpstr>Présentation PowerPoint</vt:lpstr>
      <vt:lpstr>Présentation PowerPoint</vt:lpstr>
      <vt:lpstr>Présentation PowerPoint</vt:lpstr>
      <vt:lpstr>The training programs </vt:lpstr>
      <vt:lpstr>POST TRAINING : total STEREOTYPES  score is reduced significantly </vt:lpstr>
      <vt:lpstr>POST TRAINING : GPs confidence is increased significantly </vt:lpstr>
      <vt:lpstr>Présentation PowerPoint</vt:lpstr>
      <vt:lpstr>Présentation PowerPoint</vt:lpstr>
      <vt:lpstr>Présentation PowerPoint</vt:lpstr>
      <vt:lpstr>Présentation PowerPoint</vt:lpstr>
      <vt:lpstr>D’après le Modèle 1+2+3  (J.P BOUCHON) </vt:lpstr>
      <vt:lpstr>D’après le Modèle 1+2+3  (J.P BOUCHON)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KROLAK-SALMON, Pierre</dc:creator>
  <cp:lastModifiedBy>p kro</cp:lastModifiedBy>
  <cp:revision>32</cp:revision>
  <dcterms:created xsi:type="dcterms:W3CDTF">2017-01-15T11:44:58Z</dcterms:created>
  <dcterms:modified xsi:type="dcterms:W3CDTF">2019-09-19T05:53:10Z</dcterms:modified>
</cp:coreProperties>
</file>