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7"/>
  </p:notesMasterIdLst>
  <p:sldIdLst>
    <p:sldId id="256" r:id="rId2"/>
    <p:sldId id="324" r:id="rId3"/>
    <p:sldId id="321" r:id="rId4"/>
    <p:sldId id="322" r:id="rId5"/>
    <p:sldId id="32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822D23-91A5-4BA1-8CDD-F50D5612B56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F91AD26-D951-4ADD-AFCF-CCA4BB532C30}">
      <dgm:prSet phldrT="[Texte]" phldr="1"/>
      <dgm:spPr/>
      <dgm:t>
        <a:bodyPr/>
        <a:lstStyle/>
        <a:p>
          <a:endParaRPr lang="fr-FR"/>
        </a:p>
      </dgm:t>
    </dgm:pt>
    <dgm:pt modelId="{684DC031-9D58-4E47-B899-87B7C2694493}" type="parTrans" cxnId="{4630BE03-44C3-432F-B76E-7AB75C4D9123}">
      <dgm:prSet/>
      <dgm:spPr/>
      <dgm:t>
        <a:bodyPr/>
        <a:lstStyle/>
        <a:p>
          <a:endParaRPr lang="fr-FR"/>
        </a:p>
      </dgm:t>
    </dgm:pt>
    <dgm:pt modelId="{602E36F9-DFAC-42BB-93EF-B605AD619740}" type="sibTrans" cxnId="{4630BE03-44C3-432F-B76E-7AB75C4D9123}">
      <dgm:prSet/>
      <dgm:spPr/>
      <dgm:t>
        <a:bodyPr/>
        <a:lstStyle/>
        <a:p>
          <a:endParaRPr lang="fr-FR"/>
        </a:p>
      </dgm:t>
    </dgm:pt>
    <dgm:pt modelId="{8294237D-F255-403F-886F-6454D9BC80AD}">
      <dgm:prSet phldrT="[Texte]" phldr="1"/>
      <dgm:spPr/>
      <dgm:t>
        <a:bodyPr/>
        <a:lstStyle/>
        <a:p>
          <a:endParaRPr lang="fr-FR"/>
        </a:p>
      </dgm:t>
    </dgm:pt>
    <dgm:pt modelId="{8A91474A-2CFF-48D0-891E-8B6C9ED1EDD6}" type="parTrans" cxnId="{BA17611B-A9D3-446D-8606-1018DD0E5346}">
      <dgm:prSet/>
      <dgm:spPr/>
      <dgm:t>
        <a:bodyPr/>
        <a:lstStyle/>
        <a:p>
          <a:endParaRPr lang="fr-FR"/>
        </a:p>
      </dgm:t>
    </dgm:pt>
    <dgm:pt modelId="{CD0A5871-6B4F-444C-A2B8-09578A05D683}" type="sibTrans" cxnId="{BA17611B-A9D3-446D-8606-1018DD0E5346}">
      <dgm:prSet/>
      <dgm:spPr/>
      <dgm:t>
        <a:bodyPr/>
        <a:lstStyle/>
        <a:p>
          <a:endParaRPr lang="fr-FR"/>
        </a:p>
      </dgm:t>
    </dgm:pt>
    <dgm:pt modelId="{48EE4FD2-466A-4F50-A601-099AB1F93442}">
      <dgm:prSet phldrT="[Texte]" phldr="1"/>
      <dgm:spPr/>
      <dgm:t>
        <a:bodyPr/>
        <a:lstStyle/>
        <a:p>
          <a:endParaRPr lang="fr-FR" dirty="0"/>
        </a:p>
      </dgm:t>
    </dgm:pt>
    <dgm:pt modelId="{3516529C-B9D3-4591-95F5-762668A7AF5B}" type="parTrans" cxnId="{278D8202-5BCF-4038-901A-B41D8FE926A9}">
      <dgm:prSet/>
      <dgm:spPr/>
      <dgm:t>
        <a:bodyPr/>
        <a:lstStyle/>
        <a:p>
          <a:endParaRPr lang="fr-FR"/>
        </a:p>
      </dgm:t>
    </dgm:pt>
    <dgm:pt modelId="{2784A502-548C-496C-AC52-FAD46A76F47C}" type="sibTrans" cxnId="{278D8202-5BCF-4038-901A-B41D8FE926A9}">
      <dgm:prSet/>
      <dgm:spPr/>
      <dgm:t>
        <a:bodyPr/>
        <a:lstStyle/>
        <a:p>
          <a:endParaRPr lang="fr-FR"/>
        </a:p>
      </dgm:t>
    </dgm:pt>
    <dgm:pt modelId="{FEDC0CA5-3F3B-4742-8D73-428A98B58D07}">
      <dgm:prSet phldrT="[Texte]"/>
      <dgm:spPr/>
      <dgm:t>
        <a:bodyPr/>
        <a:lstStyle/>
        <a:p>
          <a:r>
            <a:rPr lang="fr-FR" dirty="0"/>
            <a:t>Texte</a:t>
          </a:r>
        </a:p>
      </dgm:t>
    </dgm:pt>
    <dgm:pt modelId="{33D4C328-ED99-4098-B20F-4A6D5076BBDC}" type="parTrans" cxnId="{785DF872-E965-4820-AFF5-94B7BA3F3A8C}">
      <dgm:prSet/>
      <dgm:spPr/>
      <dgm:t>
        <a:bodyPr/>
        <a:lstStyle/>
        <a:p>
          <a:endParaRPr lang="fr-FR"/>
        </a:p>
      </dgm:t>
    </dgm:pt>
    <dgm:pt modelId="{0DCE0A50-B229-4965-86A9-444C507BB878}" type="sibTrans" cxnId="{785DF872-E965-4820-AFF5-94B7BA3F3A8C}">
      <dgm:prSet/>
      <dgm:spPr/>
      <dgm:t>
        <a:bodyPr/>
        <a:lstStyle/>
        <a:p>
          <a:endParaRPr lang="fr-FR"/>
        </a:p>
      </dgm:t>
    </dgm:pt>
    <dgm:pt modelId="{3A6A39F2-6281-4367-8585-4582533361F5}" type="pres">
      <dgm:prSet presAssocID="{B9822D23-91A5-4BA1-8CDD-F50D5612B563}" presName="Name0" presStyleCnt="0">
        <dgm:presLayoutVars>
          <dgm:chMax val="7"/>
          <dgm:chPref val="7"/>
          <dgm:dir/>
        </dgm:presLayoutVars>
      </dgm:prSet>
      <dgm:spPr/>
    </dgm:pt>
    <dgm:pt modelId="{D435FC2D-4A6A-4418-BE11-A8535C2D35B4}" type="pres">
      <dgm:prSet presAssocID="{B9822D23-91A5-4BA1-8CDD-F50D5612B563}" presName="Name1" presStyleCnt="0"/>
      <dgm:spPr/>
    </dgm:pt>
    <dgm:pt modelId="{4CFC9AF4-6D97-451D-A8F2-34BBBF362FCC}" type="pres">
      <dgm:prSet presAssocID="{B9822D23-91A5-4BA1-8CDD-F50D5612B563}" presName="cycle" presStyleCnt="0"/>
      <dgm:spPr/>
    </dgm:pt>
    <dgm:pt modelId="{D3A0D183-C51B-4DE8-B203-7721A1147222}" type="pres">
      <dgm:prSet presAssocID="{B9822D23-91A5-4BA1-8CDD-F50D5612B563}" presName="srcNode" presStyleLbl="node1" presStyleIdx="0" presStyleCnt="4"/>
      <dgm:spPr/>
    </dgm:pt>
    <dgm:pt modelId="{FBCE08D0-9505-4F60-9382-85BEB12BC250}" type="pres">
      <dgm:prSet presAssocID="{B9822D23-91A5-4BA1-8CDD-F50D5612B563}" presName="conn" presStyleLbl="parChTrans1D2" presStyleIdx="0" presStyleCnt="1"/>
      <dgm:spPr/>
    </dgm:pt>
    <dgm:pt modelId="{A9A6A44B-E654-4707-8BB9-C3CCD9E99435}" type="pres">
      <dgm:prSet presAssocID="{B9822D23-91A5-4BA1-8CDD-F50D5612B563}" presName="extraNode" presStyleLbl="node1" presStyleIdx="0" presStyleCnt="4"/>
      <dgm:spPr/>
    </dgm:pt>
    <dgm:pt modelId="{BE32CBB8-2063-4209-A09E-2EFFCAC8F95E}" type="pres">
      <dgm:prSet presAssocID="{B9822D23-91A5-4BA1-8CDD-F50D5612B563}" presName="dstNode" presStyleLbl="node1" presStyleIdx="0" presStyleCnt="4"/>
      <dgm:spPr/>
    </dgm:pt>
    <dgm:pt modelId="{989DB3C2-C910-4D5B-B70A-7E80F60BB76D}" type="pres">
      <dgm:prSet presAssocID="{AF91AD26-D951-4ADD-AFCF-CCA4BB532C30}" presName="text_1" presStyleLbl="node1" presStyleIdx="0" presStyleCnt="4">
        <dgm:presLayoutVars>
          <dgm:bulletEnabled val="1"/>
        </dgm:presLayoutVars>
      </dgm:prSet>
      <dgm:spPr/>
    </dgm:pt>
    <dgm:pt modelId="{DB3A0CE9-8D00-47E4-969B-CEC904EBD6E2}" type="pres">
      <dgm:prSet presAssocID="{AF91AD26-D951-4ADD-AFCF-CCA4BB532C30}" presName="accent_1" presStyleCnt="0"/>
      <dgm:spPr/>
    </dgm:pt>
    <dgm:pt modelId="{ADA4ABED-46C6-4583-8651-70F9E792606C}" type="pres">
      <dgm:prSet presAssocID="{AF91AD26-D951-4ADD-AFCF-CCA4BB532C30}" presName="accentRepeatNode" presStyleLbl="solidFgAcc1" presStyleIdx="0" presStyleCnt="4"/>
      <dgm:spPr/>
    </dgm:pt>
    <dgm:pt modelId="{B4299421-1281-47CC-A17B-007A7C2FE504}" type="pres">
      <dgm:prSet presAssocID="{8294237D-F255-403F-886F-6454D9BC80AD}" presName="text_2" presStyleLbl="node1" presStyleIdx="1" presStyleCnt="4">
        <dgm:presLayoutVars>
          <dgm:bulletEnabled val="1"/>
        </dgm:presLayoutVars>
      </dgm:prSet>
      <dgm:spPr/>
    </dgm:pt>
    <dgm:pt modelId="{DD19256A-6260-451A-AEAD-2D5658D3A602}" type="pres">
      <dgm:prSet presAssocID="{8294237D-F255-403F-886F-6454D9BC80AD}" presName="accent_2" presStyleCnt="0"/>
      <dgm:spPr/>
    </dgm:pt>
    <dgm:pt modelId="{56B35912-4A1F-4C2B-862A-43104B47C989}" type="pres">
      <dgm:prSet presAssocID="{8294237D-F255-403F-886F-6454D9BC80AD}" presName="accentRepeatNode" presStyleLbl="solidFgAcc1" presStyleIdx="1" presStyleCnt="4"/>
      <dgm:spPr/>
    </dgm:pt>
    <dgm:pt modelId="{9400C0F6-A9CF-46E3-A817-C56C79DB9326}" type="pres">
      <dgm:prSet presAssocID="{48EE4FD2-466A-4F50-A601-099AB1F93442}" presName="text_3" presStyleLbl="node1" presStyleIdx="2" presStyleCnt="4">
        <dgm:presLayoutVars>
          <dgm:bulletEnabled val="1"/>
        </dgm:presLayoutVars>
      </dgm:prSet>
      <dgm:spPr/>
    </dgm:pt>
    <dgm:pt modelId="{A84C21ED-DAF9-4009-B8A2-40C65BC4B110}" type="pres">
      <dgm:prSet presAssocID="{48EE4FD2-466A-4F50-A601-099AB1F93442}" presName="accent_3" presStyleCnt="0"/>
      <dgm:spPr/>
    </dgm:pt>
    <dgm:pt modelId="{0759E406-A4A8-41A9-9EF4-36562BBA2CEC}" type="pres">
      <dgm:prSet presAssocID="{48EE4FD2-466A-4F50-A601-099AB1F93442}" presName="accentRepeatNode" presStyleLbl="solidFgAcc1" presStyleIdx="2" presStyleCnt="4"/>
      <dgm:spPr/>
    </dgm:pt>
    <dgm:pt modelId="{DD6D3081-2CD1-42AA-A895-336F566A12FF}" type="pres">
      <dgm:prSet presAssocID="{FEDC0CA5-3F3B-4742-8D73-428A98B58D07}" presName="text_4" presStyleLbl="node1" presStyleIdx="3" presStyleCnt="4">
        <dgm:presLayoutVars>
          <dgm:bulletEnabled val="1"/>
        </dgm:presLayoutVars>
      </dgm:prSet>
      <dgm:spPr/>
    </dgm:pt>
    <dgm:pt modelId="{603FB510-4675-4668-84C3-44CC9FA9A3BF}" type="pres">
      <dgm:prSet presAssocID="{FEDC0CA5-3F3B-4742-8D73-428A98B58D07}" presName="accent_4" presStyleCnt="0"/>
      <dgm:spPr/>
    </dgm:pt>
    <dgm:pt modelId="{3EE5A8C9-EDF7-424B-BFB4-40C173AFC700}" type="pres">
      <dgm:prSet presAssocID="{FEDC0CA5-3F3B-4742-8D73-428A98B58D07}" presName="accentRepeatNode" presStyleLbl="solidFgAcc1" presStyleIdx="3" presStyleCnt="4"/>
      <dgm:spPr/>
    </dgm:pt>
  </dgm:ptLst>
  <dgm:cxnLst>
    <dgm:cxn modelId="{278D8202-5BCF-4038-901A-B41D8FE926A9}" srcId="{B9822D23-91A5-4BA1-8CDD-F50D5612B563}" destId="{48EE4FD2-466A-4F50-A601-099AB1F93442}" srcOrd="2" destOrd="0" parTransId="{3516529C-B9D3-4591-95F5-762668A7AF5B}" sibTransId="{2784A502-548C-496C-AC52-FAD46A76F47C}"/>
    <dgm:cxn modelId="{4630BE03-44C3-432F-B76E-7AB75C4D9123}" srcId="{B9822D23-91A5-4BA1-8CDD-F50D5612B563}" destId="{AF91AD26-D951-4ADD-AFCF-CCA4BB532C30}" srcOrd="0" destOrd="0" parTransId="{684DC031-9D58-4E47-B899-87B7C2694493}" sibTransId="{602E36F9-DFAC-42BB-93EF-B605AD619740}"/>
    <dgm:cxn modelId="{BA17611B-A9D3-446D-8606-1018DD0E5346}" srcId="{B9822D23-91A5-4BA1-8CDD-F50D5612B563}" destId="{8294237D-F255-403F-886F-6454D9BC80AD}" srcOrd="1" destOrd="0" parTransId="{8A91474A-2CFF-48D0-891E-8B6C9ED1EDD6}" sibTransId="{CD0A5871-6B4F-444C-A2B8-09578A05D683}"/>
    <dgm:cxn modelId="{39A13F3B-829F-4C88-94F0-608E08541911}" type="presOf" srcId="{8294237D-F255-403F-886F-6454D9BC80AD}" destId="{B4299421-1281-47CC-A17B-007A7C2FE504}" srcOrd="0" destOrd="0" presId="urn:microsoft.com/office/officeart/2008/layout/VerticalCurvedList"/>
    <dgm:cxn modelId="{785DF872-E965-4820-AFF5-94B7BA3F3A8C}" srcId="{B9822D23-91A5-4BA1-8CDD-F50D5612B563}" destId="{FEDC0CA5-3F3B-4742-8D73-428A98B58D07}" srcOrd="3" destOrd="0" parTransId="{33D4C328-ED99-4098-B20F-4A6D5076BBDC}" sibTransId="{0DCE0A50-B229-4965-86A9-444C507BB878}"/>
    <dgm:cxn modelId="{10CBE987-630D-4F88-9A15-49A06DC17138}" type="presOf" srcId="{B9822D23-91A5-4BA1-8CDD-F50D5612B563}" destId="{3A6A39F2-6281-4367-8585-4582533361F5}" srcOrd="0" destOrd="0" presId="urn:microsoft.com/office/officeart/2008/layout/VerticalCurvedList"/>
    <dgm:cxn modelId="{8DB80E99-CEE6-484E-93DC-C46D39771598}" type="presOf" srcId="{48EE4FD2-466A-4F50-A601-099AB1F93442}" destId="{9400C0F6-A9CF-46E3-A817-C56C79DB9326}" srcOrd="0" destOrd="0" presId="urn:microsoft.com/office/officeart/2008/layout/VerticalCurvedList"/>
    <dgm:cxn modelId="{9B1214E4-F3AC-4D9C-A867-147B4D30FFCC}" type="presOf" srcId="{AF91AD26-D951-4ADD-AFCF-CCA4BB532C30}" destId="{989DB3C2-C910-4D5B-B70A-7E80F60BB76D}" srcOrd="0" destOrd="0" presId="urn:microsoft.com/office/officeart/2008/layout/VerticalCurvedList"/>
    <dgm:cxn modelId="{FB96BAE9-5778-48DC-A37B-E4AA7F8E69D0}" type="presOf" srcId="{FEDC0CA5-3F3B-4742-8D73-428A98B58D07}" destId="{DD6D3081-2CD1-42AA-A895-336F566A12FF}" srcOrd="0" destOrd="0" presId="urn:microsoft.com/office/officeart/2008/layout/VerticalCurvedList"/>
    <dgm:cxn modelId="{EFCE99F0-1F40-4EB6-9F32-FAA0C5B0BDDD}" type="presOf" srcId="{602E36F9-DFAC-42BB-93EF-B605AD619740}" destId="{FBCE08D0-9505-4F60-9382-85BEB12BC250}" srcOrd="0" destOrd="0" presId="urn:microsoft.com/office/officeart/2008/layout/VerticalCurvedList"/>
    <dgm:cxn modelId="{7A1AA78C-FDB0-485C-89C0-C135EBE476DA}" type="presParOf" srcId="{3A6A39F2-6281-4367-8585-4582533361F5}" destId="{D435FC2D-4A6A-4418-BE11-A8535C2D35B4}" srcOrd="0" destOrd="0" presId="urn:microsoft.com/office/officeart/2008/layout/VerticalCurvedList"/>
    <dgm:cxn modelId="{612E2476-2BEB-4CED-85CA-C9F4513767F1}" type="presParOf" srcId="{D435FC2D-4A6A-4418-BE11-A8535C2D35B4}" destId="{4CFC9AF4-6D97-451D-A8F2-34BBBF362FCC}" srcOrd="0" destOrd="0" presId="urn:microsoft.com/office/officeart/2008/layout/VerticalCurvedList"/>
    <dgm:cxn modelId="{B62CEC99-6C78-436D-9BC7-8F5703387CEF}" type="presParOf" srcId="{4CFC9AF4-6D97-451D-A8F2-34BBBF362FCC}" destId="{D3A0D183-C51B-4DE8-B203-7721A1147222}" srcOrd="0" destOrd="0" presId="urn:microsoft.com/office/officeart/2008/layout/VerticalCurvedList"/>
    <dgm:cxn modelId="{75182710-CA25-487D-8948-651746BDB79C}" type="presParOf" srcId="{4CFC9AF4-6D97-451D-A8F2-34BBBF362FCC}" destId="{FBCE08D0-9505-4F60-9382-85BEB12BC250}" srcOrd="1" destOrd="0" presId="urn:microsoft.com/office/officeart/2008/layout/VerticalCurvedList"/>
    <dgm:cxn modelId="{0477ACB4-F59C-40D6-B16D-ACAB87F04BE9}" type="presParOf" srcId="{4CFC9AF4-6D97-451D-A8F2-34BBBF362FCC}" destId="{A9A6A44B-E654-4707-8BB9-C3CCD9E99435}" srcOrd="2" destOrd="0" presId="urn:microsoft.com/office/officeart/2008/layout/VerticalCurvedList"/>
    <dgm:cxn modelId="{BA0DC439-CA06-4064-92B1-81F562AD1C09}" type="presParOf" srcId="{4CFC9AF4-6D97-451D-A8F2-34BBBF362FCC}" destId="{BE32CBB8-2063-4209-A09E-2EFFCAC8F95E}" srcOrd="3" destOrd="0" presId="urn:microsoft.com/office/officeart/2008/layout/VerticalCurvedList"/>
    <dgm:cxn modelId="{84D87226-5A06-436A-B2B7-85951498B3A4}" type="presParOf" srcId="{D435FC2D-4A6A-4418-BE11-A8535C2D35B4}" destId="{989DB3C2-C910-4D5B-B70A-7E80F60BB76D}" srcOrd="1" destOrd="0" presId="urn:microsoft.com/office/officeart/2008/layout/VerticalCurvedList"/>
    <dgm:cxn modelId="{29A1D146-C76B-4B57-84AB-997859B90804}" type="presParOf" srcId="{D435FC2D-4A6A-4418-BE11-A8535C2D35B4}" destId="{DB3A0CE9-8D00-47E4-969B-CEC904EBD6E2}" srcOrd="2" destOrd="0" presId="urn:microsoft.com/office/officeart/2008/layout/VerticalCurvedList"/>
    <dgm:cxn modelId="{C98C6EE8-FE4B-4BD1-A88A-77DFED8A797A}" type="presParOf" srcId="{DB3A0CE9-8D00-47E4-969B-CEC904EBD6E2}" destId="{ADA4ABED-46C6-4583-8651-70F9E792606C}" srcOrd="0" destOrd="0" presId="urn:microsoft.com/office/officeart/2008/layout/VerticalCurvedList"/>
    <dgm:cxn modelId="{1F52C503-F790-4391-B735-B09AB2D7291F}" type="presParOf" srcId="{D435FC2D-4A6A-4418-BE11-A8535C2D35B4}" destId="{B4299421-1281-47CC-A17B-007A7C2FE504}" srcOrd="3" destOrd="0" presId="urn:microsoft.com/office/officeart/2008/layout/VerticalCurvedList"/>
    <dgm:cxn modelId="{BAD2FA90-105E-44D5-8E03-07A5AF25DAA6}" type="presParOf" srcId="{D435FC2D-4A6A-4418-BE11-A8535C2D35B4}" destId="{DD19256A-6260-451A-AEAD-2D5658D3A602}" srcOrd="4" destOrd="0" presId="urn:microsoft.com/office/officeart/2008/layout/VerticalCurvedList"/>
    <dgm:cxn modelId="{F7284C66-0CB3-4AB4-B727-DAA6D0CD869E}" type="presParOf" srcId="{DD19256A-6260-451A-AEAD-2D5658D3A602}" destId="{56B35912-4A1F-4C2B-862A-43104B47C989}" srcOrd="0" destOrd="0" presId="urn:microsoft.com/office/officeart/2008/layout/VerticalCurvedList"/>
    <dgm:cxn modelId="{018FE9C0-48EB-4E8A-BA7D-815D628A7B21}" type="presParOf" srcId="{D435FC2D-4A6A-4418-BE11-A8535C2D35B4}" destId="{9400C0F6-A9CF-46E3-A817-C56C79DB9326}" srcOrd="5" destOrd="0" presId="urn:microsoft.com/office/officeart/2008/layout/VerticalCurvedList"/>
    <dgm:cxn modelId="{901DBF40-4B99-42CE-B4F1-5B3F346F1EFF}" type="presParOf" srcId="{D435FC2D-4A6A-4418-BE11-A8535C2D35B4}" destId="{A84C21ED-DAF9-4009-B8A2-40C65BC4B110}" srcOrd="6" destOrd="0" presId="urn:microsoft.com/office/officeart/2008/layout/VerticalCurvedList"/>
    <dgm:cxn modelId="{7E17EB00-429F-452A-88FF-98E496DA7E4F}" type="presParOf" srcId="{A84C21ED-DAF9-4009-B8A2-40C65BC4B110}" destId="{0759E406-A4A8-41A9-9EF4-36562BBA2CEC}" srcOrd="0" destOrd="0" presId="urn:microsoft.com/office/officeart/2008/layout/VerticalCurvedList"/>
    <dgm:cxn modelId="{395370C3-6183-405F-ABDE-ED7E7E4BBB66}" type="presParOf" srcId="{D435FC2D-4A6A-4418-BE11-A8535C2D35B4}" destId="{DD6D3081-2CD1-42AA-A895-336F566A12FF}" srcOrd="7" destOrd="0" presId="urn:microsoft.com/office/officeart/2008/layout/VerticalCurvedList"/>
    <dgm:cxn modelId="{7028266A-1896-4DCE-968E-E0432EB46553}" type="presParOf" srcId="{D435FC2D-4A6A-4418-BE11-A8535C2D35B4}" destId="{603FB510-4675-4668-84C3-44CC9FA9A3BF}" srcOrd="8" destOrd="0" presId="urn:microsoft.com/office/officeart/2008/layout/VerticalCurvedList"/>
    <dgm:cxn modelId="{3F46EA28-9B16-475C-8C36-563D78030DB5}" type="presParOf" srcId="{603FB510-4675-4668-84C3-44CC9FA9A3BF}" destId="{3EE5A8C9-EDF7-424B-BFB4-40C173AFC70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CE08D0-9505-4F60-9382-85BEB12BC250}">
      <dsp:nvSpPr>
        <dsp:cNvPr id="0" name=""/>
        <dsp:cNvSpPr/>
      </dsp:nvSpPr>
      <dsp:spPr>
        <a:xfrm>
          <a:off x="-4902845" y="-751309"/>
          <a:ext cx="5839303" cy="5839303"/>
        </a:xfrm>
        <a:prstGeom prst="blockArc">
          <a:avLst>
            <a:gd name="adj1" fmla="val 18900000"/>
            <a:gd name="adj2" fmla="val 2700000"/>
            <a:gd name="adj3" fmla="val 370"/>
          </a:avLst>
        </a:pr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DB3C2-C910-4D5B-B70A-7E80F60BB76D}">
      <dsp:nvSpPr>
        <dsp:cNvPr id="0" name=""/>
        <dsp:cNvSpPr/>
      </dsp:nvSpPr>
      <dsp:spPr>
        <a:xfrm>
          <a:off x="490398" y="333404"/>
          <a:ext cx="6493096" cy="6671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555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3500" kern="1200"/>
        </a:p>
      </dsp:txBody>
      <dsp:txXfrm>
        <a:off x="490398" y="333404"/>
        <a:ext cx="6493096" cy="667155"/>
      </dsp:txXfrm>
    </dsp:sp>
    <dsp:sp modelId="{ADA4ABED-46C6-4583-8651-70F9E792606C}">
      <dsp:nvSpPr>
        <dsp:cNvPr id="0" name=""/>
        <dsp:cNvSpPr/>
      </dsp:nvSpPr>
      <dsp:spPr>
        <a:xfrm>
          <a:off x="73426" y="250009"/>
          <a:ext cx="833944" cy="833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299421-1281-47CC-A17B-007A7C2FE504}">
      <dsp:nvSpPr>
        <dsp:cNvPr id="0" name=""/>
        <dsp:cNvSpPr/>
      </dsp:nvSpPr>
      <dsp:spPr>
        <a:xfrm>
          <a:off x="872893" y="1334310"/>
          <a:ext cx="6110600" cy="6671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555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3500" kern="1200"/>
        </a:p>
      </dsp:txBody>
      <dsp:txXfrm>
        <a:off x="872893" y="1334310"/>
        <a:ext cx="6110600" cy="667155"/>
      </dsp:txXfrm>
    </dsp:sp>
    <dsp:sp modelId="{56B35912-4A1F-4C2B-862A-43104B47C989}">
      <dsp:nvSpPr>
        <dsp:cNvPr id="0" name=""/>
        <dsp:cNvSpPr/>
      </dsp:nvSpPr>
      <dsp:spPr>
        <a:xfrm>
          <a:off x="455921" y="1250916"/>
          <a:ext cx="833944" cy="833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00C0F6-A9CF-46E3-A817-C56C79DB9326}">
      <dsp:nvSpPr>
        <dsp:cNvPr id="0" name=""/>
        <dsp:cNvSpPr/>
      </dsp:nvSpPr>
      <dsp:spPr>
        <a:xfrm>
          <a:off x="872893" y="2335217"/>
          <a:ext cx="6110600" cy="6671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555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3500" kern="1200" dirty="0"/>
        </a:p>
      </dsp:txBody>
      <dsp:txXfrm>
        <a:off x="872893" y="2335217"/>
        <a:ext cx="6110600" cy="667155"/>
      </dsp:txXfrm>
    </dsp:sp>
    <dsp:sp modelId="{0759E406-A4A8-41A9-9EF4-36562BBA2CEC}">
      <dsp:nvSpPr>
        <dsp:cNvPr id="0" name=""/>
        <dsp:cNvSpPr/>
      </dsp:nvSpPr>
      <dsp:spPr>
        <a:xfrm>
          <a:off x="455921" y="2251823"/>
          <a:ext cx="833944" cy="833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6D3081-2CD1-42AA-A895-336F566A12FF}">
      <dsp:nvSpPr>
        <dsp:cNvPr id="0" name=""/>
        <dsp:cNvSpPr/>
      </dsp:nvSpPr>
      <dsp:spPr>
        <a:xfrm>
          <a:off x="490398" y="3336124"/>
          <a:ext cx="6493096" cy="6671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555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500" kern="1200" dirty="0"/>
            <a:t>Texte</a:t>
          </a:r>
        </a:p>
      </dsp:txBody>
      <dsp:txXfrm>
        <a:off x="490398" y="3336124"/>
        <a:ext cx="6493096" cy="667155"/>
      </dsp:txXfrm>
    </dsp:sp>
    <dsp:sp modelId="{3EE5A8C9-EDF7-424B-BFB4-40C173AFC700}">
      <dsp:nvSpPr>
        <dsp:cNvPr id="0" name=""/>
        <dsp:cNvSpPr/>
      </dsp:nvSpPr>
      <dsp:spPr>
        <a:xfrm>
          <a:off x="73426" y="3252729"/>
          <a:ext cx="833944" cy="833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6C406-91AE-42E8-AE9A-865F3AACE9D7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C333A-84FD-4CDC-8189-1F34092F03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7597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ige - Texte 1 coll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11856640" y="1052736"/>
            <a:ext cx="0" cy="4536504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er 7"/>
          <p:cNvGrpSpPr/>
          <p:nvPr userDrawn="1"/>
        </p:nvGrpSpPr>
        <p:grpSpPr>
          <a:xfrm rot="10800000">
            <a:off x="11325436" y="335360"/>
            <a:ext cx="531204" cy="531204"/>
            <a:chOff x="378383" y="5978023"/>
            <a:chExt cx="531204" cy="531204"/>
          </a:xfrm>
        </p:grpSpPr>
        <p:sp>
          <p:nvSpPr>
            <p:cNvPr id="9" name="Rectangle 8"/>
            <p:cNvSpPr/>
            <p:nvPr userDrawn="1"/>
          </p:nvSpPr>
          <p:spPr>
            <a:xfrm>
              <a:off x="378383" y="5978023"/>
              <a:ext cx="216024" cy="5312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1351"/>
            </a:p>
          </p:txBody>
        </p:sp>
        <p:sp>
          <p:nvSpPr>
            <p:cNvPr id="10" name="Rectangle 9"/>
            <p:cNvSpPr/>
            <p:nvPr userDrawn="1"/>
          </p:nvSpPr>
          <p:spPr>
            <a:xfrm rot="16200000">
              <a:off x="535973" y="6135613"/>
              <a:ext cx="216024" cy="5312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1351"/>
            </a:p>
          </p:txBody>
        </p:sp>
      </p:grpSp>
      <p:sp>
        <p:nvSpPr>
          <p:cNvPr id="13" name="Espace réservé du texte 6"/>
          <p:cNvSpPr>
            <a:spLocks noGrp="1"/>
          </p:cNvSpPr>
          <p:nvPr>
            <p:ph type="body" sz="quarter" idx="23" hasCustomPrompt="1"/>
          </p:nvPr>
        </p:nvSpPr>
        <p:spPr>
          <a:xfrm>
            <a:off x="761052" y="1711330"/>
            <a:ext cx="10547356" cy="3733894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pPr marL="12700">
              <a:lnSpc>
                <a:spcPts val="1011"/>
              </a:lnSpc>
            </a:pPr>
            <a:fld id="{0E7F21BE-42CB-4346-8224-963B80B19D64}" type="datetime1">
              <a:rPr lang="fr-FR" smtClean="0"/>
              <a:t>28/02/2021</a:t>
            </a:fld>
            <a:endParaRPr lang="mr-IN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pPr marL="12700">
              <a:lnSpc>
                <a:spcPts val="1309"/>
              </a:lnSpc>
            </a:pPr>
            <a:fld id="{B6F15528-21DE-4FAA-801E-634DDDAF4B2B}" type="slidenum">
              <a:rPr lang="uk-UA" smtClean="0"/>
              <a:pPr marL="12700">
                <a:lnSpc>
                  <a:spcPts val="1309"/>
                </a:lnSpc>
              </a:pPr>
              <a:t>‹N°›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61498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3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46FCBB-B267-4500-82FF-F8BE258CAF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Réunion </a:t>
            </a:r>
            <a:br>
              <a:rPr lang="fr-FR" dirty="0"/>
            </a:br>
            <a:r>
              <a:rPr lang="fr-FR" dirty="0"/>
              <a:t>Diagnostic partagé</a:t>
            </a:r>
            <a:br>
              <a:rPr lang="fr-FR" dirty="0"/>
            </a:br>
            <a:r>
              <a:rPr lang="fr-FR" dirty="0"/>
              <a:t>CPOM 20xx-20xx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F170A64-8ABF-40D3-BCAC-A972CD781E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/>
              <a:t>OG/ESMS – ARS – </a:t>
            </a:r>
            <a:r>
              <a:rPr lang="fr-FR" b="1" dirty="0" err="1"/>
              <a:t>CdC</a:t>
            </a:r>
            <a:endParaRPr lang="fr-FR" b="1" dirty="0"/>
          </a:p>
          <a:p>
            <a:r>
              <a:rPr lang="fr-FR" b="1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789452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071464-B4FC-487F-9FA7-1C4A2B586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Présentation de l’OG/ESMS</a:t>
            </a:r>
          </a:p>
        </p:txBody>
      </p:sp>
    </p:spTree>
    <p:extLst>
      <p:ext uri="{BB962C8B-B14F-4D97-AF65-F5344CB8AC3E}">
        <p14:creationId xmlns:p14="http://schemas.microsoft.com/office/powerpoint/2010/main" val="269680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7038" y="1373408"/>
            <a:ext cx="3040425" cy="3626993"/>
          </a:xfrm>
        </p:spPr>
        <p:txBody>
          <a:bodyPr>
            <a:normAutofit/>
          </a:bodyPr>
          <a:lstStyle/>
          <a:p>
            <a:r>
              <a:rPr lang="fr-FR" sz="2400" b="1" dirty="0"/>
              <a:t>Forces/Faiblesses</a:t>
            </a:r>
            <a:br>
              <a:rPr lang="fr-FR" sz="2400" b="1" dirty="0"/>
            </a:br>
            <a:r>
              <a:rPr lang="fr-FR" sz="2400" b="1" dirty="0"/>
              <a:t>Opportunités/Menaces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4"/>
          </p:nvPr>
        </p:nvSpPr>
        <p:spPr>
          <a:xfrm>
            <a:off x="236585" y="5709037"/>
            <a:ext cx="2423680" cy="287819"/>
          </a:xfrm>
        </p:spPr>
        <p:txBody>
          <a:bodyPr/>
          <a:lstStyle/>
          <a:p>
            <a:pPr marL="12700">
              <a:lnSpc>
                <a:spcPts val="1011"/>
              </a:lnSpc>
            </a:pPr>
            <a:fld id="{0E7F21BE-42CB-4346-8224-963B80B19D64}" type="datetime1">
              <a:rPr lang="fr-FR" smtClean="0"/>
              <a:t>28/02/2021</a:t>
            </a:fld>
            <a:endParaRPr lang="mr-IN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5"/>
          </p:nvPr>
        </p:nvSpPr>
        <p:spPr>
          <a:xfrm>
            <a:off x="10573751" y="5374928"/>
            <a:ext cx="1344485" cy="287819"/>
          </a:xfrm>
        </p:spPr>
        <p:txBody>
          <a:bodyPr/>
          <a:lstStyle/>
          <a:p>
            <a:pPr marL="12700">
              <a:lnSpc>
                <a:spcPts val="1309"/>
              </a:lnSpc>
            </a:pPr>
            <a:fld id="{B6F15528-21DE-4FAA-801E-634DDDAF4B2B}" type="slidenum">
              <a:rPr lang="uk-UA" smtClean="0"/>
              <a:pPr marL="12700">
                <a:lnSpc>
                  <a:spcPts val="1309"/>
                </a:lnSpc>
              </a:pPr>
              <a:t>3</a:t>
            </a:fld>
            <a:endParaRPr lang="uk-UA" dirty="0"/>
          </a:p>
        </p:txBody>
      </p:sp>
      <p:cxnSp>
        <p:nvCxnSpPr>
          <p:cNvPr id="7" name="Connecteur droit 6"/>
          <p:cNvCxnSpPr>
            <a:cxnSpLocks/>
          </p:cNvCxnSpPr>
          <p:nvPr/>
        </p:nvCxnSpPr>
        <p:spPr>
          <a:xfrm>
            <a:off x="7699495" y="595612"/>
            <a:ext cx="109783" cy="52013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>
            <a:cxnSpLocks/>
          </p:cNvCxnSpPr>
          <p:nvPr/>
        </p:nvCxnSpPr>
        <p:spPr>
          <a:xfrm>
            <a:off x="3461539" y="3345348"/>
            <a:ext cx="8165967" cy="300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4948389" y="415056"/>
            <a:ext cx="1264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FORCES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935870" y="3345348"/>
            <a:ext cx="1580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FAIBLESSES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8814972" y="410946"/>
            <a:ext cx="2086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OPPORTUNITES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9179186" y="3365413"/>
            <a:ext cx="2086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MENACES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3461539" y="853638"/>
            <a:ext cx="4303110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/>
              <a:t>Présenter, selon vous, les principaux </a:t>
            </a:r>
            <a:r>
              <a:rPr lang="fr-FR" sz="1050" b="1" dirty="0">
                <a:solidFill>
                  <a:srgbClr val="0070C0"/>
                </a:solidFill>
              </a:rPr>
              <a:t>points forts </a:t>
            </a:r>
            <a:r>
              <a:rPr lang="fr-FR" sz="1050" b="1" dirty="0"/>
              <a:t>de l’établissement sur les points suivants :</a:t>
            </a:r>
          </a:p>
          <a:p>
            <a:pPr marL="285750" lvl="1" indent="-285750">
              <a:buFontTx/>
              <a:buChar char="-"/>
            </a:pPr>
            <a:r>
              <a:rPr lang="fr-FR" sz="1050" b="1" dirty="0"/>
              <a:t>Réponse actuelle aux besoins du territoire</a:t>
            </a:r>
          </a:p>
          <a:p>
            <a:pPr marL="285750" lvl="1" indent="-285750">
              <a:buFontTx/>
              <a:buChar char="-"/>
            </a:pPr>
            <a:r>
              <a:rPr lang="fr-FR" sz="1050" b="1" dirty="0"/>
              <a:t>L’activité selon le type d’ établissement (Taux d’occupation, file active …)</a:t>
            </a:r>
          </a:p>
          <a:p>
            <a:pPr marL="285750" lvl="1" indent="-285750">
              <a:buFontTx/>
              <a:buChar char="-"/>
            </a:pPr>
            <a:r>
              <a:rPr lang="fr-FR" sz="1050" b="1" dirty="0"/>
              <a:t>Sa santé financière et immobilière (CAF, taux de vétusté des bâtiments etc…)</a:t>
            </a:r>
          </a:p>
          <a:p>
            <a:pPr marL="285750" lvl="1" indent="-285750">
              <a:buFontTx/>
              <a:buChar char="-"/>
            </a:pPr>
            <a:r>
              <a:rPr lang="fr-FR" sz="1050" b="1" dirty="0"/>
              <a:t>Sa situation RH (absentéisme, </a:t>
            </a:r>
            <a:r>
              <a:rPr lang="fr-FR" sz="1050" b="1" dirty="0" err="1"/>
              <a:t>Turn</a:t>
            </a:r>
            <a:r>
              <a:rPr lang="fr-FR" sz="1050" b="1" dirty="0"/>
              <a:t> over etc…)</a:t>
            </a:r>
          </a:p>
          <a:p>
            <a:pPr marL="285750" lvl="1" indent="-285750">
              <a:buFontTx/>
              <a:buChar char="-"/>
            </a:pPr>
            <a:r>
              <a:rPr lang="fr-FR" sz="1050" b="1" dirty="0"/>
              <a:t>Sa maturité sur le plan de la qualité et la gestion des risques (</a:t>
            </a:r>
            <a:r>
              <a:rPr lang="fr-FR" sz="1050" b="1" dirty="0" err="1"/>
              <a:t>cf</a:t>
            </a:r>
            <a:r>
              <a:rPr lang="fr-FR" sz="1050" b="1" dirty="0"/>
              <a:t> fiches supports aux actions du guide méthodologique PA ou PA)</a:t>
            </a:r>
          </a:p>
          <a:p>
            <a:pPr marL="285750" lvl="1" indent="-285750">
              <a:buFontTx/>
              <a:buChar char="-"/>
            </a:pPr>
            <a:r>
              <a:rPr lang="fr-FR" sz="1050" b="1" dirty="0"/>
              <a:t>Les coopérations/mutualisations </a:t>
            </a:r>
          </a:p>
          <a:p>
            <a:pPr marL="285750" lvl="1" indent="-285750">
              <a:buFontTx/>
              <a:buChar char="-"/>
            </a:pPr>
            <a:r>
              <a:rPr lang="fr-FR" sz="1050" b="1" dirty="0"/>
              <a:t>Son système d’information</a:t>
            </a:r>
          </a:p>
          <a:p>
            <a:pPr marL="742950" lvl="1" indent="-285750">
              <a:buFontTx/>
              <a:buChar char="-"/>
            </a:pPr>
            <a:endParaRPr lang="fr-FR" sz="1050" b="1" dirty="0"/>
          </a:p>
          <a:p>
            <a:pPr marL="742950" lvl="1" indent="-285750">
              <a:buFontTx/>
              <a:buChar char="-"/>
            </a:pPr>
            <a:endParaRPr lang="fr-FR" sz="1050" b="1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0CB12FD4-5DAB-410A-B708-475C058DCED5}"/>
              </a:ext>
            </a:extLst>
          </p:cNvPr>
          <p:cNvSpPr txBox="1"/>
          <p:nvPr/>
        </p:nvSpPr>
        <p:spPr>
          <a:xfrm>
            <a:off x="3427909" y="3714680"/>
            <a:ext cx="4271586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/>
              <a:t>Présenter, selon vous, les principaux </a:t>
            </a:r>
            <a:r>
              <a:rPr lang="fr-FR" sz="1050" b="1" dirty="0">
                <a:solidFill>
                  <a:srgbClr val="0070C0"/>
                </a:solidFill>
              </a:rPr>
              <a:t>points faibles </a:t>
            </a:r>
            <a:r>
              <a:rPr lang="fr-FR" sz="1050" b="1" dirty="0"/>
              <a:t>de l’établissement sur les points suivants :</a:t>
            </a:r>
          </a:p>
          <a:p>
            <a:pPr marL="285750" lvl="1" indent="-285750">
              <a:buFontTx/>
              <a:buChar char="-"/>
              <a:tabLst>
                <a:tab pos="273050" algn="l"/>
              </a:tabLst>
            </a:pPr>
            <a:r>
              <a:rPr lang="fr-FR" sz="1050" b="1" dirty="0"/>
              <a:t>Réponse actuelle aux besoins du territoire</a:t>
            </a:r>
          </a:p>
          <a:p>
            <a:pPr marL="285750" lvl="1" indent="-285750">
              <a:buFontTx/>
              <a:buChar char="-"/>
              <a:tabLst>
                <a:tab pos="273050" algn="l"/>
              </a:tabLst>
            </a:pPr>
            <a:r>
              <a:rPr lang="fr-FR" sz="1050" b="1" dirty="0"/>
              <a:t>L’activité selon le type d’ établissement (Taux d’occupation, file active …)</a:t>
            </a:r>
          </a:p>
          <a:p>
            <a:pPr marL="285750" lvl="1" indent="-285750">
              <a:buFontTx/>
              <a:buChar char="-"/>
              <a:tabLst>
                <a:tab pos="273050" algn="l"/>
              </a:tabLst>
            </a:pPr>
            <a:r>
              <a:rPr lang="fr-FR" sz="1050" b="1" dirty="0"/>
              <a:t>Sa santé financière et immobilière (CAF, taux de vétusté des bâtiments etc…)</a:t>
            </a:r>
          </a:p>
          <a:p>
            <a:pPr marL="285750" lvl="1" indent="-285750">
              <a:buFontTx/>
              <a:buChar char="-"/>
              <a:tabLst>
                <a:tab pos="273050" algn="l"/>
              </a:tabLst>
            </a:pPr>
            <a:r>
              <a:rPr lang="fr-FR" sz="1050" b="1" dirty="0"/>
              <a:t>Sa situation RH (absentéisme, </a:t>
            </a:r>
            <a:r>
              <a:rPr lang="fr-FR" sz="1050" b="1" dirty="0" err="1"/>
              <a:t>Turn</a:t>
            </a:r>
            <a:r>
              <a:rPr lang="fr-FR" sz="1050" b="1" dirty="0"/>
              <a:t> over etc…)</a:t>
            </a:r>
          </a:p>
          <a:p>
            <a:pPr marL="285750" lvl="1" indent="-285750">
              <a:buFontTx/>
              <a:buChar char="-"/>
              <a:tabLst>
                <a:tab pos="273050" algn="l"/>
              </a:tabLst>
            </a:pPr>
            <a:r>
              <a:rPr lang="fr-FR" sz="1050" b="1" dirty="0"/>
              <a:t>Sa maturité sur le plan de la qualité et la gestion des risques (</a:t>
            </a:r>
            <a:r>
              <a:rPr lang="fr-FR" sz="1050" b="1" dirty="0" err="1"/>
              <a:t>cf</a:t>
            </a:r>
            <a:r>
              <a:rPr lang="fr-FR" sz="1050" b="1" dirty="0"/>
              <a:t> fiches supports aux actions du guide méthodologique PA ou PA)</a:t>
            </a:r>
          </a:p>
          <a:p>
            <a:pPr marL="285750" lvl="1" indent="-285750">
              <a:buFontTx/>
              <a:buChar char="-"/>
              <a:tabLst>
                <a:tab pos="273050" algn="l"/>
              </a:tabLst>
            </a:pPr>
            <a:r>
              <a:rPr lang="fr-FR" sz="1050" b="1" dirty="0"/>
              <a:t>Les coopérations/mutualisations </a:t>
            </a:r>
          </a:p>
          <a:p>
            <a:pPr marL="285750" lvl="1" indent="-285750">
              <a:buFontTx/>
              <a:buChar char="-"/>
              <a:tabLst>
                <a:tab pos="273050" algn="l"/>
              </a:tabLst>
            </a:pPr>
            <a:r>
              <a:rPr lang="fr-FR" sz="1050" b="1" dirty="0"/>
              <a:t>Son système d’information</a:t>
            </a:r>
          </a:p>
          <a:p>
            <a:pPr marL="742950" lvl="1" indent="-285750">
              <a:buFontTx/>
              <a:buChar char="-"/>
            </a:pPr>
            <a:endParaRPr lang="fr-FR" sz="1050" b="1" dirty="0"/>
          </a:p>
          <a:p>
            <a:pPr marL="742950" lvl="1" indent="-285750">
              <a:buFontTx/>
              <a:buChar char="-"/>
            </a:pPr>
            <a:endParaRPr lang="fr-FR" sz="1050" b="1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0597ADED-546B-4616-9585-BB4BD1B495C5}"/>
              </a:ext>
            </a:extLst>
          </p:cNvPr>
          <p:cNvSpPr txBox="1"/>
          <p:nvPr/>
        </p:nvSpPr>
        <p:spPr>
          <a:xfrm>
            <a:off x="7914922" y="861887"/>
            <a:ext cx="3757847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/>
              <a:t>Identifier ici les </a:t>
            </a:r>
            <a:r>
              <a:rPr lang="fr-FR" sz="1050" b="1" dirty="0">
                <a:solidFill>
                  <a:srgbClr val="0070C0"/>
                </a:solidFill>
              </a:rPr>
              <a:t>opportunités</a:t>
            </a:r>
            <a:r>
              <a:rPr lang="fr-FR" sz="1050" b="1" dirty="0"/>
              <a:t> liées :</a:t>
            </a:r>
          </a:p>
          <a:p>
            <a:pPr marL="171450" indent="-171450">
              <a:buFontTx/>
              <a:buChar char="-"/>
            </a:pPr>
            <a:r>
              <a:rPr lang="fr-FR" sz="1050" b="1" dirty="0"/>
              <a:t>Aux besoins du territoire</a:t>
            </a:r>
          </a:p>
          <a:p>
            <a:pPr marL="171450" indent="-171450">
              <a:buFontTx/>
              <a:buChar char="-"/>
            </a:pPr>
            <a:r>
              <a:rPr lang="fr-FR" sz="1050" b="1" dirty="0"/>
              <a:t>Aux nouvelles réglementations actuelles ou à venir</a:t>
            </a:r>
          </a:p>
          <a:p>
            <a:pPr marL="171450" indent="-171450">
              <a:buFontTx/>
              <a:buChar char="-"/>
            </a:pPr>
            <a:r>
              <a:rPr lang="fr-FR" sz="1050" b="1" dirty="0"/>
              <a:t>Aux attentes des usagers, familles, des professionnels de santé du territoire…</a:t>
            </a:r>
          </a:p>
          <a:p>
            <a:pPr marL="171450" indent="-171450">
              <a:buFontTx/>
              <a:buChar char="-"/>
            </a:pPr>
            <a:endParaRPr lang="fr-FR" sz="1050" b="1" dirty="0"/>
          </a:p>
          <a:p>
            <a:r>
              <a:rPr lang="fr-FR" sz="1050" dirty="0"/>
              <a:t>Pour vous aider, vous pouvez vous référer :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Aux fiches support actions « Evolution et adaptation des modalités de prise en charge aux besoins du micro-territoire » pour le secteur PA et « Transformation de l’offre PH » pour le secteur PH.</a:t>
            </a:r>
          </a:p>
          <a:p>
            <a:pPr marL="180975"/>
            <a:r>
              <a:rPr lang="fr-FR" sz="1050" dirty="0"/>
              <a:t>Ces fiches sont présentes à la fin du guide méthodologique d’élaboration des CPOM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Au PRIAC 2019-2023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Au SRS 2018_2023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DB4A8D2-D56E-41ED-B957-05DC51366899}"/>
              </a:ext>
            </a:extLst>
          </p:cNvPr>
          <p:cNvSpPr txBox="1"/>
          <p:nvPr/>
        </p:nvSpPr>
        <p:spPr>
          <a:xfrm>
            <a:off x="7982019" y="3754810"/>
            <a:ext cx="3690750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/>
              <a:t>Identifier ici </a:t>
            </a:r>
            <a:r>
              <a:rPr lang="fr-FR" sz="1050" b="1" dirty="0">
                <a:solidFill>
                  <a:srgbClr val="0070C0"/>
                </a:solidFill>
              </a:rPr>
              <a:t>les menaces </a:t>
            </a:r>
            <a:r>
              <a:rPr lang="fr-FR" sz="1050" b="1" dirty="0"/>
              <a:t>liées :</a:t>
            </a:r>
          </a:p>
          <a:p>
            <a:pPr marL="171450" indent="-171450">
              <a:buFontTx/>
              <a:buChar char="-"/>
            </a:pPr>
            <a:r>
              <a:rPr lang="fr-FR" sz="1050" b="1" dirty="0"/>
              <a:t>Aux besoins du territoire</a:t>
            </a:r>
          </a:p>
          <a:p>
            <a:pPr marL="171450" indent="-171450">
              <a:buFontTx/>
              <a:buChar char="-"/>
            </a:pPr>
            <a:r>
              <a:rPr lang="fr-FR" sz="1050" b="1" dirty="0"/>
              <a:t>Aux nouvelles réglementations actuelles ou à venir</a:t>
            </a:r>
          </a:p>
          <a:p>
            <a:pPr marL="171450" indent="-171450">
              <a:buFontTx/>
              <a:buChar char="-"/>
            </a:pPr>
            <a:r>
              <a:rPr lang="fr-FR" sz="1050" b="1" dirty="0"/>
              <a:t>Aux attentes des usagers, familles, des professionnels de santé du territoire…</a:t>
            </a:r>
          </a:p>
        </p:txBody>
      </p:sp>
    </p:spTree>
    <p:extLst>
      <p:ext uri="{BB962C8B-B14F-4D97-AF65-F5344CB8AC3E}">
        <p14:creationId xmlns:p14="http://schemas.microsoft.com/office/powerpoint/2010/main" val="3046899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Stratégie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pPr marL="12700">
              <a:lnSpc>
                <a:spcPts val="1011"/>
              </a:lnSpc>
            </a:pPr>
            <a:fld id="{0E7F21BE-42CB-4346-8224-963B80B19D64}" type="datetime1">
              <a:rPr lang="fr-FR" smtClean="0"/>
              <a:t>28/02/2021</a:t>
            </a:fld>
            <a:endParaRPr lang="mr-IN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pPr marL="12700">
              <a:lnSpc>
                <a:spcPts val="1309"/>
              </a:lnSpc>
            </a:pPr>
            <a:fld id="{B6F15528-21DE-4FAA-801E-634DDDAF4B2B}" type="slidenum">
              <a:rPr lang="uk-UA" smtClean="0"/>
              <a:pPr marL="12700">
                <a:lnSpc>
                  <a:spcPts val="1309"/>
                </a:lnSpc>
              </a:pPr>
              <a:t>4</a:t>
            </a:fld>
            <a:endParaRPr lang="uk-UA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44FDF8A-482D-4F1E-9326-085A1C487A41}"/>
              </a:ext>
            </a:extLst>
          </p:cNvPr>
          <p:cNvSpPr txBox="1"/>
          <p:nvPr/>
        </p:nvSpPr>
        <p:spPr>
          <a:xfrm>
            <a:off x="4554028" y="336671"/>
            <a:ext cx="542673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dirty="0"/>
              <a:t>Il convient ici de faire la synthèse des forces/faiblesses de l'ESMS et des opportunités/menaces identifiés afin de définir les objectifs réalistes de l'ESMS sur les 5 prochaines années.</a:t>
            </a:r>
          </a:p>
          <a:p>
            <a:pPr algn="just"/>
            <a:endParaRPr lang="fr-FR" sz="1200" dirty="0"/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D864F404-3EA7-46F9-8604-37CD478016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4423046"/>
              </p:ext>
            </p:extLst>
          </p:nvPr>
        </p:nvGraphicFramePr>
        <p:xfrm>
          <a:off x="4016077" y="1388336"/>
          <a:ext cx="7042988" cy="4336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0544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E85AF4-0CD6-4DF8-9B97-9F8BF7320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Echanges avec les autorités de tarification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7655F0-1F26-475B-BBAF-B05CC0FE6C8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071668" y="1711330"/>
            <a:ext cx="7236740" cy="3361002"/>
          </a:xfrm>
        </p:spPr>
        <p:txBody>
          <a:bodyPr/>
          <a:lstStyle/>
          <a:p>
            <a:r>
              <a:rPr lang="fr-FR" dirty="0"/>
              <a:t>A l’issue des échanges avec les autorités de tarification :</a:t>
            </a:r>
          </a:p>
          <a:p>
            <a:pPr lvl="1"/>
            <a:r>
              <a:rPr lang="fr-FR" dirty="0"/>
              <a:t> Noter les objectifs négociés et les grandes actions à mettre en place par objectif (cf. fiches actions, annexe 4 du CPOM, dans l’outil diagnostic PA et PH) </a:t>
            </a:r>
          </a:p>
          <a:p>
            <a:pPr lvl="1"/>
            <a:r>
              <a:rPr lang="fr-FR" dirty="0"/>
              <a:t>Fixer une date pour la réunion de présentation des fiches actions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3881525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{3C19CF6F-9C2B-472A-AD69-C3BF33170805}tf03457475</Template>
  <TotalTime>0</TotalTime>
  <Words>443</Words>
  <Application>Microsoft Office PowerPoint</Application>
  <PresentationFormat>Grand écran</PresentationFormat>
  <Paragraphs>50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Calibri</vt:lpstr>
      <vt:lpstr>Corbel</vt:lpstr>
      <vt:lpstr>Wingdings 2</vt:lpstr>
      <vt:lpstr>Cadre</vt:lpstr>
      <vt:lpstr>Réunion  Diagnostic partagé CPOM 20xx-20xx</vt:lpstr>
      <vt:lpstr>Présentation de l’OG/ESMS</vt:lpstr>
      <vt:lpstr>Forces/Faiblesses Opportunités/Menaces</vt:lpstr>
      <vt:lpstr>Stratégie</vt:lpstr>
      <vt:lpstr>Echanges avec les autorités de tarification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 Diagnostic partagé CPOM 20xx-20xx</dc:title>
  <dc:creator>Dorothée MORISSET-BALESTRINI</dc:creator>
  <cp:lastModifiedBy>Dorothée MORISSET-BALESTRINI</cp:lastModifiedBy>
  <cp:revision>8</cp:revision>
  <dcterms:created xsi:type="dcterms:W3CDTF">2021-02-28T21:46:15Z</dcterms:created>
  <dcterms:modified xsi:type="dcterms:W3CDTF">2021-02-28T22:30:08Z</dcterms:modified>
</cp:coreProperties>
</file>