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18DD-C73A-41EF-A7C3-5C239C95ED6E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0C5C-0F8A-41A2-A0F7-0A45AEA7A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96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918DD-C73A-41EF-A7C3-5C239C95ED6E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00C5C-0F8A-41A2-A0F7-0A45AEA7A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05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signalement-moustique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" y="0"/>
            <a:ext cx="12191999" cy="686581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136532" y="1310054"/>
            <a:ext cx="3213337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fr-FR" sz="1200" b="1" i="1" dirty="0" smtClean="0">
                <a:solidFill>
                  <a:schemeClr val="accent5">
                    <a:lumMod val="50000"/>
                  </a:schemeClr>
                </a:solidFill>
              </a:rPr>
              <a:t>a carte d’identité </a:t>
            </a:r>
          </a:p>
          <a:p>
            <a:r>
              <a:rPr lang="fr-FR" sz="1100" b="1" dirty="0" smtClean="0">
                <a:solidFill>
                  <a:schemeClr val="accent5">
                    <a:lumMod val="50000"/>
                  </a:schemeClr>
                </a:solidFill>
              </a:rPr>
              <a:t>Nom</a:t>
            </a: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fr-FR" sz="1100" dirty="0" err="1" smtClean="0">
                <a:solidFill>
                  <a:schemeClr val="accent5">
                    <a:lumMod val="50000"/>
                  </a:schemeClr>
                </a:solidFill>
              </a:rPr>
              <a:t>Aldes</a:t>
            </a: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100" dirty="0" err="1" smtClean="0">
                <a:solidFill>
                  <a:schemeClr val="accent5">
                    <a:lumMod val="50000"/>
                  </a:schemeClr>
                </a:solidFill>
              </a:rPr>
              <a:t>Albopictus</a:t>
            </a: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, plus connu sous le nom de « moustique Tigre »</a:t>
            </a:r>
          </a:p>
          <a:p>
            <a:r>
              <a:rPr lang="fr-FR" sz="1100" b="1" dirty="0" smtClean="0">
                <a:solidFill>
                  <a:schemeClr val="accent5">
                    <a:lumMod val="50000"/>
                  </a:schemeClr>
                </a:solidFill>
              </a:rPr>
              <a:t>Apparence </a:t>
            </a: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fr-FR" sz="1100" dirty="0">
                <a:solidFill>
                  <a:schemeClr val="accent5">
                    <a:lumMod val="50000"/>
                  </a:schemeClr>
                </a:solidFill>
              </a:rPr>
              <a:t>noir à rayures </a:t>
            </a: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blanches, plus petit qu’une pièce de 1 centime d’euro</a:t>
            </a:r>
          </a:p>
          <a:p>
            <a:r>
              <a:rPr lang="fr-FR" sz="1100" b="1" dirty="0" smtClean="0">
                <a:solidFill>
                  <a:schemeClr val="accent5">
                    <a:lumMod val="50000"/>
                  </a:schemeClr>
                </a:solidFill>
              </a:rPr>
              <a:t>Cycle de vie </a:t>
            </a: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: il se développe en quatre étapes : œuf, nymphe, larve et adulte. </a:t>
            </a:r>
          </a:p>
          <a:p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La femelle peut pondre jusqu’à 300 œufs en 1 mois </a:t>
            </a:r>
            <a:r>
              <a:rPr lang="fr-FR" sz="1100" dirty="0">
                <a:solidFill>
                  <a:schemeClr val="accent5">
                    <a:lumMod val="50000"/>
                  </a:schemeClr>
                </a:solidFill>
              </a:rPr>
              <a:t>dans des eaux stagnantes, les larves ayant besoin d’eau pour se </a:t>
            </a: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développer.</a:t>
            </a:r>
          </a:p>
          <a:p>
            <a:r>
              <a:rPr lang="fr-FR" sz="1100" b="1" dirty="0" smtClean="0">
                <a:solidFill>
                  <a:schemeClr val="accent5">
                    <a:lumMod val="50000"/>
                  </a:schemeClr>
                </a:solidFill>
              </a:rPr>
              <a:t>Particularités :</a:t>
            </a: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 son rayon de déplacement est de 150m. Seule la femelle pique toute la journée, et principalement tôt le matin et au coucher du soleil.</a:t>
            </a:r>
            <a:endParaRPr lang="fr-FR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28" y="186910"/>
            <a:ext cx="1808164" cy="103774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84292" y="76791"/>
            <a:ext cx="6363685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Britannic Bold" panose="020B0903060703020204" pitchFamily="34" charset="0"/>
              </a:rPr>
              <a:t>Le moustique Tigre est présent en France métropolitaine depuis 2004. Il est le vecteur de certaines arboviroses comme la dengue, le 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Britannic Bold" panose="020B0903060703020204" pitchFamily="34" charset="0"/>
              </a:rPr>
              <a:t>chikungunya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Britannic Bold" panose="020B0903060703020204" pitchFamily="34" charset="0"/>
              </a:rPr>
              <a:t> ou le 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Britannic Bold" panose="020B0903060703020204" pitchFamily="34" charset="0"/>
              </a:rPr>
              <a:t>Zika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Britannic Bold" panose="020B0903060703020204" pitchFamily="34" charset="0"/>
              </a:rPr>
              <a:t>. </a:t>
            </a:r>
          </a:p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Britannic Bold" panose="020B0903060703020204" pitchFamily="34" charset="0"/>
              </a:rPr>
              <a:t>Il est implanté et actif an Corse, pendant sa période d’activité du 1</a:t>
            </a:r>
            <a:r>
              <a:rPr lang="fr-FR" sz="1400" b="1" baseline="300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Britannic Bold" panose="020B0903060703020204" pitchFamily="34" charset="0"/>
              </a:rPr>
              <a:t>er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Britannic Bold" panose="020B0903060703020204" pitchFamily="34" charset="0"/>
              </a:rPr>
              <a:t> mai au 30 novembre.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2718" y="4033792"/>
            <a:ext cx="3213337" cy="25083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>
                <a:solidFill>
                  <a:schemeClr val="accent5">
                    <a:lumMod val="50000"/>
                  </a:schemeClr>
                </a:solidFill>
              </a:rPr>
              <a:t>Comment attrape-t-on la dengue, le </a:t>
            </a:r>
            <a:r>
              <a:rPr lang="fr-FR" sz="1200" b="1" i="1" dirty="0" err="1" smtClean="0">
                <a:solidFill>
                  <a:schemeClr val="accent5">
                    <a:lumMod val="50000"/>
                  </a:schemeClr>
                </a:solidFill>
              </a:rPr>
              <a:t>chikungunya</a:t>
            </a:r>
            <a:r>
              <a:rPr lang="fr-FR" sz="1200" b="1" i="1" dirty="0" smtClean="0">
                <a:solidFill>
                  <a:schemeClr val="accent5">
                    <a:lumMod val="50000"/>
                  </a:schemeClr>
                </a:solidFill>
              </a:rPr>
              <a:t> ou le </a:t>
            </a:r>
            <a:r>
              <a:rPr lang="fr-FR" sz="1200" b="1" i="1" dirty="0" err="1" smtClean="0">
                <a:solidFill>
                  <a:schemeClr val="accent5">
                    <a:lumMod val="50000"/>
                  </a:schemeClr>
                </a:solidFill>
              </a:rPr>
              <a:t>Zika</a:t>
            </a:r>
            <a:r>
              <a:rPr lang="fr-FR" sz="1200" b="1" i="1" dirty="0" smtClean="0">
                <a:solidFill>
                  <a:schemeClr val="accent5">
                    <a:lumMod val="50000"/>
                  </a:schemeClr>
                </a:solidFill>
              </a:rPr>
              <a:t> ?</a:t>
            </a:r>
          </a:p>
          <a:p>
            <a:pPr algn="ctr"/>
            <a:endParaRPr lang="fr-FR" sz="12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À l’occasion d’un voyage dans un pays où l’une ou l’autre de ces maladies sont présentes, une personne peut se faire piquer par un moustique infecté. À son retour en métropole, si la personne est malade et se fait à nouveau piquer, le </a:t>
            </a:r>
            <a:r>
              <a:rPr lang="fr-FR" sz="1100" dirty="0">
                <a:solidFill>
                  <a:schemeClr val="accent5">
                    <a:lumMod val="50000"/>
                  </a:schemeClr>
                </a:solidFill>
              </a:rPr>
              <a:t>moustique tigre peut alors transmettre le virus à d’autres personnes</a:t>
            </a: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fr-FR" sz="1100" b="1" dirty="0" smtClean="0">
                <a:solidFill>
                  <a:schemeClr val="accent5">
                    <a:lumMod val="50000"/>
                  </a:schemeClr>
                </a:solidFill>
              </a:rPr>
              <a:t>Lorsque je suis malade, le virus est actif dans mon organisme pendant 7 jours. </a:t>
            </a:r>
          </a:p>
          <a:p>
            <a:r>
              <a:rPr lang="fr-FR" sz="1100" u="sng" dirty="0" smtClean="0">
                <a:solidFill>
                  <a:schemeClr val="accent5">
                    <a:lumMod val="50000"/>
                  </a:schemeClr>
                </a:solidFill>
              </a:rPr>
              <a:t>Pour ne pas transmettre la maladie : </a:t>
            </a:r>
          </a:p>
          <a:p>
            <a:pPr marL="171450" indent="-171450">
              <a:buFontTx/>
              <a:buChar char="-"/>
            </a:pP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je me protège contre les piqûres de moustiques ;</a:t>
            </a:r>
          </a:p>
          <a:p>
            <a:pPr marL="171450" indent="-171450">
              <a:buFontTx/>
              <a:buChar char="-"/>
            </a:pP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je limite mes déplacements.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520875" y="3889585"/>
            <a:ext cx="3854205" cy="2796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>
                <a:solidFill>
                  <a:schemeClr val="accent5">
                    <a:lumMod val="50000"/>
                  </a:schemeClr>
                </a:solidFill>
              </a:rPr>
              <a:t>Voyageurs, protégez vous </a:t>
            </a:r>
          </a:p>
          <a:p>
            <a:pPr algn="ctr"/>
            <a:r>
              <a:rPr lang="fr-FR" sz="1100" u="sng" dirty="0" smtClean="0">
                <a:solidFill>
                  <a:schemeClr val="accent5">
                    <a:lumMod val="50000"/>
                  </a:schemeClr>
                </a:solidFill>
              </a:rPr>
              <a:t>Avant de partir : 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Je consulte les conseils aux voyageurs du site du ministère des affaires étrangères ;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Je demande conseil à mon pharmacien pour l’usage de  produits répulsifs ;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J’adopte les bons gestes (vêtements couvrants, répulsifs…).</a:t>
            </a:r>
          </a:p>
          <a:p>
            <a:pPr algn="ctr"/>
            <a:r>
              <a:rPr lang="pt-BR" sz="1100" u="sng" dirty="0" smtClean="0">
                <a:solidFill>
                  <a:schemeClr val="accent5">
                    <a:lumMod val="50000"/>
                  </a:schemeClr>
                </a:solidFill>
              </a:rPr>
              <a:t>Si vous êtes enceintes et si </a:t>
            </a:r>
            <a:r>
              <a:rPr lang="pt-BR" sz="1100" u="sng" dirty="0">
                <a:solidFill>
                  <a:schemeClr val="accent5">
                    <a:lumMod val="50000"/>
                  </a:schemeClr>
                </a:solidFill>
              </a:rPr>
              <a:t>le </a:t>
            </a:r>
            <a:r>
              <a:rPr lang="pt-BR" sz="1100" u="sng" dirty="0" smtClean="0">
                <a:solidFill>
                  <a:schemeClr val="accent5">
                    <a:lumMod val="50000"/>
                  </a:schemeClr>
                </a:solidFill>
              </a:rPr>
              <a:t>report du voyage n’est pas possible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accent5">
                    <a:lumMod val="50000"/>
                  </a:schemeClr>
                </a:solidFill>
              </a:rPr>
              <a:t>Consulter votre médecin avant le départ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accent5">
                    <a:lumMod val="50000"/>
                  </a:schemeClr>
                </a:solidFill>
              </a:rPr>
              <a:t>Respéctez les mesures de protection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accent5">
                    <a:lumMod val="50000"/>
                  </a:schemeClr>
                </a:solidFill>
              </a:rPr>
              <a:t>Consultez en cas de symptômes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accent5">
                    <a:lumMod val="50000"/>
                  </a:schemeClr>
                </a:solidFill>
              </a:rPr>
              <a:t>Assurez vous du bon suivi de votre grossesse</a:t>
            </a:r>
          </a:p>
          <a:p>
            <a:pPr algn="ctr"/>
            <a:endParaRPr lang="pt-BR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1100" b="1" dirty="0" smtClean="0">
                <a:solidFill>
                  <a:schemeClr val="accent5">
                    <a:lumMod val="50000"/>
                  </a:schemeClr>
                </a:solidFill>
              </a:rPr>
              <a:t>Une transmission du virus Zika par voie sexuelle étant possible, il est recommandé d’avoir des rapports sexuels protégés pendant toute la durée de la grossesse, utilisez des preservatifs  </a:t>
            </a:r>
          </a:p>
        </p:txBody>
      </p:sp>
      <p:sp>
        <p:nvSpPr>
          <p:cNvPr id="8" name="Étoile à 32 branches 7"/>
          <p:cNvSpPr/>
          <p:nvPr/>
        </p:nvSpPr>
        <p:spPr>
          <a:xfrm>
            <a:off x="9616143" y="2241549"/>
            <a:ext cx="2681653" cy="2382716"/>
          </a:xfrm>
          <a:prstGeom prst="star3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070193" y="2711242"/>
            <a:ext cx="177355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Consultez votre médecin traitant en cas de fièvre, douleurs articulaires, douleurs musculaires, maux de tête, éruption cutanée, conjonctivite, en particulier au retour d’un voyage dans une zone tropicale.</a:t>
            </a:r>
          </a:p>
        </p:txBody>
      </p:sp>
      <p:sp>
        <p:nvSpPr>
          <p:cNvPr id="12" name="Pensées 11"/>
          <p:cNvSpPr/>
          <p:nvPr/>
        </p:nvSpPr>
        <p:spPr>
          <a:xfrm>
            <a:off x="3180638" y="1241158"/>
            <a:ext cx="2914610" cy="1228603"/>
          </a:xfrm>
          <a:prstGeom prst="cloudCallout">
            <a:avLst>
              <a:gd name="adj1" fmla="val -43142"/>
              <a:gd name="adj2" fmla="val 6904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391508" y="1490573"/>
            <a:ext cx="291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Vous pensez avoir observé un moustique tigre près de chez vous ? Signalez-le ! </a:t>
            </a:r>
          </a:p>
          <a:p>
            <a:r>
              <a:rPr lang="fr-FR" sz="12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hlinkClick r:id="rId4"/>
              </a:rPr>
              <a:t>www.signalement-moustique.fr</a:t>
            </a:r>
            <a:endParaRPr lang="fr-FR" sz="1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564143" y="4064570"/>
            <a:ext cx="2572435" cy="24776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>
                <a:solidFill>
                  <a:schemeClr val="accent5">
                    <a:lumMod val="50000"/>
                  </a:schemeClr>
                </a:solidFill>
              </a:rPr>
              <a:t>Comment se protéger des piqures 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Je porte des vêtements amples et couvrants 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J’utilise des produits anti moustiques selon les conseils de mon médecin ou pharmacien 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Si j’en dispose, j’allume le ventilateur ou la climatisation (les moustiques fuient les endroits frais) 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J’utilise une moustiquaire imprégnée;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J’utilise des diffuseurs d’insecticides à l’intérieur et des serpentins à l’extérieur.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75705" y="1347874"/>
            <a:ext cx="3360707" cy="18312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>
                <a:solidFill>
                  <a:schemeClr val="accent5">
                    <a:lumMod val="50000"/>
                  </a:schemeClr>
                </a:solidFill>
              </a:rPr>
              <a:t>J’adopte les bons gestes et je limite le développement des moustiques autour de mon habitation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J’</a:t>
            </a:r>
            <a:r>
              <a:rPr lang="fr-FR" sz="1100" dirty="0">
                <a:solidFill>
                  <a:schemeClr val="accent5">
                    <a:lumMod val="50000"/>
                  </a:schemeClr>
                </a:solidFill>
              </a:rPr>
              <a:t>é</a:t>
            </a: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limine les eaux stagnantes (coupelles des pots de fleurs, vérifier le bon écoulement des eaux pluviales…)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Je supprime ou je couvre les réservoirs d’eau (bidons, citernes, bassins);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100" dirty="0" smtClean="0">
                <a:solidFill>
                  <a:schemeClr val="accent5">
                    <a:lumMod val="50000"/>
                  </a:schemeClr>
                </a:solidFill>
              </a:rPr>
              <a:t>Je limite les lieux de repos des moustiques (déchets verts, herbes hautes, je coupe les haies…)</a:t>
            </a:r>
            <a:endParaRPr lang="fr-FR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62" y="3321844"/>
            <a:ext cx="1044735" cy="104473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74" y="2342949"/>
            <a:ext cx="1102849" cy="139797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44" y="6133175"/>
            <a:ext cx="1103630" cy="642836"/>
          </a:xfrm>
          <a:prstGeom prst="rect">
            <a:avLst/>
          </a:prstGeom>
        </p:spPr>
      </p:pic>
      <p:sp>
        <p:nvSpPr>
          <p:cNvPr id="7" name="Rectangle avec flèche vers la gauche 6"/>
          <p:cNvSpPr/>
          <p:nvPr/>
        </p:nvSpPr>
        <p:spPr>
          <a:xfrm rot="20799598">
            <a:off x="9210505" y="338291"/>
            <a:ext cx="2752662" cy="1451428"/>
          </a:xfrm>
          <a:prstGeom prst="left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 rot="20823694">
            <a:off x="10046172" y="333628"/>
            <a:ext cx="19708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/>
              <a:t>Les produits anti-moustiques (insecticides et répulsifs) ne permettent pas d’éliminer durablement les moustiques : vous pouvez agir en éliminant ses lieux de repos et ses lieux de ponte.</a:t>
            </a:r>
            <a:endParaRPr lang="fr-FR" sz="1100" i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3304" y="1751714"/>
            <a:ext cx="971247" cy="6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586</Words>
  <Application>Microsoft Office PowerPoint</Application>
  <PresentationFormat>Grand écran</PresentationFormat>
  <Paragraphs>41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Britannic Bold</vt:lpstr>
      <vt:lpstr>Calibri</vt:lpstr>
      <vt:lpstr>Calibri Light</vt:lpstr>
      <vt:lpstr>Wingdings</vt:lpstr>
      <vt:lpstr>Thème Office</vt:lpstr>
      <vt:lpstr>Présentation PowerPoint</vt:lpstr>
    </vt:vector>
  </TitlesOfParts>
  <Company>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arboviroses</dc:title>
  <dc:creator>COIPLET, Lauranne</dc:creator>
  <dc:description/>
  <cp:lastModifiedBy>GAUCHER, Stéphanie (ARS-CORSE/DSPMS/VSSE)</cp:lastModifiedBy>
  <cp:revision>6</cp:revision>
  <cp:lastPrinted>2022-05-09T07:20:04Z</cp:lastPrinted>
  <dcterms:created xsi:type="dcterms:W3CDTF">2022-05-09T07:14:42Z</dcterms:created>
  <dcterms:modified xsi:type="dcterms:W3CDTF">2022-05-19T06:46:48Z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arboviroses</vt:lpwstr>
  </property>
  <property fmtid="{D5CDD505-2E9C-101B-9397-08002B2CF9AE}" pid="3" name="SlideDescription">
    <vt:lpwstr/>
  </property>
</Properties>
</file>