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6" r:id="rId4"/>
    <p:sldId id="278" r:id="rId5"/>
    <p:sldId id="259" r:id="rId6"/>
    <p:sldId id="271" r:id="rId7"/>
    <p:sldId id="273" r:id="rId8"/>
    <p:sldId id="274" r:id="rId9"/>
    <p:sldId id="275" r:id="rId10"/>
    <p:sldId id="276" r:id="rId11"/>
    <p:sldId id="277" r:id="rId12"/>
    <p:sldId id="270" r:id="rId13"/>
    <p:sldId id="269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28F"/>
    <a:srgbClr val="FF0000"/>
    <a:srgbClr val="DE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pn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tih.sante.fr/tarifs-smr" TargetMode="External"/><Relationship Id="rId2" Type="http://schemas.openxmlformats.org/officeDocument/2006/relationships/hyperlink" Target="https://www.legifrance.gouv.fr/jorf/id/JORFTEXT000049429824" TargetMode="External"/><Relationship Id="rId1" Type="http://schemas.openxmlformats.org/officeDocument/2006/relationships/hyperlink" Target="https://www.legifrance.gouv.fr/jorf/id/JORFTEXT000048514487" TargetMode="External"/></Relationships>
</file>

<file path=ppt/diagrams/_rels/data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tih.sante.fr/sites/default/files/public/content/4770/atih_webinaire_smr_nouveau_modele_financement_ex_oqn.pdf" TargetMode="External"/><Relationship Id="rId1" Type="http://schemas.openxmlformats.org/officeDocument/2006/relationships/hyperlink" Target="https://www.atih.sante.fr/sites/default/files/public/content/4770/atih_webinaire_smr_nouveau_modele_financement_ex_daf.pdf" TargetMode="External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pn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tih.sante.fr/tarifs-smr" TargetMode="External"/><Relationship Id="rId2" Type="http://schemas.openxmlformats.org/officeDocument/2006/relationships/hyperlink" Target="https://www.legifrance.gouv.fr/jorf/id/JORFTEXT000049429824" TargetMode="External"/><Relationship Id="rId1" Type="http://schemas.openxmlformats.org/officeDocument/2006/relationships/hyperlink" Target="https://www.legifrance.gouv.fr/jorf/id/JORFTEXT000048514487" TargetMode="External"/></Relationships>
</file>

<file path=ppt/diagrams/_rels/drawing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tih.sante.fr/sites/default/files/public/content/4770/atih_webinaire_smr_nouveau_modele_financement_ex_oqn.pdf" TargetMode="External"/><Relationship Id="rId1" Type="http://schemas.openxmlformats.org/officeDocument/2006/relationships/hyperlink" Target="https://www.atih.sante.fr/sites/default/files/public/content/4770/atih_webinaire_smr_nouveau_modele_financement_ex_daf.pdf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349FAB-EBCD-4841-90D2-AB8991111D2B}" type="doc">
      <dgm:prSet loTypeId="urn:microsoft.com/office/officeart/2005/8/layout/vList4" loCatId="list" qsTypeId="urn:microsoft.com/office/officeart/2005/8/quickstyle/3d1" qsCatId="3D" csTypeId="urn:microsoft.com/office/officeart/2005/8/colors/accent0_2" csCatId="mainScheme" phldr="1"/>
      <dgm:spPr/>
      <dgm:t>
        <a:bodyPr/>
        <a:lstStyle/>
        <a:p>
          <a:endParaRPr lang="fr-FR"/>
        </a:p>
      </dgm:t>
    </dgm:pt>
    <dgm:pt modelId="{7120178B-12DD-4A48-BFC9-0186B277466B}">
      <dgm:prSet phldrT="[Texte]"/>
      <dgm:spPr/>
      <dgm:t>
        <a:bodyPr/>
        <a:lstStyle/>
        <a:p>
          <a:r>
            <a:rPr lang="fr-FR" dirty="0" smtClean="0"/>
            <a:t>Introduction</a:t>
          </a:r>
          <a:endParaRPr lang="fr-FR" dirty="0"/>
        </a:p>
      </dgm:t>
    </dgm:pt>
    <dgm:pt modelId="{13A411AE-165E-4829-8631-6DA1CE26E422}" type="parTrans" cxnId="{E1A5EB8D-44DF-4942-BF1D-7FF57FAE2FCD}">
      <dgm:prSet/>
      <dgm:spPr/>
      <dgm:t>
        <a:bodyPr/>
        <a:lstStyle/>
        <a:p>
          <a:endParaRPr lang="fr-FR"/>
        </a:p>
      </dgm:t>
    </dgm:pt>
    <dgm:pt modelId="{5365C775-0135-4975-A2D2-D144CF42D2DC}" type="sibTrans" cxnId="{E1A5EB8D-44DF-4942-BF1D-7FF57FAE2FCD}">
      <dgm:prSet/>
      <dgm:spPr/>
      <dgm:t>
        <a:bodyPr/>
        <a:lstStyle/>
        <a:p>
          <a:endParaRPr lang="fr-FR"/>
        </a:p>
      </dgm:t>
    </dgm:pt>
    <dgm:pt modelId="{5F911DA0-645A-431F-B632-901F68E3E44C}">
      <dgm:prSet phldrT="[Texte]"/>
      <dgm:spPr/>
      <dgm:t>
        <a:bodyPr/>
        <a:lstStyle/>
        <a:p>
          <a:r>
            <a:rPr lang="fr-FR" dirty="0" smtClean="0"/>
            <a:t>Avis à rendre </a:t>
          </a:r>
          <a:endParaRPr lang="fr-FR" dirty="0"/>
        </a:p>
      </dgm:t>
    </dgm:pt>
    <dgm:pt modelId="{45708A1A-61CF-405B-A80F-15652D03907C}" type="parTrans" cxnId="{139CA385-FC7F-40F5-BF57-E8B7D00C516D}">
      <dgm:prSet/>
      <dgm:spPr/>
      <dgm:t>
        <a:bodyPr/>
        <a:lstStyle/>
        <a:p>
          <a:endParaRPr lang="fr-FR"/>
        </a:p>
      </dgm:t>
    </dgm:pt>
    <dgm:pt modelId="{48FB1A6E-E9F7-4ADB-8DDB-7C241C637559}" type="sibTrans" cxnId="{139CA385-FC7F-40F5-BF57-E8B7D00C516D}">
      <dgm:prSet/>
      <dgm:spPr/>
      <dgm:t>
        <a:bodyPr/>
        <a:lstStyle/>
        <a:p>
          <a:endParaRPr lang="fr-FR"/>
        </a:p>
      </dgm:t>
    </dgm:pt>
    <dgm:pt modelId="{75856280-8C5C-4026-B18F-6D5D99BA72B5}">
      <dgm:prSet phldrT="[Texte]"/>
      <dgm:spPr/>
      <dgm:t>
        <a:bodyPr/>
        <a:lstStyle/>
        <a:p>
          <a:r>
            <a:rPr lang="fr-FR" dirty="0" smtClean="0"/>
            <a:t>Election du Président de la section SMR</a:t>
          </a:r>
          <a:endParaRPr lang="fr-FR" dirty="0"/>
        </a:p>
      </dgm:t>
    </dgm:pt>
    <dgm:pt modelId="{7B3AC5BB-7BB0-4591-911A-256C19FAC92D}" type="parTrans" cxnId="{1A5AE3F2-16C6-41B3-BE6F-46F05EEDE860}">
      <dgm:prSet/>
      <dgm:spPr/>
      <dgm:t>
        <a:bodyPr/>
        <a:lstStyle/>
        <a:p>
          <a:endParaRPr lang="fr-FR"/>
        </a:p>
      </dgm:t>
    </dgm:pt>
    <dgm:pt modelId="{A33DB65A-8A0E-41A8-83F7-9212ACBA3945}" type="sibTrans" cxnId="{1A5AE3F2-16C6-41B3-BE6F-46F05EEDE860}">
      <dgm:prSet/>
      <dgm:spPr/>
      <dgm:t>
        <a:bodyPr/>
        <a:lstStyle/>
        <a:p>
          <a:endParaRPr lang="fr-FR"/>
        </a:p>
      </dgm:t>
    </dgm:pt>
    <dgm:pt modelId="{89EC074C-0715-4418-9EDD-FA65A8846A31}">
      <dgm:prSet phldrT="[Texte]"/>
      <dgm:spPr/>
      <dgm:t>
        <a:bodyPr/>
        <a:lstStyle/>
        <a:p>
          <a:r>
            <a:rPr lang="fr-FR" dirty="0" smtClean="0"/>
            <a:t>Vérification Quorum</a:t>
          </a:r>
          <a:endParaRPr lang="fr-FR" dirty="0"/>
        </a:p>
      </dgm:t>
    </dgm:pt>
    <dgm:pt modelId="{DB61C169-85B3-4CE1-941E-BD5676C28E9C}" type="parTrans" cxnId="{95799A67-9090-47DC-A8AB-097D12713579}">
      <dgm:prSet/>
      <dgm:spPr/>
      <dgm:t>
        <a:bodyPr/>
        <a:lstStyle/>
        <a:p>
          <a:endParaRPr lang="fr-FR"/>
        </a:p>
      </dgm:t>
    </dgm:pt>
    <dgm:pt modelId="{EE0E7C3D-AD0D-4318-85A7-D1251D93B606}" type="sibTrans" cxnId="{95799A67-9090-47DC-A8AB-097D12713579}">
      <dgm:prSet/>
      <dgm:spPr/>
      <dgm:t>
        <a:bodyPr/>
        <a:lstStyle/>
        <a:p>
          <a:endParaRPr lang="fr-FR"/>
        </a:p>
      </dgm:t>
    </dgm:pt>
    <dgm:pt modelId="{DBAAE610-D320-4239-818E-3E3E417B5AC0}">
      <dgm:prSet phldrT="[Texte]"/>
      <dgm:spPr/>
      <dgm:t>
        <a:bodyPr/>
        <a:lstStyle/>
        <a:p>
          <a:r>
            <a:rPr lang="fr-FR" dirty="0" smtClean="0"/>
            <a:t>Présentation : Nouveau Modèle de financement</a:t>
          </a:r>
          <a:endParaRPr lang="fr-FR" dirty="0"/>
        </a:p>
      </dgm:t>
    </dgm:pt>
    <dgm:pt modelId="{777D72AF-20AB-48E5-9864-DC53A18B92CC}" type="parTrans" cxnId="{737E33FD-8602-417E-81AE-134B9F89A812}">
      <dgm:prSet/>
      <dgm:spPr/>
      <dgm:t>
        <a:bodyPr/>
        <a:lstStyle/>
        <a:p>
          <a:endParaRPr lang="fr-FR"/>
        </a:p>
      </dgm:t>
    </dgm:pt>
    <dgm:pt modelId="{4C80943A-42DD-4773-B2A9-B229C87AC3F3}" type="sibTrans" cxnId="{737E33FD-8602-417E-81AE-134B9F89A812}">
      <dgm:prSet/>
      <dgm:spPr/>
      <dgm:t>
        <a:bodyPr/>
        <a:lstStyle/>
        <a:p>
          <a:endParaRPr lang="fr-FR"/>
        </a:p>
      </dgm:t>
    </dgm:pt>
    <dgm:pt modelId="{98E14A41-2DAA-4207-8860-4F8E13D5FB7D}">
      <dgm:prSet phldrT="[Texte]"/>
      <dgm:spPr/>
      <dgm:t>
        <a:bodyPr/>
        <a:lstStyle/>
        <a:p>
          <a:r>
            <a:rPr lang="fr-FR" dirty="0" smtClean="0"/>
            <a:t>Récapitulatif – Allocation 2023</a:t>
          </a:r>
          <a:endParaRPr lang="fr-FR" dirty="0"/>
        </a:p>
      </dgm:t>
    </dgm:pt>
    <dgm:pt modelId="{B0B21605-B8B4-44E7-A1ED-5AF7BC626CCD}" type="parTrans" cxnId="{E5CD7610-D8AB-403E-A594-4988103512EB}">
      <dgm:prSet/>
      <dgm:spPr/>
      <dgm:t>
        <a:bodyPr/>
        <a:lstStyle/>
        <a:p>
          <a:endParaRPr lang="fr-FR"/>
        </a:p>
      </dgm:t>
    </dgm:pt>
    <dgm:pt modelId="{17665F4A-C6D0-4563-BEDF-BCCC9E4002F3}" type="sibTrans" cxnId="{E5CD7610-D8AB-403E-A594-4988103512EB}">
      <dgm:prSet/>
      <dgm:spPr/>
      <dgm:t>
        <a:bodyPr/>
        <a:lstStyle/>
        <a:p>
          <a:endParaRPr lang="fr-FR"/>
        </a:p>
      </dgm:t>
    </dgm:pt>
    <dgm:pt modelId="{CAF8D9ED-F296-4592-BEE2-5C010E8A8A4D}" type="pres">
      <dgm:prSet presAssocID="{CD349FAB-EBCD-4841-90D2-AB8991111D2B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C4C36E8-EC5F-4D4D-9404-B72F65D05CDF}" type="pres">
      <dgm:prSet presAssocID="{7120178B-12DD-4A48-BFC9-0186B277466B}" presName="comp" presStyleCnt="0"/>
      <dgm:spPr/>
    </dgm:pt>
    <dgm:pt modelId="{6BCC5F12-6B55-41A2-ACD9-3C5B44436958}" type="pres">
      <dgm:prSet presAssocID="{7120178B-12DD-4A48-BFC9-0186B277466B}" presName="box" presStyleLbl="node1" presStyleIdx="0" presStyleCnt="2"/>
      <dgm:spPr/>
      <dgm:t>
        <a:bodyPr/>
        <a:lstStyle/>
        <a:p>
          <a:endParaRPr lang="fr-FR"/>
        </a:p>
      </dgm:t>
    </dgm:pt>
    <dgm:pt modelId="{9B78175F-6BDF-4710-875F-A144CC8D92C4}" type="pres">
      <dgm:prSet presAssocID="{7120178B-12DD-4A48-BFC9-0186B277466B}" presName="img" presStyleLbl="fgImgPlace1" presStyleIdx="0" presStyleCnt="2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</dgm:spPr>
      <dgm:t>
        <a:bodyPr/>
        <a:lstStyle/>
        <a:p>
          <a:endParaRPr lang="fr-FR"/>
        </a:p>
      </dgm:t>
    </dgm:pt>
    <dgm:pt modelId="{21FBEBE1-639F-4EB3-A23B-D7736AA69492}" type="pres">
      <dgm:prSet presAssocID="{7120178B-12DD-4A48-BFC9-0186B277466B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8F109AF-414E-48D2-A204-92EB9EF1CDFB}" type="pres">
      <dgm:prSet presAssocID="{5365C775-0135-4975-A2D2-D144CF42D2DC}" presName="spacer" presStyleCnt="0"/>
      <dgm:spPr/>
    </dgm:pt>
    <dgm:pt modelId="{AB64C0D0-86AD-419B-99D6-E2E12FAFDCF8}" type="pres">
      <dgm:prSet presAssocID="{5F911DA0-645A-431F-B632-901F68E3E44C}" presName="comp" presStyleCnt="0"/>
      <dgm:spPr/>
    </dgm:pt>
    <dgm:pt modelId="{4B71F277-C47F-431C-93BD-3A8A67714375}" type="pres">
      <dgm:prSet presAssocID="{5F911DA0-645A-431F-B632-901F68E3E44C}" presName="box" presStyleLbl="node1" presStyleIdx="1" presStyleCnt="2" custLinFactNeighborX="2835"/>
      <dgm:spPr/>
      <dgm:t>
        <a:bodyPr/>
        <a:lstStyle/>
        <a:p>
          <a:endParaRPr lang="fr-FR"/>
        </a:p>
      </dgm:t>
    </dgm:pt>
    <dgm:pt modelId="{DD561CA9-3F8F-47ED-B208-E60941FA3D94}" type="pres">
      <dgm:prSet presAssocID="{5F911DA0-645A-431F-B632-901F68E3E44C}" presName="img" presStyleLbl="fgImgPlace1" presStyleIdx="1" presStyleCnt="2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  <dgm:t>
        <a:bodyPr/>
        <a:lstStyle/>
        <a:p>
          <a:endParaRPr lang="fr-FR"/>
        </a:p>
      </dgm:t>
    </dgm:pt>
    <dgm:pt modelId="{262F19A1-58D3-407A-AB54-D6EF92AE77D0}" type="pres">
      <dgm:prSet presAssocID="{5F911DA0-645A-431F-B632-901F68E3E44C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F9A5A90-CAD2-4005-A123-BFE18E4B4BE4}" type="presOf" srcId="{CD349FAB-EBCD-4841-90D2-AB8991111D2B}" destId="{CAF8D9ED-F296-4592-BEE2-5C010E8A8A4D}" srcOrd="0" destOrd="0" presId="urn:microsoft.com/office/officeart/2005/8/layout/vList4"/>
    <dgm:cxn modelId="{A81AEE7F-BE50-440B-B278-FA6614455371}" type="presOf" srcId="{DBAAE610-D320-4239-818E-3E3E417B5AC0}" destId="{6BCC5F12-6B55-41A2-ACD9-3C5B44436958}" srcOrd="0" destOrd="3" presId="urn:microsoft.com/office/officeart/2005/8/layout/vList4"/>
    <dgm:cxn modelId="{A0F073FC-AF40-4377-A716-F2DDD8FBDB71}" type="presOf" srcId="{98E14A41-2DAA-4207-8860-4F8E13D5FB7D}" destId="{21FBEBE1-639F-4EB3-A23B-D7736AA69492}" srcOrd="1" destOrd="2" presId="urn:microsoft.com/office/officeart/2005/8/layout/vList4"/>
    <dgm:cxn modelId="{961A58C9-48C6-40A6-8791-52B8CEDB0B43}" type="presOf" srcId="{89EC074C-0715-4418-9EDD-FA65A8846A31}" destId="{6BCC5F12-6B55-41A2-ACD9-3C5B44436958}" srcOrd="0" destOrd="1" presId="urn:microsoft.com/office/officeart/2005/8/layout/vList4"/>
    <dgm:cxn modelId="{89D0FFB2-5E4B-43F1-8697-6F1727131FB2}" type="presOf" srcId="{7120178B-12DD-4A48-BFC9-0186B277466B}" destId="{21FBEBE1-639F-4EB3-A23B-D7736AA69492}" srcOrd="1" destOrd="0" presId="urn:microsoft.com/office/officeart/2005/8/layout/vList4"/>
    <dgm:cxn modelId="{27A24AF9-1135-4D5B-A341-FC5BEE5F171B}" type="presOf" srcId="{5F911DA0-645A-431F-B632-901F68E3E44C}" destId="{262F19A1-58D3-407A-AB54-D6EF92AE77D0}" srcOrd="1" destOrd="0" presId="urn:microsoft.com/office/officeart/2005/8/layout/vList4"/>
    <dgm:cxn modelId="{ECC32950-1A42-4D0A-9673-D7835E16596C}" type="presOf" srcId="{75856280-8C5C-4026-B18F-6D5D99BA72B5}" destId="{262F19A1-58D3-407A-AB54-D6EF92AE77D0}" srcOrd="1" destOrd="1" presId="urn:microsoft.com/office/officeart/2005/8/layout/vList4"/>
    <dgm:cxn modelId="{E5CD7610-D8AB-403E-A594-4988103512EB}" srcId="{7120178B-12DD-4A48-BFC9-0186B277466B}" destId="{98E14A41-2DAA-4207-8860-4F8E13D5FB7D}" srcOrd="1" destOrd="0" parTransId="{B0B21605-B8B4-44E7-A1ED-5AF7BC626CCD}" sibTransId="{17665F4A-C6D0-4563-BEDF-BCCC9E4002F3}"/>
    <dgm:cxn modelId="{D2A2DF22-FD64-407F-9F87-AC245DEAAA5D}" type="presOf" srcId="{7120178B-12DD-4A48-BFC9-0186B277466B}" destId="{6BCC5F12-6B55-41A2-ACD9-3C5B44436958}" srcOrd="0" destOrd="0" presId="urn:microsoft.com/office/officeart/2005/8/layout/vList4"/>
    <dgm:cxn modelId="{139CA385-FC7F-40F5-BF57-E8B7D00C516D}" srcId="{CD349FAB-EBCD-4841-90D2-AB8991111D2B}" destId="{5F911DA0-645A-431F-B632-901F68E3E44C}" srcOrd="1" destOrd="0" parTransId="{45708A1A-61CF-405B-A80F-15652D03907C}" sibTransId="{48FB1A6E-E9F7-4ADB-8DDB-7C241C637559}"/>
    <dgm:cxn modelId="{0E13400E-291A-4CEB-88E3-63877FF7D4BC}" type="presOf" srcId="{DBAAE610-D320-4239-818E-3E3E417B5AC0}" destId="{21FBEBE1-639F-4EB3-A23B-D7736AA69492}" srcOrd="1" destOrd="3" presId="urn:microsoft.com/office/officeart/2005/8/layout/vList4"/>
    <dgm:cxn modelId="{EE297BF6-396A-44B4-894E-05DF58E362CC}" type="presOf" srcId="{89EC074C-0715-4418-9EDD-FA65A8846A31}" destId="{21FBEBE1-639F-4EB3-A23B-D7736AA69492}" srcOrd="1" destOrd="1" presId="urn:microsoft.com/office/officeart/2005/8/layout/vList4"/>
    <dgm:cxn modelId="{1A5AE3F2-16C6-41B3-BE6F-46F05EEDE860}" srcId="{5F911DA0-645A-431F-B632-901F68E3E44C}" destId="{75856280-8C5C-4026-B18F-6D5D99BA72B5}" srcOrd="0" destOrd="0" parTransId="{7B3AC5BB-7BB0-4591-911A-256C19FAC92D}" sibTransId="{A33DB65A-8A0E-41A8-83F7-9212ACBA3945}"/>
    <dgm:cxn modelId="{20D5187D-EA9F-4A06-B4C6-60B1C55655B6}" type="presOf" srcId="{5F911DA0-645A-431F-B632-901F68E3E44C}" destId="{4B71F277-C47F-431C-93BD-3A8A67714375}" srcOrd="0" destOrd="0" presId="urn:microsoft.com/office/officeart/2005/8/layout/vList4"/>
    <dgm:cxn modelId="{95799A67-9090-47DC-A8AB-097D12713579}" srcId="{7120178B-12DD-4A48-BFC9-0186B277466B}" destId="{89EC074C-0715-4418-9EDD-FA65A8846A31}" srcOrd="0" destOrd="0" parTransId="{DB61C169-85B3-4CE1-941E-BD5676C28E9C}" sibTransId="{EE0E7C3D-AD0D-4318-85A7-D1251D93B606}"/>
    <dgm:cxn modelId="{E1A5EB8D-44DF-4942-BF1D-7FF57FAE2FCD}" srcId="{CD349FAB-EBCD-4841-90D2-AB8991111D2B}" destId="{7120178B-12DD-4A48-BFC9-0186B277466B}" srcOrd="0" destOrd="0" parTransId="{13A411AE-165E-4829-8631-6DA1CE26E422}" sibTransId="{5365C775-0135-4975-A2D2-D144CF42D2DC}"/>
    <dgm:cxn modelId="{737E33FD-8602-417E-81AE-134B9F89A812}" srcId="{7120178B-12DD-4A48-BFC9-0186B277466B}" destId="{DBAAE610-D320-4239-818E-3E3E417B5AC0}" srcOrd="2" destOrd="0" parTransId="{777D72AF-20AB-48E5-9864-DC53A18B92CC}" sibTransId="{4C80943A-42DD-4773-B2A9-B229C87AC3F3}"/>
    <dgm:cxn modelId="{39101886-E65A-4375-BF77-5957BBA673AB}" type="presOf" srcId="{75856280-8C5C-4026-B18F-6D5D99BA72B5}" destId="{4B71F277-C47F-431C-93BD-3A8A67714375}" srcOrd="0" destOrd="1" presId="urn:microsoft.com/office/officeart/2005/8/layout/vList4"/>
    <dgm:cxn modelId="{5A79059D-78FD-49FC-AAD4-12CF5F018AB2}" type="presOf" srcId="{98E14A41-2DAA-4207-8860-4F8E13D5FB7D}" destId="{6BCC5F12-6B55-41A2-ACD9-3C5B44436958}" srcOrd="0" destOrd="2" presId="urn:microsoft.com/office/officeart/2005/8/layout/vList4"/>
    <dgm:cxn modelId="{095FA5DC-2E9A-4F09-BD6D-977E0ABEAD83}" type="presParOf" srcId="{CAF8D9ED-F296-4592-BEE2-5C010E8A8A4D}" destId="{0C4C36E8-EC5F-4D4D-9404-B72F65D05CDF}" srcOrd="0" destOrd="0" presId="urn:microsoft.com/office/officeart/2005/8/layout/vList4"/>
    <dgm:cxn modelId="{A2A8D6DE-2B9A-4A1A-A508-33F64657DC94}" type="presParOf" srcId="{0C4C36E8-EC5F-4D4D-9404-B72F65D05CDF}" destId="{6BCC5F12-6B55-41A2-ACD9-3C5B44436958}" srcOrd="0" destOrd="0" presId="urn:microsoft.com/office/officeart/2005/8/layout/vList4"/>
    <dgm:cxn modelId="{8064436F-0E34-4A7F-AD00-B8C91E5A9A50}" type="presParOf" srcId="{0C4C36E8-EC5F-4D4D-9404-B72F65D05CDF}" destId="{9B78175F-6BDF-4710-875F-A144CC8D92C4}" srcOrd="1" destOrd="0" presId="urn:microsoft.com/office/officeart/2005/8/layout/vList4"/>
    <dgm:cxn modelId="{1049B891-AF46-47E1-8C2F-E453A2C29C47}" type="presParOf" srcId="{0C4C36E8-EC5F-4D4D-9404-B72F65D05CDF}" destId="{21FBEBE1-639F-4EB3-A23B-D7736AA69492}" srcOrd="2" destOrd="0" presId="urn:microsoft.com/office/officeart/2005/8/layout/vList4"/>
    <dgm:cxn modelId="{A0E69441-6E87-4636-AA5B-737D5EDDD2FB}" type="presParOf" srcId="{CAF8D9ED-F296-4592-BEE2-5C010E8A8A4D}" destId="{38F109AF-414E-48D2-A204-92EB9EF1CDFB}" srcOrd="1" destOrd="0" presId="urn:microsoft.com/office/officeart/2005/8/layout/vList4"/>
    <dgm:cxn modelId="{4345EA44-F31F-4D1A-9183-8B1CA1FD97B1}" type="presParOf" srcId="{CAF8D9ED-F296-4592-BEE2-5C010E8A8A4D}" destId="{AB64C0D0-86AD-419B-99D6-E2E12FAFDCF8}" srcOrd="2" destOrd="0" presId="urn:microsoft.com/office/officeart/2005/8/layout/vList4"/>
    <dgm:cxn modelId="{3E8B64DE-6CBD-4B6D-ADF0-2665265D3883}" type="presParOf" srcId="{AB64C0D0-86AD-419B-99D6-E2E12FAFDCF8}" destId="{4B71F277-C47F-431C-93BD-3A8A67714375}" srcOrd="0" destOrd="0" presId="urn:microsoft.com/office/officeart/2005/8/layout/vList4"/>
    <dgm:cxn modelId="{700E5B18-93A0-4724-B186-62FCC9D9229F}" type="presParOf" srcId="{AB64C0D0-86AD-419B-99D6-E2E12FAFDCF8}" destId="{DD561CA9-3F8F-47ED-B208-E60941FA3D94}" srcOrd="1" destOrd="0" presId="urn:microsoft.com/office/officeart/2005/8/layout/vList4"/>
    <dgm:cxn modelId="{C9E4C1E3-043B-49A2-935B-D4EAF5267D11}" type="presParOf" srcId="{AB64C0D0-86AD-419B-99D6-E2E12FAFDCF8}" destId="{262F19A1-58D3-407A-AB54-D6EF92AE77D0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C5CE52-B1FE-4010-9E1A-36420577AD5F}" type="doc">
      <dgm:prSet loTypeId="urn:microsoft.com/office/officeart/2005/8/layout/vList2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fr-FR"/>
        </a:p>
      </dgm:t>
    </dgm:pt>
    <dgm:pt modelId="{7030FDE6-26CD-4009-8C0C-83731DE71846}">
      <dgm:prSet/>
      <dgm:spPr>
        <a:solidFill>
          <a:srgbClr val="002060"/>
        </a:solidFill>
      </dgm:spPr>
      <dgm:t>
        <a:bodyPr/>
        <a:lstStyle/>
        <a:p>
          <a:pPr rtl="0"/>
          <a:r>
            <a:rPr lang="fr-FR" dirty="0" smtClean="0"/>
            <a:t>Compartiment activité</a:t>
          </a:r>
          <a:endParaRPr lang="fr-FR" dirty="0"/>
        </a:p>
      </dgm:t>
    </dgm:pt>
    <dgm:pt modelId="{058A02E3-0C7F-412B-AF16-8815E9E2D7E2}" type="parTrans" cxnId="{75641A41-24D3-4EE9-B677-E417529652F8}">
      <dgm:prSet/>
      <dgm:spPr/>
      <dgm:t>
        <a:bodyPr/>
        <a:lstStyle/>
        <a:p>
          <a:endParaRPr lang="fr-FR"/>
        </a:p>
      </dgm:t>
    </dgm:pt>
    <dgm:pt modelId="{4C00AD3C-E1AE-41BB-B194-96052FD5F478}" type="sibTrans" cxnId="{75641A41-24D3-4EE9-B677-E417529652F8}">
      <dgm:prSet/>
      <dgm:spPr/>
      <dgm:t>
        <a:bodyPr/>
        <a:lstStyle/>
        <a:p>
          <a:endParaRPr lang="fr-FR"/>
        </a:p>
      </dgm:t>
    </dgm:pt>
    <dgm:pt modelId="{86C6D741-90D1-4C2B-8BA9-2EEEE5C06B5C}">
      <dgm:prSet/>
      <dgm:spPr/>
      <dgm:t>
        <a:bodyPr/>
        <a:lstStyle/>
        <a:p>
          <a:pPr rtl="0"/>
          <a:r>
            <a:rPr lang="fr-FR" smtClean="0"/>
            <a:t>Valorisation de l’activité 2022 aux nouveaux tarifs (2023, ramenés à 50% de la réalisation 2022)</a:t>
          </a:r>
          <a:endParaRPr lang="fr-FR"/>
        </a:p>
      </dgm:t>
    </dgm:pt>
    <dgm:pt modelId="{F39554AC-AF28-4C29-946A-2CAA4B97FAB5}" type="parTrans" cxnId="{3DC44283-8472-4EDD-8BB9-6B287B4FC85D}">
      <dgm:prSet/>
      <dgm:spPr/>
      <dgm:t>
        <a:bodyPr/>
        <a:lstStyle/>
        <a:p>
          <a:endParaRPr lang="fr-FR"/>
        </a:p>
      </dgm:t>
    </dgm:pt>
    <dgm:pt modelId="{1E5C0306-E1AB-48C1-BD1C-06C3E8039B6C}" type="sibTrans" cxnId="{3DC44283-8472-4EDD-8BB9-6B287B4FC85D}">
      <dgm:prSet/>
      <dgm:spPr/>
      <dgm:t>
        <a:bodyPr/>
        <a:lstStyle/>
        <a:p>
          <a:endParaRPr lang="fr-FR"/>
        </a:p>
      </dgm:t>
    </dgm:pt>
    <dgm:pt modelId="{D972E98A-6D89-4390-9002-3DD50DF93F03}">
      <dgm:prSet/>
      <dgm:spPr/>
      <dgm:t>
        <a:bodyPr/>
        <a:lstStyle/>
        <a:p>
          <a:pPr rtl="0"/>
          <a:r>
            <a:rPr lang="fr-FR" smtClean="0"/>
            <a:t>ACE réalisés en 2022</a:t>
          </a:r>
          <a:endParaRPr lang="fr-FR"/>
        </a:p>
      </dgm:t>
    </dgm:pt>
    <dgm:pt modelId="{2AEF4F47-54E7-4503-BF59-DFD8F8944858}" type="parTrans" cxnId="{484DB571-6971-4978-9D33-AD5AF6CEDED4}">
      <dgm:prSet/>
      <dgm:spPr/>
      <dgm:t>
        <a:bodyPr/>
        <a:lstStyle/>
        <a:p>
          <a:endParaRPr lang="fr-FR"/>
        </a:p>
      </dgm:t>
    </dgm:pt>
    <dgm:pt modelId="{8A37DC84-1D9D-486D-B1A9-15FC2B715846}" type="sibTrans" cxnId="{484DB571-6971-4978-9D33-AD5AF6CEDED4}">
      <dgm:prSet/>
      <dgm:spPr/>
      <dgm:t>
        <a:bodyPr/>
        <a:lstStyle/>
        <a:p>
          <a:endParaRPr lang="fr-FR"/>
        </a:p>
      </dgm:t>
    </dgm:pt>
    <dgm:pt modelId="{3BA71593-D14E-48BB-A07A-21FE5A7AB8D5}">
      <dgm:prSet/>
      <dgm:spPr>
        <a:solidFill>
          <a:srgbClr val="002060"/>
        </a:solidFill>
      </dgm:spPr>
      <dgm:t>
        <a:bodyPr/>
        <a:lstStyle/>
        <a:p>
          <a:pPr rtl="0"/>
          <a:r>
            <a:rPr lang="fr-FR" smtClean="0"/>
            <a:t>Activités d’expertise &amp; Plateaux techniques spécialisés</a:t>
          </a:r>
          <a:endParaRPr lang="fr-FR"/>
        </a:p>
      </dgm:t>
    </dgm:pt>
    <dgm:pt modelId="{C01D3355-9DE6-4204-914F-3CE97A072065}" type="parTrans" cxnId="{F8E6DB2B-DE76-44E5-8461-C33CAB00EB19}">
      <dgm:prSet/>
      <dgm:spPr/>
      <dgm:t>
        <a:bodyPr/>
        <a:lstStyle/>
        <a:p>
          <a:endParaRPr lang="fr-FR"/>
        </a:p>
      </dgm:t>
    </dgm:pt>
    <dgm:pt modelId="{976DFEA5-525D-44B5-AA08-B1184147F8D7}" type="sibTrans" cxnId="{F8E6DB2B-DE76-44E5-8461-C33CAB00EB19}">
      <dgm:prSet/>
      <dgm:spPr/>
      <dgm:t>
        <a:bodyPr/>
        <a:lstStyle/>
        <a:p>
          <a:endParaRPr lang="fr-FR"/>
        </a:p>
      </dgm:t>
    </dgm:pt>
    <dgm:pt modelId="{37CBC875-141B-4737-9ACB-ADB71F802D9B}">
      <dgm:prSet/>
      <dgm:spPr/>
      <dgm:t>
        <a:bodyPr/>
        <a:lstStyle/>
        <a:p>
          <a:pPr rtl="0"/>
          <a:r>
            <a:rPr lang="fr-FR" smtClean="0"/>
            <a:t>Valorisation au regard de la méthode retenue pour chaque AE et chaque PTS, selon l’éligibilité de l’établissement</a:t>
          </a:r>
          <a:endParaRPr lang="fr-FR"/>
        </a:p>
      </dgm:t>
    </dgm:pt>
    <dgm:pt modelId="{02E5217C-0DC8-4551-A303-068EF28CD0A4}" type="parTrans" cxnId="{7AF66221-0903-48CE-BE4E-60A099943B19}">
      <dgm:prSet/>
      <dgm:spPr/>
      <dgm:t>
        <a:bodyPr/>
        <a:lstStyle/>
        <a:p>
          <a:endParaRPr lang="fr-FR"/>
        </a:p>
      </dgm:t>
    </dgm:pt>
    <dgm:pt modelId="{E2AAA804-22FF-4FCA-A732-0A315E580FFB}" type="sibTrans" cxnId="{7AF66221-0903-48CE-BE4E-60A099943B19}">
      <dgm:prSet/>
      <dgm:spPr/>
      <dgm:t>
        <a:bodyPr/>
        <a:lstStyle/>
        <a:p>
          <a:endParaRPr lang="fr-FR"/>
        </a:p>
      </dgm:t>
    </dgm:pt>
    <dgm:pt modelId="{8A375FF8-2538-445A-8A55-81CBC3BC078B}">
      <dgm:prSet/>
      <dgm:spPr>
        <a:solidFill>
          <a:srgbClr val="002060"/>
        </a:solidFill>
      </dgm:spPr>
      <dgm:t>
        <a:bodyPr/>
        <a:lstStyle/>
        <a:p>
          <a:pPr rtl="0"/>
          <a:r>
            <a:rPr lang="fr-FR" dirty="0" smtClean="0"/>
            <a:t>Crédits Non Reconductibles</a:t>
          </a:r>
          <a:endParaRPr lang="fr-FR" dirty="0"/>
        </a:p>
      </dgm:t>
    </dgm:pt>
    <dgm:pt modelId="{7874FBDC-E85E-4453-A6F4-C3EC3854D6F4}" type="parTrans" cxnId="{45D49AD8-579F-4468-8B88-BF7432542A59}">
      <dgm:prSet/>
      <dgm:spPr/>
      <dgm:t>
        <a:bodyPr/>
        <a:lstStyle/>
        <a:p>
          <a:endParaRPr lang="fr-FR"/>
        </a:p>
      </dgm:t>
    </dgm:pt>
    <dgm:pt modelId="{60ADF9D3-6333-447D-A434-DCD516291927}" type="sibTrans" cxnId="{45D49AD8-579F-4468-8B88-BF7432542A59}">
      <dgm:prSet/>
      <dgm:spPr/>
      <dgm:t>
        <a:bodyPr/>
        <a:lstStyle/>
        <a:p>
          <a:endParaRPr lang="fr-FR"/>
        </a:p>
      </dgm:t>
    </dgm:pt>
    <dgm:pt modelId="{1728C214-6888-4A9E-88B0-DABC597DF15C}">
      <dgm:prSet/>
      <dgm:spPr/>
      <dgm:t>
        <a:bodyPr/>
        <a:lstStyle/>
        <a:p>
          <a:pPr rtl="0"/>
          <a:r>
            <a:rPr lang="fr-FR" smtClean="0"/>
            <a:t>50% des mesures Ségur RH intégrées dans le compartiment activité, les autres sont prises en compte pour chaque établissement</a:t>
          </a:r>
          <a:endParaRPr lang="fr-FR"/>
        </a:p>
      </dgm:t>
    </dgm:pt>
    <dgm:pt modelId="{C5FBAC14-3BD8-44FF-BD75-D5D7B4BA5A09}" type="parTrans" cxnId="{3D1329EE-959A-4265-B0B6-01E6644211E2}">
      <dgm:prSet/>
      <dgm:spPr/>
      <dgm:t>
        <a:bodyPr/>
        <a:lstStyle/>
        <a:p>
          <a:endParaRPr lang="fr-FR"/>
        </a:p>
      </dgm:t>
    </dgm:pt>
    <dgm:pt modelId="{4BDF6240-60EC-4622-BC15-FF00BA63152E}" type="sibTrans" cxnId="{3D1329EE-959A-4265-B0B6-01E6644211E2}">
      <dgm:prSet/>
      <dgm:spPr/>
      <dgm:t>
        <a:bodyPr/>
        <a:lstStyle/>
        <a:p>
          <a:endParaRPr lang="fr-FR"/>
        </a:p>
      </dgm:t>
    </dgm:pt>
    <dgm:pt modelId="{D508B28F-3EB8-4A52-BDCA-B19F35E7ECD4}">
      <dgm:prSet/>
      <dgm:spPr>
        <a:solidFill>
          <a:srgbClr val="002060"/>
        </a:solidFill>
      </dgm:spPr>
      <dgm:t>
        <a:bodyPr/>
        <a:lstStyle/>
        <a:p>
          <a:pPr rtl="0"/>
          <a:r>
            <a:rPr lang="fr-FR" dirty="0" smtClean="0"/>
            <a:t>MIGAC historiques, Molécules Onéreuses et IFAQ</a:t>
          </a:r>
          <a:endParaRPr lang="fr-FR" dirty="0"/>
        </a:p>
      </dgm:t>
    </dgm:pt>
    <dgm:pt modelId="{CB917487-ECCF-4E59-9906-3684447014EB}" type="parTrans" cxnId="{A4EEA137-779E-4036-98D7-A4C4C22D6458}">
      <dgm:prSet/>
      <dgm:spPr/>
      <dgm:t>
        <a:bodyPr/>
        <a:lstStyle/>
        <a:p>
          <a:endParaRPr lang="fr-FR"/>
        </a:p>
      </dgm:t>
    </dgm:pt>
    <dgm:pt modelId="{8B3CF089-C3AE-4806-85C7-BE18975EFEA6}" type="sibTrans" cxnId="{A4EEA137-779E-4036-98D7-A4C4C22D6458}">
      <dgm:prSet/>
      <dgm:spPr/>
      <dgm:t>
        <a:bodyPr/>
        <a:lstStyle/>
        <a:p>
          <a:endParaRPr lang="fr-FR"/>
        </a:p>
      </dgm:t>
    </dgm:pt>
    <dgm:pt modelId="{22C3460E-42F6-4C9B-9677-D8035D63CFCA}">
      <dgm:prSet/>
      <dgm:spPr/>
      <dgm:t>
        <a:bodyPr/>
        <a:lstStyle/>
        <a:p>
          <a:pPr rtl="0"/>
          <a:r>
            <a:rPr lang="fr-FR" smtClean="0"/>
            <a:t>Valorisation aux montants observés en 2022</a:t>
          </a:r>
          <a:endParaRPr lang="fr-FR"/>
        </a:p>
      </dgm:t>
    </dgm:pt>
    <dgm:pt modelId="{0021F1F3-F9D0-4EF1-B09A-B4D149FA7CB0}" type="parTrans" cxnId="{FE25314E-B720-40D6-BF23-9962F592D7E0}">
      <dgm:prSet/>
      <dgm:spPr/>
      <dgm:t>
        <a:bodyPr/>
        <a:lstStyle/>
        <a:p>
          <a:endParaRPr lang="fr-FR"/>
        </a:p>
      </dgm:t>
    </dgm:pt>
    <dgm:pt modelId="{F78923BA-95E7-4945-9A66-62F43DDE8593}" type="sibTrans" cxnId="{FE25314E-B720-40D6-BF23-9962F592D7E0}">
      <dgm:prSet/>
      <dgm:spPr/>
      <dgm:t>
        <a:bodyPr/>
        <a:lstStyle/>
        <a:p>
          <a:endParaRPr lang="fr-FR"/>
        </a:p>
      </dgm:t>
    </dgm:pt>
    <dgm:pt modelId="{63C0C027-04E4-46B2-9B0D-CED8CFFC36BE}">
      <dgm:prSet/>
      <dgm:spPr>
        <a:solidFill>
          <a:srgbClr val="002060"/>
        </a:solidFill>
      </dgm:spPr>
      <dgm:t>
        <a:bodyPr/>
        <a:lstStyle/>
        <a:p>
          <a:pPr rtl="0"/>
          <a:r>
            <a:rPr lang="fr-FR" smtClean="0"/>
            <a:t>Dotation populationnelle</a:t>
          </a:r>
          <a:endParaRPr lang="fr-FR"/>
        </a:p>
      </dgm:t>
    </dgm:pt>
    <dgm:pt modelId="{C3559785-1DEF-4DEB-A34C-FB5D0A901E7A}" type="parTrans" cxnId="{0EDFF5F5-3BB2-4DE9-8883-16FE2A28A816}">
      <dgm:prSet/>
      <dgm:spPr/>
      <dgm:t>
        <a:bodyPr/>
        <a:lstStyle/>
        <a:p>
          <a:endParaRPr lang="fr-FR"/>
        </a:p>
      </dgm:t>
    </dgm:pt>
    <dgm:pt modelId="{AB7055FC-E249-4ABA-A3F7-58C5298AABD9}" type="sibTrans" cxnId="{0EDFF5F5-3BB2-4DE9-8883-16FE2A28A816}">
      <dgm:prSet/>
      <dgm:spPr/>
      <dgm:t>
        <a:bodyPr/>
        <a:lstStyle/>
        <a:p>
          <a:endParaRPr lang="fr-FR"/>
        </a:p>
      </dgm:t>
    </dgm:pt>
    <dgm:pt modelId="{14D82A96-FB5B-4BA1-A2FE-0D444380DB88}">
      <dgm:prSet/>
      <dgm:spPr/>
      <dgm:t>
        <a:bodyPr/>
        <a:lstStyle/>
        <a:p>
          <a:pPr rtl="0"/>
          <a:r>
            <a:rPr lang="fr-FR" u="sng" dirty="0" smtClean="0"/>
            <a:t>Répartie sur la base des recettes historiques :</a:t>
          </a:r>
          <a:endParaRPr lang="fr-FR" u="sng" dirty="0"/>
        </a:p>
      </dgm:t>
    </dgm:pt>
    <dgm:pt modelId="{510CD784-DFAC-40D4-BCA0-731ABB599369}" type="parTrans" cxnId="{9CFFB8AB-DED5-4D0D-989B-7D8372F3340C}">
      <dgm:prSet/>
      <dgm:spPr/>
      <dgm:t>
        <a:bodyPr/>
        <a:lstStyle/>
        <a:p>
          <a:endParaRPr lang="fr-FR"/>
        </a:p>
      </dgm:t>
    </dgm:pt>
    <dgm:pt modelId="{BFF343AB-4A72-4DEE-8CF3-A0D205C691C6}" type="sibTrans" cxnId="{9CFFB8AB-DED5-4D0D-989B-7D8372F3340C}">
      <dgm:prSet/>
      <dgm:spPr/>
      <dgm:t>
        <a:bodyPr/>
        <a:lstStyle/>
        <a:p>
          <a:endParaRPr lang="fr-FR"/>
        </a:p>
      </dgm:t>
    </dgm:pt>
    <dgm:pt modelId="{B062EA48-FAB7-44DF-8690-855FA414F360}">
      <dgm:prSet/>
      <dgm:spPr/>
      <dgm:t>
        <a:bodyPr/>
        <a:lstStyle/>
        <a:p>
          <a:pPr rtl="0"/>
          <a:r>
            <a:rPr lang="fr-FR" smtClean="0"/>
            <a:t>Hors contribution de l’établissement au compartiment activité, soit 50% de ses recettes historiques</a:t>
          </a:r>
          <a:endParaRPr lang="fr-FR"/>
        </a:p>
      </dgm:t>
    </dgm:pt>
    <dgm:pt modelId="{A839825A-E404-4591-A4CA-0642456707F0}" type="parTrans" cxnId="{80DE5FBB-A358-4E9E-8F7E-36102CA2AF12}">
      <dgm:prSet/>
      <dgm:spPr/>
      <dgm:t>
        <a:bodyPr/>
        <a:lstStyle/>
        <a:p>
          <a:endParaRPr lang="fr-FR"/>
        </a:p>
      </dgm:t>
    </dgm:pt>
    <dgm:pt modelId="{E7DC0F51-13DE-4EDD-8A6B-996FD1904984}" type="sibTrans" cxnId="{80DE5FBB-A358-4E9E-8F7E-36102CA2AF12}">
      <dgm:prSet/>
      <dgm:spPr/>
      <dgm:t>
        <a:bodyPr/>
        <a:lstStyle/>
        <a:p>
          <a:endParaRPr lang="fr-FR"/>
        </a:p>
      </dgm:t>
    </dgm:pt>
    <dgm:pt modelId="{77C06B9A-2DB4-4BA1-9331-C9FE0ED20C4D}">
      <dgm:prSet/>
      <dgm:spPr/>
      <dgm:t>
        <a:bodyPr/>
        <a:lstStyle/>
        <a:p>
          <a:pPr rtl="0"/>
          <a:r>
            <a:rPr lang="fr-FR" smtClean="0"/>
            <a:t>Hors PTS, MO, MIGAC, IFAQ &amp; 50% Ségur</a:t>
          </a:r>
          <a:endParaRPr lang="fr-FR"/>
        </a:p>
      </dgm:t>
    </dgm:pt>
    <dgm:pt modelId="{50D335FB-C4BE-48AD-A7BD-945AE6D15AAB}" type="parTrans" cxnId="{A521CAAD-EA43-499A-B4C0-102BAF9181CB}">
      <dgm:prSet/>
      <dgm:spPr/>
      <dgm:t>
        <a:bodyPr/>
        <a:lstStyle/>
        <a:p>
          <a:endParaRPr lang="fr-FR"/>
        </a:p>
      </dgm:t>
    </dgm:pt>
    <dgm:pt modelId="{B32AE5E3-1C0F-46EA-B7D2-F8C6FE206C4F}" type="sibTrans" cxnId="{A521CAAD-EA43-499A-B4C0-102BAF9181CB}">
      <dgm:prSet/>
      <dgm:spPr/>
      <dgm:t>
        <a:bodyPr/>
        <a:lstStyle/>
        <a:p>
          <a:endParaRPr lang="fr-FR"/>
        </a:p>
      </dgm:t>
    </dgm:pt>
    <dgm:pt modelId="{3B135CFD-5AAA-4D03-82FB-E1BAF151F7D7}">
      <dgm:prSet/>
      <dgm:spPr/>
      <dgm:t>
        <a:bodyPr/>
        <a:lstStyle/>
        <a:p>
          <a:pPr rtl="0"/>
          <a:r>
            <a:rPr lang="fr-FR" dirty="0" smtClean="0"/>
            <a:t>Tient compte de 50% du poids des AE</a:t>
          </a:r>
          <a:endParaRPr lang="fr-FR" dirty="0"/>
        </a:p>
      </dgm:t>
    </dgm:pt>
    <dgm:pt modelId="{E5BAB9D3-DD17-407F-8C9B-0B74C3C50F96}" type="parTrans" cxnId="{FAB79CF6-7CC5-4F32-A3CC-9EEB9F3AC7F2}">
      <dgm:prSet/>
      <dgm:spPr/>
      <dgm:t>
        <a:bodyPr/>
        <a:lstStyle/>
        <a:p>
          <a:endParaRPr lang="fr-FR"/>
        </a:p>
      </dgm:t>
    </dgm:pt>
    <dgm:pt modelId="{37085E63-E2EC-442F-8FAB-3D70E5BA7574}" type="sibTrans" cxnId="{FAB79CF6-7CC5-4F32-A3CC-9EEB9F3AC7F2}">
      <dgm:prSet/>
      <dgm:spPr/>
      <dgm:t>
        <a:bodyPr/>
        <a:lstStyle/>
        <a:p>
          <a:endParaRPr lang="fr-FR"/>
        </a:p>
      </dgm:t>
    </dgm:pt>
    <dgm:pt modelId="{6192612E-3A21-4205-9EC2-53BB8B9FF481}">
      <dgm:prSet/>
      <dgm:spPr/>
      <dgm:t>
        <a:bodyPr/>
        <a:lstStyle/>
        <a:p>
          <a:pPr rtl="0"/>
          <a:r>
            <a:rPr lang="fr-FR" smtClean="0"/>
            <a:t>Tient compte de 50% des CNR (hors ceux intégrés dans le compartiment activité)</a:t>
          </a:r>
          <a:endParaRPr lang="fr-FR"/>
        </a:p>
      </dgm:t>
    </dgm:pt>
    <dgm:pt modelId="{7432110C-257A-4678-8267-545A49310952}" type="parTrans" cxnId="{FD92DAC5-BC21-4CE6-A5CE-3AC78A2E4521}">
      <dgm:prSet/>
      <dgm:spPr/>
      <dgm:t>
        <a:bodyPr/>
        <a:lstStyle/>
        <a:p>
          <a:endParaRPr lang="fr-FR"/>
        </a:p>
      </dgm:t>
    </dgm:pt>
    <dgm:pt modelId="{4018A933-0BF7-48FC-BA7D-F1C74F702E53}" type="sibTrans" cxnId="{FD92DAC5-BC21-4CE6-A5CE-3AC78A2E4521}">
      <dgm:prSet/>
      <dgm:spPr/>
      <dgm:t>
        <a:bodyPr/>
        <a:lstStyle/>
        <a:p>
          <a:endParaRPr lang="fr-FR"/>
        </a:p>
      </dgm:t>
    </dgm:pt>
    <dgm:pt modelId="{E22E64BE-5E18-4B9B-A13A-B2BF6BE1D886}" type="pres">
      <dgm:prSet presAssocID="{98C5CE52-B1FE-4010-9E1A-36420577AD5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583BA3C-29A1-49FC-88A3-32F40DF20D04}" type="pres">
      <dgm:prSet presAssocID="{7030FDE6-26CD-4009-8C0C-83731DE71846}" presName="parentText" presStyleLbl="node1" presStyleIdx="0" presStyleCnt="5" custScaleX="86440" custLinFactNeighborX="-6455" custLinFactNeighborY="4248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69357BF-F04B-4EB9-A83E-6D87CF496AD9}" type="pres">
      <dgm:prSet presAssocID="{7030FDE6-26CD-4009-8C0C-83731DE71846}" presName="childText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1189B39-89B8-48D8-8F9F-1C9E9B5F7859}" type="pres">
      <dgm:prSet presAssocID="{3BA71593-D14E-48BB-A07A-21FE5A7AB8D5}" presName="parentText" presStyleLbl="node1" presStyleIdx="1" presStyleCnt="5" custScaleX="86440" custLinFactNeighborX="-6455" custLinFactNeighborY="663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E1BC56A-6681-4794-A9BE-B4D891A5D210}" type="pres">
      <dgm:prSet presAssocID="{3BA71593-D14E-48BB-A07A-21FE5A7AB8D5}" presName="childText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BE2B0D6-1E89-4DD8-AC23-31FC6209A5C5}" type="pres">
      <dgm:prSet presAssocID="{8A375FF8-2538-445A-8A55-81CBC3BC078B}" presName="parentText" presStyleLbl="node1" presStyleIdx="2" presStyleCnt="5" custScaleX="86440" custLinFactNeighborX="-6455" custLinFactNeighborY="663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5CD903-39DB-4B16-8826-1E8EF1D4DE6B}" type="pres">
      <dgm:prSet presAssocID="{8A375FF8-2538-445A-8A55-81CBC3BC078B}" presName="childText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57DF55-69D7-4B8C-AA55-648A5577FA89}" type="pres">
      <dgm:prSet presAssocID="{D508B28F-3EB8-4A52-BDCA-B19F35E7ECD4}" presName="parentText" presStyleLbl="node1" presStyleIdx="3" presStyleCnt="5" custScaleX="86440" custLinFactNeighborX="-6455" custLinFactNeighborY="663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476D027-1C6D-4BB8-9D50-2F366FF31A4D}" type="pres">
      <dgm:prSet presAssocID="{D508B28F-3EB8-4A52-BDCA-B19F35E7ECD4}" presName="childText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35BF6FA-E640-475E-BF0E-F418427859FF}" type="pres">
      <dgm:prSet presAssocID="{63C0C027-04E4-46B2-9B0D-CED8CFFC36BE}" presName="parentText" presStyleLbl="node1" presStyleIdx="4" presStyleCnt="5" custScaleX="86440" custLinFactNeighborX="-6455" custLinFactNeighborY="168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5BD30DC-B8A5-4982-9CCD-26EB1410CB61}" type="pres">
      <dgm:prSet presAssocID="{63C0C027-04E4-46B2-9B0D-CED8CFFC36BE}" presName="childText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A2F68B3-E181-423B-A2B9-94A2CF473CD1}" type="presOf" srcId="{B062EA48-FAB7-44DF-8690-855FA414F360}" destId="{15BD30DC-B8A5-4982-9CCD-26EB1410CB61}" srcOrd="0" destOrd="1" presId="urn:microsoft.com/office/officeart/2005/8/layout/vList2"/>
    <dgm:cxn modelId="{1D5C0C0D-24E1-4CD9-AC1C-8DCBCC97FC5B}" type="presOf" srcId="{77C06B9A-2DB4-4BA1-9331-C9FE0ED20C4D}" destId="{15BD30DC-B8A5-4982-9CCD-26EB1410CB61}" srcOrd="0" destOrd="2" presId="urn:microsoft.com/office/officeart/2005/8/layout/vList2"/>
    <dgm:cxn modelId="{9CFFB8AB-DED5-4D0D-989B-7D8372F3340C}" srcId="{63C0C027-04E4-46B2-9B0D-CED8CFFC36BE}" destId="{14D82A96-FB5B-4BA1-A2FE-0D444380DB88}" srcOrd="0" destOrd="0" parTransId="{510CD784-DFAC-40D4-BCA0-731ABB599369}" sibTransId="{BFF343AB-4A72-4DEE-8CF3-A0D205C691C6}"/>
    <dgm:cxn modelId="{86B3D008-29F8-47D8-88EC-9BA86CA807CF}" type="presOf" srcId="{1728C214-6888-4A9E-88B0-DABC597DF15C}" destId="{0C5CD903-39DB-4B16-8826-1E8EF1D4DE6B}" srcOrd="0" destOrd="0" presId="urn:microsoft.com/office/officeart/2005/8/layout/vList2"/>
    <dgm:cxn modelId="{80DE5FBB-A358-4E9E-8F7E-36102CA2AF12}" srcId="{14D82A96-FB5B-4BA1-A2FE-0D444380DB88}" destId="{B062EA48-FAB7-44DF-8690-855FA414F360}" srcOrd="0" destOrd="0" parTransId="{A839825A-E404-4591-A4CA-0642456707F0}" sibTransId="{E7DC0F51-13DE-4EDD-8A6B-996FD1904984}"/>
    <dgm:cxn modelId="{C7FFABE5-61A8-4F83-833A-43DCA86FB332}" type="presOf" srcId="{86C6D741-90D1-4C2B-8BA9-2EEEE5C06B5C}" destId="{769357BF-F04B-4EB9-A83E-6D87CF496AD9}" srcOrd="0" destOrd="0" presId="urn:microsoft.com/office/officeart/2005/8/layout/vList2"/>
    <dgm:cxn modelId="{F8C8BD37-E3CA-4230-8239-B7E1ACE0F51E}" type="presOf" srcId="{3BA71593-D14E-48BB-A07A-21FE5A7AB8D5}" destId="{91189B39-89B8-48D8-8F9F-1C9E9B5F7859}" srcOrd="0" destOrd="0" presId="urn:microsoft.com/office/officeart/2005/8/layout/vList2"/>
    <dgm:cxn modelId="{484DB571-6971-4978-9D33-AD5AF6CEDED4}" srcId="{7030FDE6-26CD-4009-8C0C-83731DE71846}" destId="{D972E98A-6D89-4390-9002-3DD50DF93F03}" srcOrd="1" destOrd="0" parTransId="{2AEF4F47-54E7-4503-BF59-DFD8F8944858}" sibTransId="{8A37DC84-1D9D-486D-B1A9-15FC2B715846}"/>
    <dgm:cxn modelId="{2410F41F-4E91-488E-A709-10E48EE84539}" type="presOf" srcId="{14D82A96-FB5B-4BA1-A2FE-0D444380DB88}" destId="{15BD30DC-B8A5-4982-9CCD-26EB1410CB61}" srcOrd="0" destOrd="0" presId="urn:microsoft.com/office/officeart/2005/8/layout/vList2"/>
    <dgm:cxn modelId="{E578163B-6173-4D75-835F-16FBB6792FE5}" type="presOf" srcId="{98C5CE52-B1FE-4010-9E1A-36420577AD5F}" destId="{E22E64BE-5E18-4B9B-A13A-B2BF6BE1D886}" srcOrd="0" destOrd="0" presId="urn:microsoft.com/office/officeart/2005/8/layout/vList2"/>
    <dgm:cxn modelId="{70090D6F-2D8A-41AE-8CD6-AB9209D2A459}" type="presOf" srcId="{D972E98A-6D89-4390-9002-3DD50DF93F03}" destId="{769357BF-F04B-4EB9-A83E-6D87CF496AD9}" srcOrd="0" destOrd="1" presId="urn:microsoft.com/office/officeart/2005/8/layout/vList2"/>
    <dgm:cxn modelId="{A4EEA137-779E-4036-98D7-A4C4C22D6458}" srcId="{98C5CE52-B1FE-4010-9E1A-36420577AD5F}" destId="{D508B28F-3EB8-4A52-BDCA-B19F35E7ECD4}" srcOrd="3" destOrd="0" parTransId="{CB917487-ECCF-4E59-9906-3684447014EB}" sibTransId="{8B3CF089-C3AE-4806-85C7-BE18975EFEA6}"/>
    <dgm:cxn modelId="{40A5B7A1-AC9F-43C0-B83D-A0D6FE2E96EF}" type="presOf" srcId="{7030FDE6-26CD-4009-8C0C-83731DE71846}" destId="{F583BA3C-29A1-49FC-88A3-32F40DF20D04}" srcOrd="0" destOrd="0" presId="urn:microsoft.com/office/officeart/2005/8/layout/vList2"/>
    <dgm:cxn modelId="{F33518DB-2AFA-43B6-9D77-FE9CE8F26975}" type="presOf" srcId="{6192612E-3A21-4205-9EC2-53BB8B9FF481}" destId="{15BD30DC-B8A5-4982-9CCD-26EB1410CB61}" srcOrd="0" destOrd="4" presId="urn:microsoft.com/office/officeart/2005/8/layout/vList2"/>
    <dgm:cxn modelId="{457B6031-34F5-4C91-A3B2-4539D16F6C32}" type="presOf" srcId="{3B135CFD-5AAA-4D03-82FB-E1BAF151F7D7}" destId="{15BD30DC-B8A5-4982-9CCD-26EB1410CB61}" srcOrd="0" destOrd="3" presId="urn:microsoft.com/office/officeart/2005/8/layout/vList2"/>
    <dgm:cxn modelId="{75641A41-24D3-4EE9-B677-E417529652F8}" srcId="{98C5CE52-B1FE-4010-9E1A-36420577AD5F}" destId="{7030FDE6-26CD-4009-8C0C-83731DE71846}" srcOrd="0" destOrd="0" parTransId="{058A02E3-0C7F-412B-AF16-8815E9E2D7E2}" sibTransId="{4C00AD3C-E1AE-41BB-B194-96052FD5F478}"/>
    <dgm:cxn modelId="{82233388-BB06-41AA-B35F-ED9E3D0CA06F}" type="presOf" srcId="{D508B28F-3EB8-4A52-BDCA-B19F35E7ECD4}" destId="{8857DF55-69D7-4B8C-AA55-648A5577FA89}" srcOrd="0" destOrd="0" presId="urn:microsoft.com/office/officeart/2005/8/layout/vList2"/>
    <dgm:cxn modelId="{30C09EFA-A0CE-46C7-B5DC-528E5079B1F5}" type="presOf" srcId="{8A375FF8-2538-445A-8A55-81CBC3BC078B}" destId="{2BE2B0D6-1E89-4DD8-AC23-31FC6209A5C5}" srcOrd="0" destOrd="0" presId="urn:microsoft.com/office/officeart/2005/8/layout/vList2"/>
    <dgm:cxn modelId="{F8E6DB2B-DE76-44E5-8461-C33CAB00EB19}" srcId="{98C5CE52-B1FE-4010-9E1A-36420577AD5F}" destId="{3BA71593-D14E-48BB-A07A-21FE5A7AB8D5}" srcOrd="1" destOrd="0" parTransId="{C01D3355-9DE6-4204-914F-3CE97A072065}" sibTransId="{976DFEA5-525D-44B5-AA08-B1184147F8D7}"/>
    <dgm:cxn modelId="{755EA978-471C-4BC1-9C37-BE3B558C9846}" type="presOf" srcId="{22C3460E-42F6-4C9B-9677-D8035D63CFCA}" destId="{9476D027-1C6D-4BB8-9D50-2F366FF31A4D}" srcOrd="0" destOrd="0" presId="urn:microsoft.com/office/officeart/2005/8/layout/vList2"/>
    <dgm:cxn modelId="{8BEE4483-27BC-4CA1-ADB7-024A5FC4EBDC}" type="presOf" srcId="{37CBC875-141B-4737-9ACB-ADB71F802D9B}" destId="{7E1BC56A-6681-4794-A9BE-B4D891A5D210}" srcOrd="0" destOrd="0" presId="urn:microsoft.com/office/officeart/2005/8/layout/vList2"/>
    <dgm:cxn modelId="{45D49AD8-579F-4468-8B88-BF7432542A59}" srcId="{98C5CE52-B1FE-4010-9E1A-36420577AD5F}" destId="{8A375FF8-2538-445A-8A55-81CBC3BC078B}" srcOrd="2" destOrd="0" parTransId="{7874FBDC-E85E-4453-A6F4-C3EC3854D6F4}" sibTransId="{60ADF9D3-6333-447D-A434-DCD516291927}"/>
    <dgm:cxn modelId="{FAE729C8-7732-46F4-888E-AED1660A0AB2}" type="presOf" srcId="{63C0C027-04E4-46B2-9B0D-CED8CFFC36BE}" destId="{535BF6FA-E640-475E-BF0E-F418427859FF}" srcOrd="0" destOrd="0" presId="urn:microsoft.com/office/officeart/2005/8/layout/vList2"/>
    <dgm:cxn modelId="{FD92DAC5-BC21-4CE6-A5CE-3AC78A2E4521}" srcId="{14D82A96-FB5B-4BA1-A2FE-0D444380DB88}" destId="{6192612E-3A21-4205-9EC2-53BB8B9FF481}" srcOrd="3" destOrd="0" parTransId="{7432110C-257A-4678-8267-545A49310952}" sibTransId="{4018A933-0BF7-48FC-BA7D-F1C74F702E53}"/>
    <dgm:cxn modelId="{0EDFF5F5-3BB2-4DE9-8883-16FE2A28A816}" srcId="{98C5CE52-B1FE-4010-9E1A-36420577AD5F}" destId="{63C0C027-04E4-46B2-9B0D-CED8CFFC36BE}" srcOrd="4" destOrd="0" parTransId="{C3559785-1DEF-4DEB-A34C-FB5D0A901E7A}" sibTransId="{AB7055FC-E249-4ABA-A3F7-58C5298AABD9}"/>
    <dgm:cxn modelId="{3D1329EE-959A-4265-B0B6-01E6644211E2}" srcId="{8A375FF8-2538-445A-8A55-81CBC3BC078B}" destId="{1728C214-6888-4A9E-88B0-DABC597DF15C}" srcOrd="0" destOrd="0" parTransId="{C5FBAC14-3BD8-44FF-BD75-D5D7B4BA5A09}" sibTransId="{4BDF6240-60EC-4622-BC15-FF00BA63152E}"/>
    <dgm:cxn modelId="{FE25314E-B720-40D6-BF23-9962F592D7E0}" srcId="{D508B28F-3EB8-4A52-BDCA-B19F35E7ECD4}" destId="{22C3460E-42F6-4C9B-9677-D8035D63CFCA}" srcOrd="0" destOrd="0" parTransId="{0021F1F3-F9D0-4EF1-B09A-B4D149FA7CB0}" sibTransId="{F78923BA-95E7-4945-9A66-62F43DDE8593}"/>
    <dgm:cxn modelId="{7AF66221-0903-48CE-BE4E-60A099943B19}" srcId="{3BA71593-D14E-48BB-A07A-21FE5A7AB8D5}" destId="{37CBC875-141B-4737-9ACB-ADB71F802D9B}" srcOrd="0" destOrd="0" parTransId="{02E5217C-0DC8-4551-A303-068EF28CD0A4}" sibTransId="{E2AAA804-22FF-4FCA-A732-0A315E580FFB}"/>
    <dgm:cxn modelId="{FAB79CF6-7CC5-4F32-A3CC-9EEB9F3AC7F2}" srcId="{14D82A96-FB5B-4BA1-A2FE-0D444380DB88}" destId="{3B135CFD-5AAA-4D03-82FB-E1BAF151F7D7}" srcOrd="2" destOrd="0" parTransId="{E5BAB9D3-DD17-407F-8C9B-0B74C3C50F96}" sibTransId="{37085E63-E2EC-442F-8FAB-3D70E5BA7574}"/>
    <dgm:cxn modelId="{3DC44283-8472-4EDD-8BB9-6B287B4FC85D}" srcId="{7030FDE6-26CD-4009-8C0C-83731DE71846}" destId="{86C6D741-90D1-4C2B-8BA9-2EEEE5C06B5C}" srcOrd="0" destOrd="0" parTransId="{F39554AC-AF28-4C29-946A-2CAA4B97FAB5}" sibTransId="{1E5C0306-E1AB-48C1-BD1C-06C3E8039B6C}"/>
    <dgm:cxn modelId="{A521CAAD-EA43-499A-B4C0-102BAF9181CB}" srcId="{14D82A96-FB5B-4BA1-A2FE-0D444380DB88}" destId="{77C06B9A-2DB4-4BA1-9331-C9FE0ED20C4D}" srcOrd="1" destOrd="0" parTransId="{50D335FB-C4BE-48AD-A7BD-945AE6D15AAB}" sibTransId="{B32AE5E3-1C0F-46EA-B7D2-F8C6FE206C4F}"/>
    <dgm:cxn modelId="{097BC6C0-3DBE-48E9-8724-7737FE1CA6B5}" type="presParOf" srcId="{E22E64BE-5E18-4B9B-A13A-B2BF6BE1D886}" destId="{F583BA3C-29A1-49FC-88A3-32F40DF20D04}" srcOrd="0" destOrd="0" presId="urn:microsoft.com/office/officeart/2005/8/layout/vList2"/>
    <dgm:cxn modelId="{2E5ED335-6D3B-4538-BBC7-66863FE15776}" type="presParOf" srcId="{E22E64BE-5E18-4B9B-A13A-B2BF6BE1D886}" destId="{769357BF-F04B-4EB9-A83E-6D87CF496AD9}" srcOrd="1" destOrd="0" presId="urn:microsoft.com/office/officeart/2005/8/layout/vList2"/>
    <dgm:cxn modelId="{87D6E55C-BB22-478E-9697-4DC798B7AF96}" type="presParOf" srcId="{E22E64BE-5E18-4B9B-A13A-B2BF6BE1D886}" destId="{91189B39-89B8-48D8-8F9F-1C9E9B5F7859}" srcOrd="2" destOrd="0" presId="urn:microsoft.com/office/officeart/2005/8/layout/vList2"/>
    <dgm:cxn modelId="{8FCA3F3F-5AF2-4DA9-A2EE-A18F55B74A5F}" type="presParOf" srcId="{E22E64BE-5E18-4B9B-A13A-B2BF6BE1D886}" destId="{7E1BC56A-6681-4794-A9BE-B4D891A5D210}" srcOrd="3" destOrd="0" presId="urn:microsoft.com/office/officeart/2005/8/layout/vList2"/>
    <dgm:cxn modelId="{3D8BA68A-2964-40DB-85FD-497B299BF78F}" type="presParOf" srcId="{E22E64BE-5E18-4B9B-A13A-B2BF6BE1D886}" destId="{2BE2B0D6-1E89-4DD8-AC23-31FC6209A5C5}" srcOrd="4" destOrd="0" presId="urn:microsoft.com/office/officeart/2005/8/layout/vList2"/>
    <dgm:cxn modelId="{5BE19EB6-6F91-4920-9BAE-60350786DF6C}" type="presParOf" srcId="{E22E64BE-5E18-4B9B-A13A-B2BF6BE1D886}" destId="{0C5CD903-39DB-4B16-8826-1E8EF1D4DE6B}" srcOrd="5" destOrd="0" presId="urn:microsoft.com/office/officeart/2005/8/layout/vList2"/>
    <dgm:cxn modelId="{5E804968-8A27-482C-99C4-7327D4145F24}" type="presParOf" srcId="{E22E64BE-5E18-4B9B-A13A-B2BF6BE1D886}" destId="{8857DF55-69D7-4B8C-AA55-648A5577FA89}" srcOrd="6" destOrd="0" presId="urn:microsoft.com/office/officeart/2005/8/layout/vList2"/>
    <dgm:cxn modelId="{C1A5CA1B-85F7-42D6-8CEA-BF565357E61B}" type="presParOf" srcId="{E22E64BE-5E18-4B9B-A13A-B2BF6BE1D886}" destId="{9476D027-1C6D-4BB8-9D50-2F366FF31A4D}" srcOrd="7" destOrd="0" presId="urn:microsoft.com/office/officeart/2005/8/layout/vList2"/>
    <dgm:cxn modelId="{9CB7A61D-C185-4C30-B6C4-EDF4FF13BF1A}" type="presParOf" srcId="{E22E64BE-5E18-4B9B-A13A-B2BF6BE1D886}" destId="{535BF6FA-E640-475E-BF0E-F418427859FF}" srcOrd="8" destOrd="0" presId="urn:microsoft.com/office/officeart/2005/8/layout/vList2"/>
    <dgm:cxn modelId="{81A679FB-A997-406D-94D3-B32F57DDDBF5}" type="presParOf" srcId="{E22E64BE-5E18-4B9B-A13A-B2BF6BE1D886}" destId="{15BD30DC-B8A5-4982-9CCD-26EB1410CB61}" srcOrd="9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C9F332-F2E2-438A-B48B-9EE4BE886A3D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fr-FR"/>
        </a:p>
      </dgm:t>
    </dgm:pt>
    <dgm:pt modelId="{A59DB1DE-F4AB-46DE-B655-DBE9E0E4AB7D}">
      <dgm:prSet/>
      <dgm:spPr>
        <a:solidFill>
          <a:srgbClr val="2F528F"/>
        </a:solidFill>
      </dgm:spPr>
      <dgm:t>
        <a:bodyPr/>
        <a:lstStyle/>
        <a:p>
          <a:pPr rtl="0"/>
          <a:r>
            <a:rPr lang="fr-FR" dirty="0" smtClean="0"/>
            <a:t>Vecteurs de financement</a:t>
          </a:r>
          <a:endParaRPr lang="fr-FR" dirty="0"/>
        </a:p>
      </dgm:t>
    </dgm:pt>
    <dgm:pt modelId="{837E4C4B-A006-4585-A221-021477CD143F}" type="parTrans" cxnId="{DEC4683E-E1D5-4AB8-97B7-660E3F003C4C}">
      <dgm:prSet/>
      <dgm:spPr/>
      <dgm:t>
        <a:bodyPr/>
        <a:lstStyle/>
        <a:p>
          <a:endParaRPr lang="fr-FR"/>
        </a:p>
      </dgm:t>
    </dgm:pt>
    <dgm:pt modelId="{5E14C089-DC6B-4D28-8F43-F8C62DDDEAEF}" type="sibTrans" cxnId="{DEC4683E-E1D5-4AB8-97B7-660E3F003C4C}">
      <dgm:prSet/>
      <dgm:spPr/>
      <dgm:t>
        <a:bodyPr/>
        <a:lstStyle/>
        <a:p>
          <a:endParaRPr lang="fr-FR"/>
        </a:p>
      </dgm:t>
    </dgm:pt>
    <dgm:pt modelId="{52FBFA8F-34A5-4DDE-B12B-8E8EAD430670}">
      <dgm:prSet/>
      <dgm:spPr>
        <a:solidFill>
          <a:srgbClr val="2F528F"/>
        </a:solidFill>
      </dgm:spPr>
      <dgm:t>
        <a:bodyPr/>
        <a:lstStyle/>
        <a:p>
          <a:pPr rtl="0"/>
          <a:r>
            <a:rPr lang="fr-FR" dirty="0" smtClean="0"/>
            <a:t>Jusqu’à la 1ère circulaire budgétaire 2024</a:t>
          </a:r>
          <a:endParaRPr lang="fr-FR" dirty="0"/>
        </a:p>
      </dgm:t>
    </dgm:pt>
    <dgm:pt modelId="{09E9E69D-166F-49E7-AE3B-2AEEE8FE5E28}" type="parTrans" cxnId="{32A6988C-EFAD-49DE-B3D4-39D3BF71CCCF}">
      <dgm:prSet/>
      <dgm:spPr/>
      <dgm:t>
        <a:bodyPr/>
        <a:lstStyle/>
        <a:p>
          <a:endParaRPr lang="fr-FR"/>
        </a:p>
      </dgm:t>
    </dgm:pt>
    <dgm:pt modelId="{FF053924-4811-488E-8E13-DEDBF94C0AD0}" type="sibTrans" cxnId="{32A6988C-EFAD-49DE-B3D4-39D3BF71CCCF}">
      <dgm:prSet/>
      <dgm:spPr/>
      <dgm:t>
        <a:bodyPr/>
        <a:lstStyle/>
        <a:p>
          <a:endParaRPr lang="fr-FR"/>
        </a:p>
      </dgm:t>
    </dgm:pt>
    <dgm:pt modelId="{39A171B4-052B-4D72-8492-9A60E455D231}">
      <dgm:prSet/>
      <dgm:spPr>
        <a:solidFill>
          <a:srgbClr val="2F528F"/>
        </a:solidFill>
      </dgm:spPr>
      <dgm:t>
        <a:bodyPr/>
        <a:lstStyle/>
        <a:p>
          <a:pPr rtl="0"/>
          <a:r>
            <a:rPr lang="fr-FR" dirty="0" smtClean="0"/>
            <a:t>Versement d’acomptes aux établissements</a:t>
          </a:r>
          <a:endParaRPr lang="fr-FR" dirty="0"/>
        </a:p>
      </dgm:t>
    </dgm:pt>
    <dgm:pt modelId="{CF38A675-48B5-45A5-918A-07F2FC2BC9F5}" type="parTrans" cxnId="{F256F2D2-11F8-4845-8327-1A6D8D1C1E14}">
      <dgm:prSet/>
      <dgm:spPr/>
      <dgm:t>
        <a:bodyPr/>
        <a:lstStyle/>
        <a:p>
          <a:endParaRPr lang="fr-FR"/>
        </a:p>
      </dgm:t>
    </dgm:pt>
    <dgm:pt modelId="{A1DA34A2-C30F-4218-97EB-51AE55862444}" type="sibTrans" cxnId="{F256F2D2-11F8-4845-8327-1A6D8D1C1E14}">
      <dgm:prSet/>
      <dgm:spPr/>
      <dgm:t>
        <a:bodyPr/>
        <a:lstStyle/>
        <a:p>
          <a:endParaRPr lang="fr-FR"/>
        </a:p>
      </dgm:t>
    </dgm:pt>
    <dgm:pt modelId="{171A0314-F3A9-49B8-9D1E-B4C194093E69}">
      <dgm:prSet/>
      <dgm:spPr>
        <a:solidFill>
          <a:srgbClr val="2F528F"/>
        </a:solidFill>
      </dgm:spPr>
      <dgm:t>
        <a:bodyPr/>
        <a:lstStyle/>
        <a:p>
          <a:pPr rtl="0"/>
          <a:r>
            <a:rPr lang="fr-FR" dirty="0" smtClean="0"/>
            <a:t>Le mois de la 1ère circulaire 2024</a:t>
          </a:r>
          <a:endParaRPr lang="fr-FR" dirty="0"/>
        </a:p>
      </dgm:t>
    </dgm:pt>
    <dgm:pt modelId="{174E5991-E2DF-4065-95B3-848CA1E53D7D}" type="parTrans" cxnId="{FFAC0651-3ECB-49F1-A75A-263D87D0AB2D}">
      <dgm:prSet/>
      <dgm:spPr/>
      <dgm:t>
        <a:bodyPr/>
        <a:lstStyle/>
        <a:p>
          <a:endParaRPr lang="fr-FR"/>
        </a:p>
      </dgm:t>
    </dgm:pt>
    <dgm:pt modelId="{7E9EC274-ED46-4361-8CB3-3A712B2C260F}" type="sibTrans" cxnId="{FFAC0651-3ECB-49F1-A75A-263D87D0AB2D}">
      <dgm:prSet/>
      <dgm:spPr/>
      <dgm:t>
        <a:bodyPr/>
        <a:lstStyle/>
        <a:p>
          <a:endParaRPr lang="fr-FR"/>
        </a:p>
      </dgm:t>
    </dgm:pt>
    <dgm:pt modelId="{C5C57A39-029F-4E32-9A72-9EBCC4F0AAF0}">
      <dgm:prSet/>
      <dgm:spPr>
        <a:solidFill>
          <a:srgbClr val="2F528F"/>
        </a:solidFill>
      </dgm:spPr>
      <dgm:t>
        <a:bodyPr/>
        <a:lstStyle/>
        <a:p>
          <a:pPr rtl="0"/>
          <a:r>
            <a:rPr lang="fr-FR" dirty="0" smtClean="0"/>
            <a:t>Régularisation des acomptes</a:t>
          </a:r>
          <a:endParaRPr lang="fr-FR" dirty="0"/>
        </a:p>
      </dgm:t>
    </dgm:pt>
    <dgm:pt modelId="{217A3314-02E6-46EF-92F1-99718CDAD152}" type="parTrans" cxnId="{79B7665B-A8CE-4B89-9668-457D06D53989}">
      <dgm:prSet/>
      <dgm:spPr/>
      <dgm:t>
        <a:bodyPr/>
        <a:lstStyle/>
        <a:p>
          <a:endParaRPr lang="fr-FR"/>
        </a:p>
      </dgm:t>
    </dgm:pt>
    <dgm:pt modelId="{26AF0AE7-F75D-42CD-A731-E97CE6B78287}" type="sibTrans" cxnId="{79B7665B-A8CE-4B89-9668-457D06D53989}">
      <dgm:prSet/>
      <dgm:spPr/>
      <dgm:t>
        <a:bodyPr/>
        <a:lstStyle/>
        <a:p>
          <a:endParaRPr lang="fr-FR"/>
        </a:p>
      </dgm:t>
    </dgm:pt>
    <dgm:pt modelId="{C4715EC2-A2DA-409E-A19B-98C45FEAA80F}" type="pres">
      <dgm:prSet presAssocID="{D1C9F332-F2E2-438A-B48B-9EE4BE886A3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6DC0591-0A1D-4EB3-BC71-B463830749E2}" type="pres">
      <dgm:prSet presAssocID="{A59DB1DE-F4AB-46DE-B655-DBE9E0E4AB7D}" presName="root1" presStyleCnt="0"/>
      <dgm:spPr/>
    </dgm:pt>
    <dgm:pt modelId="{4B41DF0D-42F7-4F81-8048-DBC0888CAF9D}" type="pres">
      <dgm:prSet presAssocID="{A59DB1DE-F4AB-46DE-B655-DBE9E0E4AB7D}" presName="LevelOneTextNode" presStyleLbl="node0" presStyleIdx="0" presStyleCnt="1" custAng="5400000" custScaleX="103112" custScaleY="84944" custLinFactX="-61368" custLinFactNeighborX="-100000" custLinFactNeighborY="-77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F099D7E-4162-47F2-A03E-000722AFEED9}" type="pres">
      <dgm:prSet presAssocID="{A59DB1DE-F4AB-46DE-B655-DBE9E0E4AB7D}" presName="level2hierChild" presStyleCnt="0"/>
      <dgm:spPr/>
    </dgm:pt>
    <dgm:pt modelId="{5F496667-6D28-4421-A582-0183E0ECBA3E}" type="pres">
      <dgm:prSet presAssocID="{09E9E69D-166F-49E7-AE3B-2AEEE8FE5E28}" presName="conn2-1" presStyleLbl="parChTrans1D2" presStyleIdx="0" presStyleCnt="2"/>
      <dgm:spPr/>
      <dgm:t>
        <a:bodyPr/>
        <a:lstStyle/>
        <a:p>
          <a:endParaRPr lang="fr-FR"/>
        </a:p>
      </dgm:t>
    </dgm:pt>
    <dgm:pt modelId="{FFC4EEC7-55F0-4E59-8AD2-50659CBB0D00}" type="pres">
      <dgm:prSet presAssocID="{09E9E69D-166F-49E7-AE3B-2AEEE8FE5E28}" presName="connTx" presStyleLbl="parChTrans1D2" presStyleIdx="0" presStyleCnt="2"/>
      <dgm:spPr/>
      <dgm:t>
        <a:bodyPr/>
        <a:lstStyle/>
        <a:p>
          <a:endParaRPr lang="fr-FR"/>
        </a:p>
      </dgm:t>
    </dgm:pt>
    <dgm:pt modelId="{24265C2F-9DF0-4C2D-8BD7-D1F1F2A52052}" type="pres">
      <dgm:prSet presAssocID="{52FBFA8F-34A5-4DDE-B12B-8E8EAD430670}" presName="root2" presStyleCnt="0"/>
      <dgm:spPr/>
    </dgm:pt>
    <dgm:pt modelId="{0788B813-7563-441B-9612-EC991E41D364}" type="pres">
      <dgm:prSet presAssocID="{52FBFA8F-34A5-4DDE-B12B-8E8EAD430670}" presName="LevelTwoTextNode" presStyleLbl="node2" presStyleIdx="0" presStyleCnt="2" custLinFactNeighborX="6832" custLinFactNeighborY="-409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E39990E-F92E-44BB-A519-A9F9DD8BB6F8}" type="pres">
      <dgm:prSet presAssocID="{52FBFA8F-34A5-4DDE-B12B-8E8EAD430670}" presName="level3hierChild" presStyleCnt="0"/>
      <dgm:spPr/>
    </dgm:pt>
    <dgm:pt modelId="{153D5651-A53A-4BE3-8EE3-8AAED5630275}" type="pres">
      <dgm:prSet presAssocID="{CF38A675-48B5-45A5-918A-07F2FC2BC9F5}" presName="conn2-1" presStyleLbl="parChTrans1D3" presStyleIdx="0" presStyleCnt="2"/>
      <dgm:spPr/>
      <dgm:t>
        <a:bodyPr/>
        <a:lstStyle/>
        <a:p>
          <a:endParaRPr lang="fr-FR"/>
        </a:p>
      </dgm:t>
    </dgm:pt>
    <dgm:pt modelId="{78B37FC3-FFFF-40F6-9824-85F5D81C6F65}" type="pres">
      <dgm:prSet presAssocID="{CF38A675-48B5-45A5-918A-07F2FC2BC9F5}" presName="connTx" presStyleLbl="parChTrans1D3" presStyleIdx="0" presStyleCnt="2"/>
      <dgm:spPr/>
      <dgm:t>
        <a:bodyPr/>
        <a:lstStyle/>
        <a:p>
          <a:endParaRPr lang="fr-FR"/>
        </a:p>
      </dgm:t>
    </dgm:pt>
    <dgm:pt modelId="{83514355-0F23-49D0-B5AA-334A20FBB299}" type="pres">
      <dgm:prSet presAssocID="{39A171B4-052B-4D72-8492-9A60E455D231}" presName="root2" presStyleCnt="0"/>
      <dgm:spPr/>
    </dgm:pt>
    <dgm:pt modelId="{D4E06EFB-FC9F-4BF4-944E-347C160825D2}" type="pres">
      <dgm:prSet presAssocID="{39A171B4-052B-4D72-8492-9A60E455D231}" presName="LevelTwoTextNode" presStyleLbl="node3" presStyleIdx="0" presStyleCnt="2" custLinFactNeighborX="6832" custLinFactNeighborY="-409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44950A1-A5EA-4B12-9E6F-B3D6E05C359C}" type="pres">
      <dgm:prSet presAssocID="{39A171B4-052B-4D72-8492-9A60E455D231}" presName="level3hierChild" presStyleCnt="0"/>
      <dgm:spPr/>
    </dgm:pt>
    <dgm:pt modelId="{D5192424-7016-4FC1-93EA-908D61AA71F1}" type="pres">
      <dgm:prSet presAssocID="{174E5991-E2DF-4065-95B3-848CA1E53D7D}" presName="conn2-1" presStyleLbl="parChTrans1D2" presStyleIdx="1" presStyleCnt="2"/>
      <dgm:spPr/>
      <dgm:t>
        <a:bodyPr/>
        <a:lstStyle/>
        <a:p>
          <a:endParaRPr lang="fr-FR"/>
        </a:p>
      </dgm:t>
    </dgm:pt>
    <dgm:pt modelId="{387D876C-18BE-44CF-94C9-8BA1E9D88640}" type="pres">
      <dgm:prSet presAssocID="{174E5991-E2DF-4065-95B3-848CA1E53D7D}" presName="connTx" presStyleLbl="parChTrans1D2" presStyleIdx="1" presStyleCnt="2"/>
      <dgm:spPr/>
      <dgm:t>
        <a:bodyPr/>
        <a:lstStyle/>
        <a:p>
          <a:endParaRPr lang="fr-FR"/>
        </a:p>
      </dgm:t>
    </dgm:pt>
    <dgm:pt modelId="{5FC8246B-0054-4346-AF29-7B0663656106}" type="pres">
      <dgm:prSet presAssocID="{171A0314-F3A9-49B8-9D1E-B4C194093E69}" presName="root2" presStyleCnt="0"/>
      <dgm:spPr/>
    </dgm:pt>
    <dgm:pt modelId="{C1D5AF28-589E-460A-8D68-6AE206B6BC11}" type="pres">
      <dgm:prSet presAssocID="{171A0314-F3A9-49B8-9D1E-B4C194093E69}" presName="LevelTwoTextNode" presStyleLbl="node2" presStyleIdx="1" presStyleCnt="2" custLinFactNeighborX="6832" custLinFactNeighborY="-409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AA0332A-FAB2-4F1F-995C-33AE994BD276}" type="pres">
      <dgm:prSet presAssocID="{171A0314-F3A9-49B8-9D1E-B4C194093E69}" presName="level3hierChild" presStyleCnt="0"/>
      <dgm:spPr/>
    </dgm:pt>
    <dgm:pt modelId="{92D30EA5-C06A-416B-833D-1B1CBCBBC5F7}" type="pres">
      <dgm:prSet presAssocID="{217A3314-02E6-46EF-92F1-99718CDAD152}" presName="conn2-1" presStyleLbl="parChTrans1D3" presStyleIdx="1" presStyleCnt="2"/>
      <dgm:spPr/>
      <dgm:t>
        <a:bodyPr/>
        <a:lstStyle/>
        <a:p>
          <a:endParaRPr lang="fr-FR"/>
        </a:p>
      </dgm:t>
    </dgm:pt>
    <dgm:pt modelId="{96C9F4FC-87EA-48DF-B534-B6C73AC9B388}" type="pres">
      <dgm:prSet presAssocID="{217A3314-02E6-46EF-92F1-99718CDAD152}" presName="connTx" presStyleLbl="parChTrans1D3" presStyleIdx="1" presStyleCnt="2"/>
      <dgm:spPr/>
      <dgm:t>
        <a:bodyPr/>
        <a:lstStyle/>
        <a:p>
          <a:endParaRPr lang="fr-FR"/>
        </a:p>
      </dgm:t>
    </dgm:pt>
    <dgm:pt modelId="{8880CE66-0E81-46AD-912F-60803751D372}" type="pres">
      <dgm:prSet presAssocID="{C5C57A39-029F-4E32-9A72-9EBCC4F0AAF0}" presName="root2" presStyleCnt="0"/>
      <dgm:spPr/>
    </dgm:pt>
    <dgm:pt modelId="{73929A1B-FDE0-47AD-A92D-9D70479C1FFF}" type="pres">
      <dgm:prSet presAssocID="{C5C57A39-029F-4E32-9A72-9EBCC4F0AAF0}" presName="LevelTwoTextNode" presStyleLbl="node3" presStyleIdx="1" presStyleCnt="2" custLinFactNeighborX="6832" custLinFactNeighborY="-409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192519D-FA2D-4E73-B019-A8C563735116}" type="pres">
      <dgm:prSet presAssocID="{C5C57A39-029F-4E32-9A72-9EBCC4F0AAF0}" presName="level3hierChild" presStyleCnt="0"/>
      <dgm:spPr/>
    </dgm:pt>
  </dgm:ptLst>
  <dgm:cxnLst>
    <dgm:cxn modelId="{C3FA6EB4-C16D-411D-A9E2-94E7F84E0765}" type="presOf" srcId="{09E9E69D-166F-49E7-AE3B-2AEEE8FE5E28}" destId="{FFC4EEC7-55F0-4E59-8AD2-50659CBB0D00}" srcOrd="1" destOrd="0" presId="urn:microsoft.com/office/officeart/2008/layout/HorizontalMultiLevelHierarchy"/>
    <dgm:cxn modelId="{FFAC0651-3ECB-49F1-A75A-263D87D0AB2D}" srcId="{A59DB1DE-F4AB-46DE-B655-DBE9E0E4AB7D}" destId="{171A0314-F3A9-49B8-9D1E-B4C194093E69}" srcOrd="1" destOrd="0" parTransId="{174E5991-E2DF-4065-95B3-848CA1E53D7D}" sibTransId="{7E9EC274-ED46-4361-8CB3-3A712B2C260F}"/>
    <dgm:cxn modelId="{5772F0A9-9F04-46A8-A885-61FEFC427D82}" type="presOf" srcId="{A59DB1DE-F4AB-46DE-B655-DBE9E0E4AB7D}" destId="{4B41DF0D-42F7-4F81-8048-DBC0888CAF9D}" srcOrd="0" destOrd="0" presId="urn:microsoft.com/office/officeart/2008/layout/HorizontalMultiLevelHierarchy"/>
    <dgm:cxn modelId="{237F2296-8B3F-4829-BC83-DF474450BCEA}" type="presOf" srcId="{174E5991-E2DF-4065-95B3-848CA1E53D7D}" destId="{387D876C-18BE-44CF-94C9-8BA1E9D88640}" srcOrd="1" destOrd="0" presId="urn:microsoft.com/office/officeart/2008/layout/HorizontalMultiLevelHierarchy"/>
    <dgm:cxn modelId="{76CECA3F-1360-4FB1-96F1-0F8620B0A37E}" type="presOf" srcId="{52FBFA8F-34A5-4DDE-B12B-8E8EAD430670}" destId="{0788B813-7563-441B-9612-EC991E41D364}" srcOrd="0" destOrd="0" presId="urn:microsoft.com/office/officeart/2008/layout/HorizontalMultiLevelHierarchy"/>
    <dgm:cxn modelId="{32A6988C-EFAD-49DE-B3D4-39D3BF71CCCF}" srcId="{A59DB1DE-F4AB-46DE-B655-DBE9E0E4AB7D}" destId="{52FBFA8F-34A5-4DDE-B12B-8E8EAD430670}" srcOrd="0" destOrd="0" parTransId="{09E9E69D-166F-49E7-AE3B-2AEEE8FE5E28}" sibTransId="{FF053924-4811-488E-8E13-DEDBF94C0AD0}"/>
    <dgm:cxn modelId="{4AE86D1C-40C3-42F0-BEAC-4615FAB7740D}" type="presOf" srcId="{171A0314-F3A9-49B8-9D1E-B4C194093E69}" destId="{C1D5AF28-589E-460A-8D68-6AE206B6BC11}" srcOrd="0" destOrd="0" presId="urn:microsoft.com/office/officeart/2008/layout/HorizontalMultiLevelHierarchy"/>
    <dgm:cxn modelId="{475BC462-1679-45BB-9C93-4E3BD7CF2C25}" type="presOf" srcId="{CF38A675-48B5-45A5-918A-07F2FC2BC9F5}" destId="{78B37FC3-FFFF-40F6-9824-85F5D81C6F65}" srcOrd="1" destOrd="0" presId="urn:microsoft.com/office/officeart/2008/layout/HorizontalMultiLevelHierarchy"/>
    <dgm:cxn modelId="{DEC4683E-E1D5-4AB8-97B7-660E3F003C4C}" srcId="{D1C9F332-F2E2-438A-B48B-9EE4BE886A3D}" destId="{A59DB1DE-F4AB-46DE-B655-DBE9E0E4AB7D}" srcOrd="0" destOrd="0" parTransId="{837E4C4B-A006-4585-A221-021477CD143F}" sibTransId="{5E14C089-DC6B-4D28-8F43-F8C62DDDEAEF}"/>
    <dgm:cxn modelId="{319964DB-DFF3-4013-A074-348D8D57F4A6}" type="presOf" srcId="{174E5991-E2DF-4065-95B3-848CA1E53D7D}" destId="{D5192424-7016-4FC1-93EA-908D61AA71F1}" srcOrd="0" destOrd="0" presId="urn:microsoft.com/office/officeart/2008/layout/HorizontalMultiLevelHierarchy"/>
    <dgm:cxn modelId="{F256F2D2-11F8-4845-8327-1A6D8D1C1E14}" srcId="{52FBFA8F-34A5-4DDE-B12B-8E8EAD430670}" destId="{39A171B4-052B-4D72-8492-9A60E455D231}" srcOrd="0" destOrd="0" parTransId="{CF38A675-48B5-45A5-918A-07F2FC2BC9F5}" sibTransId="{A1DA34A2-C30F-4218-97EB-51AE55862444}"/>
    <dgm:cxn modelId="{99EBF113-207F-41F9-8D7F-36AA9EEBD721}" type="presOf" srcId="{39A171B4-052B-4D72-8492-9A60E455D231}" destId="{D4E06EFB-FC9F-4BF4-944E-347C160825D2}" srcOrd="0" destOrd="0" presId="urn:microsoft.com/office/officeart/2008/layout/HorizontalMultiLevelHierarchy"/>
    <dgm:cxn modelId="{67B684D9-9FBF-49F4-A0F5-C601CC24356C}" type="presOf" srcId="{CF38A675-48B5-45A5-918A-07F2FC2BC9F5}" destId="{153D5651-A53A-4BE3-8EE3-8AAED5630275}" srcOrd="0" destOrd="0" presId="urn:microsoft.com/office/officeart/2008/layout/HorizontalMultiLevelHierarchy"/>
    <dgm:cxn modelId="{E00F3A79-EAF9-4F23-969B-F5187CC7614B}" type="presOf" srcId="{C5C57A39-029F-4E32-9A72-9EBCC4F0AAF0}" destId="{73929A1B-FDE0-47AD-A92D-9D70479C1FFF}" srcOrd="0" destOrd="0" presId="urn:microsoft.com/office/officeart/2008/layout/HorizontalMultiLevelHierarchy"/>
    <dgm:cxn modelId="{6FCA5720-9709-4379-9004-644558172C4F}" type="presOf" srcId="{D1C9F332-F2E2-438A-B48B-9EE4BE886A3D}" destId="{C4715EC2-A2DA-409E-A19B-98C45FEAA80F}" srcOrd="0" destOrd="0" presId="urn:microsoft.com/office/officeart/2008/layout/HorizontalMultiLevelHierarchy"/>
    <dgm:cxn modelId="{E336F9F3-0457-4468-AFF7-64E18EA8074D}" type="presOf" srcId="{217A3314-02E6-46EF-92F1-99718CDAD152}" destId="{92D30EA5-C06A-416B-833D-1B1CBCBBC5F7}" srcOrd="0" destOrd="0" presId="urn:microsoft.com/office/officeart/2008/layout/HorizontalMultiLevelHierarchy"/>
    <dgm:cxn modelId="{75C44E2C-85F7-496C-9F0F-A24FCCC56C5D}" type="presOf" srcId="{09E9E69D-166F-49E7-AE3B-2AEEE8FE5E28}" destId="{5F496667-6D28-4421-A582-0183E0ECBA3E}" srcOrd="0" destOrd="0" presId="urn:microsoft.com/office/officeart/2008/layout/HorizontalMultiLevelHierarchy"/>
    <dgm:cxn modelId="{79B7665B-A8CE-4B89-9668-457D06D53989}" srcId="{171A0314-F3A9-49B8-9D1E-B4C194093E69}" destId="{C5C57A39-029F-4E32-9A72-9EBCC4F0AAF0}" srcOrd="0" destOrd="0" parTransId="{217A3314-02E6-46EF-92F1-99718CDAD152}" sibTransId="{26AF0AE7-F75D-42CD-A731-E97CE6B78287}"/>
    <dgm:cxn modelId="{9C306739-370E-4180-B58E-30A96BFD2B61}" type="presOf" srcId="{217A3314-02E6-46EF-92F1-99718CDAD152}" destId="{96C9F4FC-87EA-48DF-B534-B6C73AC9B388}" srcOrd="1" destOrd="0" presId="urn:microsoft.com/office/officeart/2008/layout/HorizontalMultiLevelHierarchy"/>
    <dgm:cxn modelId="{82603F44-C898-4A59-B696-896EAAC4B30C}" type="presParOf" srcId="{C4715EC2-A2DA-409E-A19B-98C45FEAA80F}" destId="{66DC0591-0A1D-4EB3-BC71-B463830749E2}" srcOrd="0" destOrd="0" presId="urn:microsoft.com/office/officeart/2008/layout/HorizontalMultiLevelHierarchy"/>
    <dgm:cxn modelId="{A2517205-199B-4162-9FF3-F0A74D60F07F}" type="presParOf" srcId="{66DC0591-0A1D-4EB3-BC71-B463830749E2}" destId="{4B41DF0D-42F7-4F81-8048-DBC0888CAF9D}" srcOrd="0" destOrd="0" presId="urn:microsoft.com/office/officeart/2008/layout/HorizontalMultiLevelHierarchy"/>
    <dgm:cxn modelId="{67C44BFD-A6EA-4928-87A7-211A4BE1A912}" type="presParOf" srcId="{66DC0591-0A1D-4EB3-BC71-B463830749E2}" destId="{CF099D7E-4162-47F2-A03E-000722AFEED9}" srcOrd="1" destOrd="0" presId="urn:microsoft.com/office/officeart/2008/layout/HorizontalMultiLevelHierarchy"/>
    <dgm:cxn modelId="{F7D60831-7AA8-4448-89BF-131BEC09CA54}" type="presParOf" srcId="{CF099D7E-4162-47F2-A03E-000722AFEED9}" destId="{5F496667-6D28-4421-A582-0183E0ECBA3E}" srcOrd="0" destOrd="0" presId="urn:microsoft.com/office/officeart/2008/layout/HorizontalMultiLevelHierarchy"/>
    <dgm:cxn modelId="{65CEA0B1-0257-42D1-AA28-7734291C2DAA}" type="presParOf" srcId="{5F496667-6D28-4421-A582-0183E0ECBA3E}" destId="{FFC4EEC7-55F0-4E59-8AD2-50659CBB0D00}" srcOrd="0" destOrd="0" presId="urn:microsoft.com/office/officeart/2008/layout/HorizontalMultiLevelHierarchy"/>
    <dgm:cxn modelId="{CE9807A8-AEC9-4953-A1D7-0232B751575B}" type="presParOf" srcId="{CF099D7E-4162-47F2-A03E-000722AFEED9}" destId="{24265C2F-9DF0-4C2D-8BD7-D1F1F2A52052}" srcOrd="1" destOrd="0" presId="urn:microsoft.com/office/officeart/2008/layout/HorizontalMultiLevelHierarchy"/>
    <dgm:cxn modelId="{8D25046E-A6A2-4294-98B3-0ABA11B715A8}" type="presParOf" srcId="{24265C2F-9DF0-4C2D-8BD7-D1F1F2A52052}" destId="{0788B813-7563-441B-9612-EC991E41D364}" srcOrd="0" destOrd="0" presId="urn:microsoft.com/office/officeart/2008/layout/HorizontalMultiLevelHierarchy"/>
    <dgm:cxn modelId="{01CB5865-6F2B-4165-A296-D6D769E7E8E4}" type="presParOf" srcId="{24265C2F-9DF0-4C2D-8BD7-D1F1F2A52052}" destId="{5E39990E-F92E-44BB-A519-A9F9DD8BB6F8}" srcOrd="1" destOrd="0" presId="urn:microsoft.com/office/officeart/2008/layout/HorizontalMultiLevelHierarchy"/>
    <dgm:cxn modelId="{F6102F5D-4EF1-4AB5-93CE-1E03338BDB6A}" type="presParOf" srcId="{5E39990E-F92E-44BB-A519-A9F9DD8BB6F8}" destId="{153D5651-A53A-4BE3-8EE3-8AAED5630275}" srcOrd="0" destOrd="0" presId="urn:microsoft.com/office/officeart/2008/layout/HorizontalMultiLevelHierarchy"/>
    <dgm:cxn modelId="{20549FAC-B208-4AF0-925A-E331EA07FBDE}" type="presParOf" srcId="{153D5651-A53A-4BE3-8EE3-8AAED5630275}" destId="{78B37FC3-FFFF-40F6-9824-85F5D81C6F65}" srcOrd="0" destOrd="0" presId="urn:microsoft.com/office/officeart/2008/layout/HorizontalMultiLevelHierarchy"/>
    <dgm:cxn modelId="{2E3E7366-CEDF-4A5B-870A-C7661DE27844}" type="presParOf" srcId="{5E39990E-F92E-44BB-A519-A9F9DD8BB6F8}" destId="{83514355-0F23-49D0-B5AA-334A20FBB299}" srcOrd="1" destOrd="0" presId="urn:microsoft.com/office/officeart/2008/layout/HorizontalMultiLevelHierarchy"/>
    <dgm:cxn modelId="{67CADF78-D4F4-4E29-8D1B-DD9602DF8E70}" type="presParOf" srcId="{83514355-0F23-49D0-B5AA-334A20FBB299}" destId="{D4E06EFB-FC9F-4BF4-944E-347C160825D2}" srcOrd="0" destOrd="0" presId="urn:microsoft.com/office/officeart/2008/layout/HorizontalMultiLevelHierarchy"/>
    <dgm:cxn modelId="{4A1F4C17-D6A8-452A-839F-6E809D1429E3}" type="presParOf" srcId="{83514355-0F23-49D0-B5AA-334A20FBB299}" destId="{944950A1-A5EA-4B12-9E6F-B3D6E05C359C}" srcOrd="1" destOrd="0" presId="urn:microsoft.com/office/officeart/2008/layout/HorizontalMultiLevelHierarchy"/>
    <dgm:cxn modelId="{A9CD434B-3F7E-43BA-B57E-EB1DD4D27555}" type="presParOf" srcId="{CF099D7E-4162-47F2-A03E-000722AFEED9}" destId="{D5192424-7016-4FC1-93EA-908D61AA71F1}" srcOrd="2" destOrd="0" presId="urn:microsoft.com/office/officeart/2008/layout/HorizontalMultiLevelHierarchy"/>
    <dgm:cxn modelId="{69EE5022-7BBA-43AD-B61D-A009CA055EB0}" type="presParOf" srcId="{D5192424-7016-4FC1-93EA-908D61AA71F1}" destId="{387D876C-18BE-44CF-94C9-8BA1E9D88640}" srcOrd="0" destOrd="0" presId="urn:microsoft.com/office/officeart/2008/layout/HorizontalMultiLevelHierarchy"/>
    <dgm:cxn modelId="{F582E91E-F4DC-46CA-A7D2-721A71808542}" type="presParOf" srcId="{CF099D7E-4162-47F2-A03E-000722AFEED9}" destId="{5FC8246B-0054-4346-AF29-7B0663656106}" srcOrd="3" destOrd="0" presId="urn:microsoft.com/office/officeart/2008/layout/HorizontalMultiLevelHierarchy"/>
    <dgm:cxn modelId="{D8678815-7675-41AA-8DAA-D4ACDD7C96BD}" type="presParOf" srcId="{5FC8246B-0054-4346-AF29-7B0663656106}" destId="{C1D5AF28-589E-460A-8D68-6AE206B6BC11}" srcOrd="0" destOrd="0" presId="urn:microsoft.com/office/officeart/2008/layout/HorizontalMultiLevelHierarchy"/>
    <dgm:cxn modelId="{8CED1067-8648-40FC-9EB9-29023AD29B9F}" type="presParOf" srcId="{5FC8246B-0054-4346-AF29-7B0663656106}" destId="{9AA0332A-FAB2-4F1F-995C-33AE994BD276}" srcOrd="1" destOrd="0" presId="urn:microsoft.com/office/officeart/2008/layout/HorizontalMultiLevelHierarchy"/>
    <dgm:cxn modelId="{D6AF32FB-6172-424A-A96D-71B8AC68C64E}" type="presParOf" srcId="{9AA0332A-FAB2-4F1F-995C-33AE994BD276}" destId="{92D30EA5-C06A-416B-833D-1B1CBCBBC5F7}" srcOrd="0" destOrd="0" presId="urn:microsoft.com/office/officeart/2008/layout/HorizontalMultiLevelHierarchy"/>
    <dgm:cxn modelId="{D16CD504-65C7-4757-98E6-ABBA14E464B7}" type="presParOf" srcId="{92D30EA5-C06A-416B-833D-1B1CBCBBC5F7}" destId="{96C9F4FC-87EA-48DF-B534-B6C73AC9B388}" srcOrd="0" destOrd="0" presId="urn:microsoft.com/office/officeart/2008/layout/HorizontalMultiLevelHierarchy"/>
    <dgm:cxn modelId="{B2F4FD10-E6E3-4873-AABD-270860C61880}" type="presParOf" srcId="{9AA0332A-FAB2-4F1F-995C-33AE994BD276}" destId="{8880CE66-0E81-46AD-912F-60803751D372}" srcOrd="1" destOrd="0" presId="urn:microsoft.com/office/officeart/2008/layout/HorizontalMultiLevelHierarchy"/>
    <dgm:cxn modelId="{3A10D5EF-AB50-470D-BD67-831E881005E1}" type="presParOf" srcId="{8880CE66-0E81-46AD-912F-60803751D372}" destId="{73929A1B-FDE0-47AD-A92D-9D70479C1FFF}" srcOrd="0" destOrd="0" presId="urn:microsoft.com/office/officeart/2008/layout/HorizontalMultiLevelHierarchy"/>
    <dgm:cxn modelId="{735CAB11-9540-48F8-BFFC-3C1D8041C7B9}" type="presParOf" srcId="{8880CE66-0E81-46AD-912F-60803751D372}" destId="{F192519D-FA2D-4E73-B019-A8C563735116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0A84115-9F68-4283-A3DA-9661E65561D3}" type="doc">
      <dgm:prSet loTypeId="urn:microsoft.com/office/officeart/2005/8/layout/lProcess2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fr-FR"/>
        </a:p>
      </dgm:t>
    </dgm:pt>
    <dgm:pt modelId="{A7EEAB44-A203-4001-A16E-C9C48ED975A6}">
      <dgm:prSet/>
      <dgm:spPr/>
      <dgm:t>
        <a:bodyPr/>
        <a:lstStyle/>
        <a:p>
          <a:pPr rtl="0"/>
          <a:r>
            <a:rPr lang="fr-FR" b="1" smtClean="0"/>
            <a:t>Ex-DG</a:t>
          </a:r>
          <a:endParaRPr lang="fr-FR"/>
        </a:p>
      </dgm:t>
    </dgm:pt>
    <dgm:pt modelId="{02D4BC64-4E53-4FDD-B4F7-7E6E37B3E267}" type="parTrans" cxnId="{A20B801C-754D-4345-B6CB-55B94F6AFEFF}">
      <dgm:prSet/>
      <dgm:spPr/>
      <dgm:t>
        <a:bodyPr/>
        <a:lstStyle/>
        <a:p>
          <a:endParaRPr lang="fr-FR"/>
        </a:p>
      </dgm:t>
    </dgm:pt>
    <dgm:pt modelId="{C8ABDBFA-1FED-41C5-9E9C-7D54AFDFE631}" type="sibTrans" cxnId="{A20B801C-754D-4345-B6CB-55B94F6AFEFF}">
      <dgm:prSet/>
      <dgm:spPr/>
      <dgm:t>
        <a:bodyPr/>
        <a:lstStyle/>
        <a:p>
          <a:endParaRPr lang="fr-FR"/>
        </a:p>
      </dgm:t>
    </dgm:pt>
    <dgm:pt modelId="{E289289A-8713-4FB4-96D6-9444453F1647}">
      <dgm:prSet/>
      <dgm:spPr/>
      <dgm:t>
        <a:bodyPr/>
        <a:lstStyle/>
        <a:p>
          <a:pPr rtl="0"/>
          <a:r>
            <a:rPr lang="fr-FR" smtClean="0"/>
            <a:t>Dotation annuelle de financement (ex-DG) + MIGAC + MO</a:t>
          </a:r>
          <a:endParaRPr lang="fr-FR"/>
        </a:p>
      </dgm:t>
    </dgm:pt>
    <dgm:pt modelId="{6FED30B7-D5FD-4C46-A84E-211636474975}" type="parTrans" cxnId="{A709968D-16B0-4AD8-988C-213601BBAB8A}">
      <dgm:prSet/>
      <dgm:spPr/>
      <dgm:t>
        <a:bodyPr/>
        <a:lstStyle/>
        <a:p>
          <a:endParaRPr lang="fr-FR"/>
        </a:p>
      </dgm:t>
    </dgm:pt>
    <dgm:pt modelId="{64E63E46-1E36-41BC-BC75-E425A5DCC441}" type="sibTrans" cxnId="{A709968D-16B0-4AD8-988C-213601BBAB8A}">
      <dgm:prSet/>
      <dgm:spPr/>
      <dgm:t>
        <a:bodyPr/>
        <a:lstStyle/>
        <a:p>
          <a:endParaRPr lang="fr-FR"/>
        </a:p>
      </dgm:t>
    </dgm:pt>
    <dgm:pt modelId="{BFE5609B-0DDC-4302-BEF0-CB974BFCFB22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pPr rtl="0"/>
          <a:r>
            <a:rPr lang="fr-FR" smtClean="0"/>
            <a:t>ACE réels et MO</a:t>
          </a:r>
          <a:endParaRPr lang="fr-FR"/>
        </a:p>
      </dgm:t>
    </dgm:pt>
    <dgm:pt modelId="{9600CB8E-55A5-47D9-B489-4DDD3A321818}" type="parTrans" cxnId="{DD0D239A-9E17-487E-B76E-04192CDFDC99}">
      <dgm:prSet/>
      <dgm:spPr/>
      <dgm:t>
        <a:bodyPr/>
        <a:lstStyle/>
        <a:p>
          <a:endParaRPr lang="fr-FR"/>
        </a:p>
      </dgm:t>
    </dgm:pt>
    <dgm:pt modelId="{89EE8C4A-D786-40D4-A01F-8A0715F17A56}" type="sibTrans" cxnId="{DD0D239A-9E17-487E-B76E-04192CDFDC99}">
      <dgm:prSet/>
      <dgm:spPr/>
      <dgm:t>
        <a:bodyPr/>
        <a:lstStyle/>
        <a:p>
          <a:endParaRPr lang="fr-FR"/>
        </a:p>
      </dgm:t>
    </dgm:pt>
    <dgm:pt modelId="{B833DE6A-731E-40B4-A584-F6443D2775AD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pPr rtl="0"/>
          <a:r>
            <a:rPr lang="fr-FR" smtClean="0"/>
            <a:t>Prise en compte de la DMA réelle</a:t>
          </a:r>
          <a:endParaRPr lang="fr-FR"/>
        </a:p>
      </dgm:t>
    </dgm:pt>
    <dgm:pt modelId="{0D210530-6691-43B3-B6E5-F1E9F44F9847}" type="parTrans" cxnId="{3029207E-28B4-4EC6-B4DC-34888C6D8708}">
      <dgm:prSet/>
      <dgm:spPr/>
      <dgm:t>
        <a:bodyPr/>
        <a:lstStyle/>
        <a:p>
          <a:endParaRPr lang="fr-FR"/>
        </a:p>
      </dgm:t>
    </dgm:pt>
    <dgm:pt modelId="{428826FD-2A53-4D8F-B99E-4B1C6A78E142}" type="sibTrans" cxnId="{3029207E-28B4-4EC6-B4DC-34888C6D8708}">
      <dgm:prSet/>
      <dgm:spPr/>
      <dgm:t>
        <a:bodyPr/>
        <a:lstStyle/>
        <a:p>
          <a:endParaRPr lang="fr-FR"/>
        </a:p>
      </dgm:t>
    </dgm:pt>
    <dgm:pt modelId="{5E855BD0-55CA-4AB5-8401-01A9D5CB129E}">
      <dgm:prSet/>
      <dgm:spPr/>
      <dgm:t>
        <a:bodyPr/>
        <a:lstStyle/>
        <a:p>
          <a:pPr rtl="0"/>
          <a:r>
            <a:rPr lang="fr-FR" b="1" dirty="0" smtClean="0"/>
            <a:t>Ex-OQN</a:t>
          </a:r>
          <a:endParaRPr lang="fr-FR" dirty="0"/>
        </a:p>
      </dgm:t>
    </dgm:pt>
    <dgm:pt modelId="{5DD541B7-E515-4D9A-9214-B079B3414538}" type="parTrans" cxnId="{8272B2F9-8A12-45C1-B6DA-BFD9F320D4E2}">
      <dgm:prSet/>
      <dgm:spPr/>
      <dgm:t>
        <a:bodyPr/>
        <a:lstStyle/>
        <a:p>
          <a:endParaRPr lang="fr-FR"/>
        </a:p>
      </dgm:t>
    </dgm:pt>
    <dgm:pt modelId="{0C1DB1AB-A393-458A-BA7D-7CB28510C5B7}" type="sibTrans" cxnId="{8272B2F9-8A12-45C1-B6DA-BFD9F320D4E2}">
      <dgm:prSet/>
      <dgm:spPr/>
      <dgm:t>
        <a:bodyPr/>
        <a:lstStyle/>
        <a:p>
          <a:endParaRPr lang="fr-FR"/>
        </a:p>
      </dgm:t>
    </dgm:pt>
    <dgm:pt modelId="{15248AAC-72F4-4539-B476-257B524C7AE1}">
      <dgm:prSet/>
      <dgm:spPr/>
      <dgm:t>
        <a:bodyPr/>
        <a:lstStyle/>
        <a:p>
          <a:pPr rtl="0"/>
          <a:r>
            <a:rPr lang="fr-FR" dirty="0" smtClean="0"/>
            <a:t>Tarif journalier + supplément transport + Médicament intercurrents</a:t>
          </a:r>
          <a:endParaRPr lang="fr-FR" dirty="0"/>
        </a:p>
      </dgm:t>
    </dgm:pt>
    <dgm:pt modelId="{8305417D-757F-4C75-B7AE-499105B732B4}" type="parTrans" cxnId="{C2E70E13-D63A-4EF9-B596-94A8A96E829E}">
      <dgm:prSet/>
      <dgm:spPr/>
      <dgm:t>
        <a:bodyPr/>
        <a:lstStyle/>
        <a:p>
          <a:endParaRPr lang="fr-FR"/>
        </a:p>
      </dgm:t>
    </dgm:pt>
    <dgm:pt modelId="{154CC6E8-FF08-4CAC-B51C-64CE854FE662}" type="sibTrans" cxnId="{C2E70E13-D63A-4EF9-B596-94A8A96E829E}">
      <dgm:prSet/>
      <dgm:spPr/>
      <dgm:t>
        <a:bodyPr/>
        <a:lstStyle/>
        <a:p>
          <a:endParaRPr lang="fr-FR"/>
        </a:p>
      </dgm:t>
    </dgm:pt>
    <dgm:pt modelId="{8E51BF1E-6D19-42A7-8150-B40F5C97C109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pPr rtl="0"/>
          <a:r>
            <a:rPr lang="fr-FR" dirty="0" smtClean="0"/>
            <a:t>Prise en compte de la DMA réelle</a:t>
          </a:r>
          <a:endParaRPr lang="fr-FR" dirty="0"/>
        </a:p>
      </dgm:t>
    </dgm:pt>
    <dgm:pt modelId="{A504FDEB-8A9A-4B39-88C9-E002AD833EE2}" type="parTrans" cxnId="{AC73BEB8-3420-4811-98F6-A4DEFF5E9670}">
      <dgm:prSet/>
      <dgm:spPr/>
      <dgm:t>
        <a:bodyPr/>
        <a:lstStyle/>
        <a:p>
          <a:endParaRPr lang="fr-FR"/>
        </a:p>
      </dgm:t>
    </dgm:pt>
    <dgm:pt modelId="{8519F4F0-3B35-425B-8C85-9A61E433E6D3}" type="sibTrans" cxnId="{AC73BEB8-3420-4811-98F6-A4DEFF5E9670}">
      <dgm:prSet/>
      <dgm:spPr/>
      <dgm:t>
        <a:bodyPr/>
        <a:lstStyle/>
        <a:p>
          <a:endParaRPr lang="fr-FR"/>
        </a:p>
      </dgm:t>
    </dgm:pt>
    <dgm:pt modelId="{B561673C-DB7F-4434-9DF1-707F2FC63ACA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pPr rtl="0"/>
          <a:r>
            <a:rPr lang="fr-FR" smtClean="0"/>
            <a:t>Prise en compte du mécanisme de soutien</a:t>
          </a:r>
          <a:endParaRPr lang="fr-FR"/>
        </a:p>
      </dgm:t>
    </dgm:pt>
    <dgm:pt modelId="{901F6046-40CE-409B-A46C-CCBA35D7E15A}" type="parTrans" cxnId="{78B78E49-8518-434F-AEDA-60479626F7FC}">
      <dgm:prSet/>
      <dgm:spPr/>
      <dgm:t>
        <a:bodyPr/>
        <a:lstStyle/>
        <a:p>
          <a:endParaRPr lang="fr-FR"/>
        </a:p>
      </dgm:t>
    </dgm:pt>
    <dgm:pt modelId="{4FBEB490-E6DD-4758-9671-594ABDC4DBE3}" type="sibTrans" cxnId="{78B78E49-8518-434F-AEDA-60479626F7FC}">
      <dgm:prSet/>
      <dgm:spPr/>
      <dgm:t>
        <a:bodyPr/>
        <a:lstStyle/>
        <a:p>
          <a:endParaRPr lang="fr-FR"/>
        </a:p>
      </dgm:t>
    </dgm:pt>
    <dgm:pt modelId="{81EAAB1F-A705-42C2-B89A-60175969D657}" type="pres">
      <dgm:prSet presAssocID="{20A84115-9F68-4283-A3DA-9661E65561D3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219BA38-41A7-4F7D-A9E6-7FF660D822DE}" type="pres">
      <dgm:prSet presAssocID="{A7EEAB44-A203-4001-A16E-C9C48ED975A6}" presName="compNode" presStyleCnt="0"/>
      <dgm:spPr/>
    </dgm:pt>
    <dgm:pt modelId="{CE3B417A-52F6-4ED6-85C7-91DB121B55CE}" type="pres">
      <dgm:prSet presAssocID="{A7EEAB44-A203-4001-A16E-C9C48ED975A6}" presName="aNode" presStyleLbl="bgShp" presStyleIdx="0" presStyleCnt="2"/>
      <dgm:spPr/>
      <dgm:t>
        <a:bodyPr/>
        <a:lstStyle/>
        <a:p>
          <a:endParaRPr lang="fr-FR"/>
        </a:p>
      </dgm:t>
    </dgm:pt>
    <dgm:pt modelId="{0E8CE688-B06D-4E3C-87F5-926BD7D45FAA}" type="pres">
      <dgm:prSet presAssocID="{A7EEAB44-A203-4001-A16E-C9C48ED975A6}" presName="textNode" presStyleLbl="bgShp" presStyleIdx="0" presStyleCnt="2"/>
      <dgm:spPr/>
      <dgm:t>
        <a:bodyPr/>
        <a:lstStyle/>
        <a:p>
          <a:endParaRPr lang="fr-FR"/>
        </a:p>
      </dgm:t>
    </dgm:pt>
    <dgm:pt modelId="{AD4D3622-51C1-4036-96CC-6B2DF823819B}" type="pres">
      <dgm:prSet presAssocID="{A7EEAB44-A203-4001-A16E-C9C48ED975A6}" presName="compChildNode" presStyleCnt="0"/>
      <dgm:spPr/>
    </dgm:pt>
    <dgm:pt modelId="{ED24B1D6-2855-4C9A-9C48-4C75FC9BDAFE}" type="pres">
      <dgm:prSet presAssocID="{A7EEAB44-A203-4001-A16E-C9C48ED975A6}" presName="theInnerList" presStyleCnt="0"/>
      <dgm:spPr/>
    </dgm:pt>
    <dgm:pt modelId="{53B3235C-7EE5-41BC-9D21-C29299C4DE81}" type="pres">
      <dgm:prSet presAssocID="{E289289A-8713-4FB4-96D6-9444453F1647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D8DD475-2C22-4AA7-BE06-37D66D3B8872}" type="pres">
      <dgm:prSet presAssocID="{E289289A-8713-4FB4-96D6-9444453F1647}" presName="aSpace2" presStyleCnt="0"/>
      <dgm:spPr/>
    </dgm:pt>
    <dgm:pt modelId="{1D1B1AF1-D9D0-4B95-9000-E68381C2FE35}" type="pres">
      <dgm:prSet presAssocID="{BFE5609B-0DDC-4302-BEF0-CB974BFCFB22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D4FBA0-1399-4CA5-95D1-2F9F42492D59}" type="pres">
      <dgm:prSet presAssocID="{BFE5609B-0DDC-4302-BEF0-CB974BFCFB22}" presName="aSpace2" presStyleCnt="0"/>
      <dgm:spPr/>
    </dgm:pt>
    <dgm:pt modelId="{D1C1FB9A-C533-4D94-A1FC-508871B32C3E}" type="pres">
      <dgm:prSet presAssocID="{B833DE6A-731E-40B4-A584-F6443D2775AD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286938B-4C26-4D2B-B9C6-0289961D52CA}" type="pres">
      <dgm:prSet presAssocID="{A7EEAB44-A203-4001-A16E-C9C48ED975A6}" presName="aSpace" presStyleCnt="0"/>
      <dgm:spPr/>
    </dgm:pt>
    <dgm:pt modelId="{AE653E30-3AB5-4A2D-9ABD-7D06B2A1AD52}" type="pres">
      <dgm:prSet presAssocID="{5E855BD0-55CA-4AB5-8401-01A9D5CB129E}" presName="compNode" presStyleCnt="0"/>
      <dgm:spPr/>
    </dgm:pt>
    <dgm:pt modelId="{718B44F3-D1A6-4E4B-8179-556BE87EE6E2}" type="pres">
      <dgm:prSet presAssocID="{5E855BD0-55CA-4AB5-8401-01A9D5CB129E}" presName="aNode" presStyleLbl="bgShp" presStyleIdx="1" presStyleCnt="2"/>
      <dgm:spPr/>
      <dgm:t>
        <a:bodyPr/>
        <a:lstStyle/>
        <a:p>
          <a:endParaRPr lang="fr-FR"/>
        </a:p>
      </dgm:t>
    </dgm:pt>
    <dgm:pt modelId="{DB9D4E48-ACE8-4E73-BAE1-9728877AC1A9}" type="pres">
      <dgm:prSet presAssocID="{5E855BD0-55CA-4AB5-8401-01A9D5CB129E}" presName="textNode" presStyleLbl="bgShp" presStyleIdx="1" presStyleCnt="2"/>
      <dgm:spPr/>
      <dgm:t>
        <a:bodyPr/>
        <a:lstStyle/>
        <a:p>
          <a:endParaRPr lang="fr-FR"/>
        </a:p>
      </dgm:t>
    </dgm:pt>
    <dgm:pt modelId="{FF5AE543-82FC-45D3-8F1A-A61C3B7C70A4}" type="pres">
      <dgm:prSet presAssocID="{5E855BD0-55CA-4AB5-8401-01A9D5CB129E}" presName="compChildNode" presStyleCnt="0"/>
      <dgm:spPr/>
    </dgm:pt>
    <dgm:pt modelId="{8B43E098-DA5B-476B-8C5B-6A84A49D64C5}" type="pres">
      <dgm:prSet presAssocID="{5E855BD0-55CA-4AB5-8401-01A9D5CB129E}" presName="theInnerList" presStyleCnt="0"/>
      <dgm:spPr/>
    </dgm:pt>
    <dgm:pt modelId="{6FF46178-1A0E-4770-A40C-8F907B80D314}" type="pres">
      <dgm:prSet presAssocID="{15248AAC-72F4-4539-B476-257B524C7AE1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C67152F-0FDF-4BD5-8B76-130563C32DC8}" type="pres">
      <dgm:prSet presAssocID="{15248AAC-72F4-4539-B476-257B524C7AE1}" presName="aSpace2" presStyleCnt="0"/>
      <dgm:spPr/>
    </dgm:pt>
    <dgm:pt modelId="{10BB4EF4-DD59-499A-8671-76B4F727D93E}" type="pres">
      <dgm:prSet presAssocID="{8E51BF1E-6D19-42A7-8150-B40F5C97C109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6EFFAF1-80A6-49B6-B58F-3F23BEC29496}" type="pres">
      <dgm:prSet presAssocID="{8E51BF1E-6D19-42A7-8150-B40F5C97C109}" presName="aSpace2" presStyleCnt="0"/>
      <dgm:spPr/>
    </dgm:pt>
    <dgm:pt modelId="{097C58A6-A129-49C3-9766-68BCDE317818}" type="pres">
      <dgm:prSet presAssocID="{B561673C-DB7F-4434-9DF1-707F2FC63ACA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D0D239A-9E17-487E-B76E-04192CDFDC99}" srcId="{A7EEAB44-A203-4001-A16E-C9C48ED975A6}" destId="{BFE5609B-0DDC-4302-BEF0-CB974BFCFB22}" srcOrd="1" destOrd="0" parTransId="{9600CB8E-55A5-47D9-B489-4DDD3A321818}" sibTransId="{89EE8C4A-D786-40D4-A01F-8A0715F17A56}"/>
    <dgm:cxn modelId="{6087C415-6C3E-4CC6-8A6F-BF1F7E094513}" type="presOf" srcId="{BFE5609B-0DDC-4302-BEF0-CB974BFCFB22}" destId="{1D1B1AF1-D9D0-4B95-9000-E68381C2FE35}" srcOrd="0" destOrd="0" presId="urn:microsoft.com/office/officeart/2005/8/layout/lProcess2"/>
    <dgm:cxn modelId="{A709968D-16B0-4AD8-988C-213601BBAB8A}" srcId="{A7EEAB44-A203-4001-A16E-C9C48ED975A6}" destId="{E289289A-8713-4FB4-96D6-9444453F1647}" srcOrd="0" destOrd="0" parTransId="{6FED30B7-D5FD-4C46-A84E-211636474975}" sibTransId="{64E63E46-1E36-41BC-BC75-E425A5DCC441}"/>
    <dgm:cxn modelId="{6EB1667B-FD2B-442C-94B2-4415201882F3}" type="presOf" srcId="{15248AAC-72F4-4539-B476-257B524C7AE1}" destId="{6FF46178-1A0E-4770-A40C-8F907B80D314}" srcOrd="0" destOrd="0" presId="urn:microsoft.com/office/officeart/2005/8/layout/lProcess2"/>
    <dgm:cxn modelId="{AC73BEB8-3420-4811-98F6-A4DEFF5E9670}" srcId="{5E855BD0-55CA-4AB5-8401-01A9D5CB129E}" destId="{8E51BF1E-6D19-42A7-8150-B40F5C97C109}" srcOrd="1" destOrd="0" parTransId="{A504FDEB-8A9A-4B39-88C9-E002AD833EE2}" sibTransId="{8519F4F0-3B35-425B-8C85-9A61E433E6D3}"/>
    <dgm:cxn modelId="{C2E70E13-D63A-4EF9-B596-94A8A96E829E}" srcId="{5E855BD0-55CA-4AB5-8401-01A9D5CB129E}" destId="{15248AAC-72F4-4539-B476-257B524C7AE1}" srcOrd="0" destOrd="0" parTransId="{8305417D-757F-4C75-B7AE-499105B732B4}" sibTransId="{154CC6E8-FF08-4CAC-B51C-64CE854FE662}"/>
    <dgm:cxn modelId="{F0D19AF0-4925-4828-BF33-82A40EF91FEA}" type="presOf" srcId="{A7EEAB44-A203-4001-A16E-C9C48ED975A6}" destId="{0E8CE688-B06D-4E3C-87F5-926BD7D45FAA}" srcOrd="1" destOrd="0" presId="urn:microsoft.com/office/officeart/2005/8/layout/lProcess2"/>
    <dgm:cxn modelId="{FEF9CCA4-409C-499C-A654-A49A5230CDEF}" type="presOf" srcId="{5E855BD0-55CA-4AB5-8401-01A9D5CB129E}" destId="{718B44F3-D1A6-4E4B-8179-556BE87EE6E2}" srcOrd="0" destOrd="0" presId="urn:microsoft.com/office/officeart/2005/8/layout/lProcess2"/>
    <dgm:cxn modelId="{3029207E-28B4-4EC6-B4DC-34888C6D8708}" srcId="{A7EEAB44-A203-4001-A16E-C9C48ED975A6}" destId="{B833DE6A-731E-40B4-A584-F6443D2775AD}" srcOrd="2" destOrd="0" parTransId="{0D210530-6691-43B3-B6E5-F1E9F44F9847}" sibTransId="{428826FD-2A53-4D8F-B99E-4B1C6A78E142}"/>
    <dgm:cxn modelId="{0D28F6C1-1458-4E29-874B-E9BACC7AF6DB}" type="presOf" srcId="{A7EEAB44-A203-4001-A16E-C9C48ED975A6}" destId="{CE3B417A-52F6-4ED6-85C7-91DB121B55CE}" srcOrd="0" destOrd="0" presId="urn:microsoft.com/office/officeart/2005/8/layout/lProcess2"/>
    <dgm:cxn modelId="{59C5FE14-A041-4C40-B2AA-BFB27C939893}" type="presOf" srcId="{B561673C-DB7F-4434-9DF1-707F2FC63ACA}" destId="{097C58A6-A129-49C3-9766-68BCDE317818}" srcOrd="0" destOrd="0" presId="urn:microsoft.com/office/officeart/2005/8/layout/lProcess2"/>
    <dgm:cxn modelId="{A4C2480B-DD18-4034-96B6-C22CA31141AC}" type="presOf" srcId="{5E855BD0-55CA-4AB5-8401-01A9D5CB129E}" destId="{DB9D4E48-ACE8-4E73-BAE1-9728877AC1A9}" srcOrd="1" destOrd="0" presId="urn:microsoft.com/office/officeart/2005/8/layout/lProcess2"/>
    <dgm:cxn modelId="{A20B801C-754D-4345-B6CB-55B94F6AFEFF}" srcId="{20A84115-9F68-4283-A3DA-9661E65561D3}" destId="{A7EEAB44-A203-4001-A16E-C9C48ED975A6}" srcOrd="0" destOrd="0" parTransId="{02D4BC64-4E53-4FDD-B4F7-7E6E37B3E267}" sibTransId="{C8ABDBFA-1FED-41C5-9E9C-7D54AFDFE631}"/>
    <dgm:cxn modelId="{20A0B90E-0952-44E6-8F00-3E09296B9EE7}" type="presOf" srcId="{E289289A-8713-4FB4-96D6-9444453F1647}" destId="{53B3235C-7EE5-41BC-9D21-C29299C4DE81}" srcOrd="0" destOrd="0" presId="urn:microsoft.com/office/officeart/2005/8/layout/lProcess2"/>
    <dgm:cxn modelId="{83137DB0-2E73-4ADE-A292-41A892783F46}" type="presOf" srcId="{8E51BF1E-6D19-42A7-8150-B40F5C97C109}" destId="{10BB4EF4-DD59-499A-8671-76B4F727D93E}" srcOrd="0" destOrd="0" presId="urn:microsoft.com/office/officeart/2005/8/layout/lProcess2"/>
    <dgm:cxn modelId="{78B78E49-8518-434F-AEDA-60479626F7FC}" srcId="{5E855BD0-55CA-4AB5-8401-01A9D5CB129E}" destId="{B561673C-DB7F-4434-9DF1-707F2FC63ACA}" srcOrd="2" destOrd="0" parTransId="{901F6046-40CE-409B-A46C-CCBA35D7E15A}" sibTransId="{4FBEB490-E6DD-4758-9671-594ABDC4DBE3}"/>
    <dgm:cxn modelId="{8272B2F9-8A12-45C1-B6DA-BFD9F320D4E2}" srcId="{20A84115-9F68-4283-A3DA-9661E65561D3}" destId="{5E855BD0-55CA-4AB5-8401-01A9D5CB129E}" srcOrd="1" destOrd="0" parTransId="{5DD541B7-E515-4D9A-9214-B079B3414538}" sibTransId="{0C1DB1AB-A393-458A-BA7D-7CB28510C5B7}"/>
    <dgm:cxn modelId="{AF272CD4-644A-49B6-8702-6E217F4E0D95}" type="presOf" srcId="{B833DE6A-731E-40B4-A584-F6443D2775AD}" destId="{D1C1FB9A-C533-4D94-A1FC-508871B32C3E}" srcOrd="0" destOrd="0" presId="urn:microsoft.com/office/officeart/2005/8/layout/lProcess2"/>
    <dgm:cxn modelId="{3E9940E1-3703-4230-9ABD-4B0966A0582C}" type="presOf" srcId="{20A84115-9F68-4283-A3DA-9661E65561D3}" destId="{81EAAB1F-A705-42C2-B89A-60175969D657}" srcOrd="0" destOrd="0" presId="urn:microsoft.com/office/officeart/2005/8/layout/lProcess2"/>
    <dgm:cxn modelId="{CDE6AFF5-A53C-4242-8D65-9A1BCEA2F29E}" type="presParOf" srcId="{81EAAB1F-A705-42C2-B89A-60175969D657}" destId="{5219BA38-41A7-4F7D-A9E6-7FF660D822DE}" srcOrd="0" destOrd="0" presId="urn:microsoft.com/office/officeart/2005/8/layout/lProcess2"/>
    <dgm:cxn modelId="{6F7408C0-A5E7-4988-ACE5-C81913EF295C}" type="presParOf" srcId="{5219BA38-41A7-4F7D-A9E6-7FF660D822DE}" destId="{CE3B417A-52F6-4ED6-85C7-91DB121B55CE}" srcOrd="0" destOrd="0" presId="urn:microsoft.com/office/officeart/2005/8/layout/lProcess2"/>
    <dgm:cxn modelId="{D06DB747-FEEF-42D1-BC06-722434D0869D}" type="presParOf" srcId="{5219BA38-41A7-4F7D-A9E6-7FF660D822DE}" destId="{0E8CE688-B06D-4E3C-87F5-926BD7D45FAA}" srcOrd="1" destOrd="0" presId="urn:microsoft.com/office/officeart/2005/8/layout/lProcess2"/>
    <dgm:cxn modelId="{ABC8935A-B397-4C30-AF9B-0128B4BBC801}" type="presParOf" srcId="{5219BA38-41A7-4F7D-A9E6-7FF660D822DE}" destId="{AD4D3622-51C1-4036-96CC-6B2DF823819B}" srcOrd="2" destOrd="0" presId="urn:microsoft.com/office/officeart/2005/8/layout/lProcess2"/>
    <dgm:cxn modelId="{2D0BB94E-9F7D-4820-8461-9F660C6DD412}" type="presParOf" srcId="{AD4D3622-51C1-4036-96CC-6B2DF823819B}" destId="{ED24B1D6-2855-4C9A-9C48-4C75FC9BDAFE}" srcOrd="0" destOrd="0" presId="urn:microsoft.com/office/officeart/2005/8/layout/lProcess2"/>
    <dgm:cxn modelId="{32D9879C-D953-4AED-8C5E-5407A95EC01E}" type="presParOf" srcId="{ED24B1D6-2855-4C9A-9C48-4C75FC9BDAFE}" destId="{53B3235C-7EE5-41BC-9D21-C29299C4DE81}" srcOrd="0" destOrd="0" presId="urn:microsoft.com/office/officeart/2005/8/layout/lProcess2"/>
    <dgm:cxn modelId="{8165F2FE-51AF-4FB1-A38B-D76A5199928B}" type="presParOf" srcId="{ED24B1D6-2855-4C9A-9C48-4C75FC9BDAFE}" destId="{2D8DD475-2C22-4AA7-BE06-37D66D3B8872}" srcOrd="1" destOrd="0" presId="urn:microsoft.com/office/officeart/2005/8/layout/lProcess2"/>
    <dgm:cxn modelId="{82791E22-9158-43A6-94D9-2C62896FE934}" type="presParOf" srcId="{ED24B1D6-2855-4C9A-9C48-4C75FC9BDAFE}" destId="{1D1B1AF1-D9D0-4B95-9000-E68381C2FE35}" srcOrd="2" destOrd="0" presId="urn:microsoft.com/office/officeart/2005/8/layout/lProcess2"/>
    <dgm:cxn modelId="{F9D0615D-D9B5-4B05-A68E-902AB1959A60}" type="presParOf" srcId="{ED24B1D6-2855-4C9A-9C48-4C75FC9BDAFE}" destId="{A6D4FBA0-1399-4CA5-95D1-2F9F42492D59}" srcOrd="3" destOrd="0" presId="urn:microsoft.com/office/officeart/2005/8/layout/lProcess2"/>
    <dgm:cxn modelId="{DEE0ED43-0404-42E0-A922-C1483A54867C}" type="presParOf" srcId="{ED24B1D6-2855-4C9A-9C48-4C75FC9BDAFE}" destId="{D1C1FB9A-C533-4D94-A1FC-508871B32C3E}" srcOrd="4" destOrd="0" presId="urn:microsoft.com/office/officeart/2005/8/layout/lProcess2"/>
    <dgm:cxn modelId="{4ED78AE4-0F39-4B8C-90C3-F2DDA2264BC9}" type="presParOf" srcId="{81EAAB1F-A705-42C2-B89A-60175969D657}" destId="{6286938B-4C26-4D2B-B9C6-0289961D52CA}" srcOrd="1" destOrd="0" presId="urn:microsoft.com/office/officeart/2005/8/layout/lProcess2"/>
    <dgm:cxn modelId="{A11A36EA-CC77-40F9-A850-B7B639439B50}" type="presParOf" srcId="{81EAAB1F-A705-42C2-B89A-60175969D657}" destId="{AE653E30-3AB5-4A2D-9ABD-7D06B2A1AD52}" srcOrd="2" destOrd="0" presId="urn:microsoft.com/office/officeart/2005/8/layout/lProcess2"/>
    <dgm:cxn modelId="{7DB20958-F9B4-401B-A069-8A6FCFA0612E}" type="presParOf" srcId="{AE653E30-3AB5-4A2D-9ABD-7D06B2A1AD52}" destId="{718B44F3-D1A6-4E4B-8179-556BE87EE6E2}" srcOrd="0" destOrd="0" presId="urn:microsoft.com/office/officeart/2005/8/layout/lProcess2"/>
    <dgm:cxn modelId="{B522F491-56CC-4A90-BD96-07C218514DCD}" type="presParOf" srcId="{AE653E30-3AB5-4A2D-9ABD-7D06B2A1AD52}" destId="{DB9D4E48-ACE8-4E73-BAE1-9728877AC1A9}" srcOrd="1" destOrd="0" presId="urn:microsoft.com/office/officeart/2005/8/layout/lProcess2"/>
    <dgm:cxn modelId="{393FABCF-B349-48DF-8BAF-DE92D92B3ED9}" type="presParOf" srcId="{AE653E30-3AB5-4A2D-9ABD-7D06B2A1AD52}" destId="{FF5AE543-82FC-45D3-8F1A-A61C3B7C70A4}" srcOrd="2" destOrd="0" presId="urn:microsoft.com/office/officeart/2005/8/layout/lProcess2"/>
    <dgm:cxn modelId="{D6B1BDC6-80EB-45E0-B930-7FCF0D4E33E6}" type="presParOf" srcId="{FF5AE543-82FC-45D3-8F1A-A61C3B7C70A4}" destId="{8B43E098-DA5B-476B-8C5B-6A84A49D64C5}" srcOrd="0" destOrd="0" presId="urn:microsoft.com/office/officeart/2005/8/layout/lProcess2"/>
    <dgm:cxn modelId="{3F99257F-FB56-4BE3-9922-2DC159C883A2}" type="presParOf" srcId="{8B43E098-DA5B-476B-8C5B-6A84A49D64C5}" destId="{6FF46178-1A0E-4770-A40C-8F907B80D314}" srcOrd="0" destOrd="0" presId="urn:microsoft.com/office/officeart/2005/8/layout/lProcess2"/>
    <dgm:cxn modelId="{BC3277C9-EAC8-4363-8DBB-B34B5DB160A5}" type="presParOf" srcId="{8B43E098-DA5B-476B-8C5B-6A84A49D64C5}" destId="{CC67152F-0FDF-4BD5-8B76-130563C32DC8}" srcOrd="1" destOrd="0" presId="urn:microsoft.com/office/officeart/2005/8/layout/lProcess2"/>
    <dgm:cxn modelId="{6A2055E3-663F-46E7-8D48-1E8971F60652}" type="presParOf" srcId="{8B43E098-DA5B-476B-8C5B-6A84A49D64C5}" destId="{10BB4EF4-DD59-499A-8671-76B4F727D93E}" srcOrd="2" destOrd="0" presId="urn:microsoft.com/office/officeart/2005/8/layout/lProcess2"/>
    <dgm:cxn modelId="{C925B3FA-7452-4886-B790-D9B06D4FD094}" type="presParOf" srcId="{8B43E098-DA5B-476B-8C5B-6A84A49D64C5}" destId="{56EFFAF1-80A6-49B6-B58F-3F23BEC29496}" srcOrd="3" destOrd="0" presId="urn:microsoft.com/office/officeart/2005/8/layout/lProcess2"/>
    <dgm:cxn modelId="{E07E7A28-3441-4FA1-9E62-4A37B29E86D1}" type="presParOf" srcId="{8B43E098-DA5B-476B-8C5B-6A84A49D64C5}" destId="{097C58A6-A129-49C3-9766-68BCDE317818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16C335B-4E1F-42E1-9D70-00796760114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34335F0-4922-4BA0-90C0-7CF2ABE21B6B}">
      <dgm:prSet/>
      <dgm:spPr>
        <a:solidFill>
          <a:srgbClr val="2F528F"/>
        </a:solidFill>
      </dgm:spPr>
      <dgm:t>
        <a:bodyPr/>
        <a:lstStyle/>
        <a:p>
          <a:pPr rtl="0"/>
          <a:r>
            <a:rPr lang="fr-FR" dirty="0" smtClean="0"/>
            <a:t>Maintien des vecteurs de financement usuels (DAF, DMA) sur le S2</a:t>
          </a:r>
          <a:endParaRPr lang="fr-FR" dirty="0"/>
        </a:p>
      </dgm:t>
    </dgm:pt>
    <dgm:pt modelId="{A7B88BFD-70C1-457C-B755-5DCD065A615B}" type="parTrans" cxnId="{8D33E5BA-E835-463C-BFB3-4B2070916153}">
      <dgm:prSet/>
      <dgm:spPr/>
      <dgm:t>
        <a:bodyPr/>
        <a:lstStyle/>
        <a:p>
          <a:endParaRPr lang="fr-FR"/>
        </a:p>
      </dgm:t>
    </dgm:pt>
    <dgm:pt modelId="{9A7888E4-064F-4B4C-BDAE-C04FFC6962F2}" type="sibTrans" cxnId="{8D33E5BA-E835-463C-BFB3-4B2070916153}">
      <dgm:prSet/>
      <dgm:spPr/>
      <dgm:t>
        <a:bodyPr/>
        <a:lstStyle/>
        <a:p>
          <a:endParaRPr lang="fr-FR"/>
        </a:p>
      </dgm:t>
    </dgm:pt>
    <dgm:pt modelId="{34FD040A-A1F1-4FA1-95A0-3C1B7D13D022}">
      <dgm:prSet/>
      <dgm:spPr>
        <a:solidFill>
          <a:srgbClr val="2F528F"/>
        </a:solidFill>
      </dgm:spPr>
      <dgm:t>
        <a:bodyPr/>
        <a:lstStyle/>
        <a:p>
          <a:pPr rtl="0"/>
          <a:r>
            <a:rPr lang="fr-FR" smtClean="0"/>
            <a:t>Principe d’application annuelle de l’ancien et du nouveau modèle sur l’exercice 2023</a:t>
          </a:r>
          <a:endParaRPr lang="fr-FR"/>
        </a:p>
      </dgm:t>
    </dgm:pt>
    <dgm:pt modelId="{9AD198DA-B1C7-436D-907A-7F5D3F04BA7A}" type="parTrans" cxnId="{75C20F06-31E6-498B-B07B-7A4EAB6A5D45}">
      <dgm:prSet/>
      <dgm:spPr/>
      <dgm:t>
        <a:bodyPr/>
        <a:lstStyle/>
        <a:p>
          <a:endParaRPr lang="fr-FR"/>
        </a:p>
      </dgm:t>
    </dgm:pt>
    <dgm:pt modelId="{2809F9F5-8B7B-44EE-80EC-609DB269FEF9}" type="sibTrans" cxnId="{75C20F06-31E6-498B-B07B-7A4EAB6A5D45}">
      <dgm:prSet/>
      <dgm:spPr/>
      <dgm:t>
        <a:bodyPr/>
        <a:lstStyle/>
        <a:p>
          <a:endParaRPr lang="fr-FR"/>
        </a:p>
      </dgm:t>
    </dgm:pt>
    <dgm:pt modelId="{9BDC8C26-7009-4F23-97C0-27FD3B687149}">
      <dgm:prSet/>
      <dgm:spPr>
        <a:solidFill>
          <a:srgbClr val="2F528F"/>
        </a:solidFill>
      </dgm:spPr>
      <dgm:t>
        <a:bodyPr/>
        <a:lstStyle/>
        <a:p>
          <a:pPr rtl="0"/>
          <a:r>
            <a:rPr lang="fr-FR" smtClean="0"/>
            <a:t>Différentiel réalisé par l’ATIH entre les deux modèles, en deux étapes et dans la limite de l’objectif de dépenses national pour les activités de SMR. </a:t>
          </a:r>
          <a:endParaRPr lang="fr-FR"/>
        </a:p>
      </dgm:t>
    </dgm:pt>
    <dgm:pt modelId="{77F08CE6-AD53-4409-9E47-DA3EEAEBB66E}" type="parTrans" cxnId="{2E1D4AFB-FE83-43C2-B2AF-99E4DB8AC749}">
      <dgm:prSet/>
      <dgm:spPr/>
      <dgm:t>
        <a:bodyPr/>
        <a:lstStyle/>
        <a:p>
          <a:endParaRPr lang="fr-FR"/>
        </a:p>
      </dgm:t>
    </dgm:pt>
    <dgm:pt modelId="{57CA20AE-BDAC-4685-86A0-A2ADCDAE26D1}" type="sibTrans" cxnId="{2E1D4AFB-FE83-43C2-B2AF-99E4DB8AC749}">
      <dgm:prSet/>
      <dgm:spPr/>
      <dgm:t>
        <a:bodyPr/>
        <a:lstStyle/>
        <a:p>
          <a:endParaRPr lang="fr-FR"/>
        </a:p>
      </dgm:t>
    </dgm:pt>
    <dgm:pt modelId="{04BFD9DD-6C6F-4DEA-B653-15568B7E6335}" type="pres">
      <dgm:prSet presAssocID="{816C335B-4E1F-42E1-9D70-00796760114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fr-FR"/>
        </a:p>
      </dgm:t>
    </dgm:pt>
    <dgm:pt modelId="{79878CDE-A984-4725-B83F-C4CA4D913C58}" type="pres">
      <dgm:prSet presAssocID="{816C335B-4E1F-42E1-9D70-007967601141}" presName="Name1" presStyleCnt="0"/>
      <dgm:spPr/>
    </dgm:pt>
    <dgm:pt modelId="{7F367817-B175-4F34-83F2-EF92F32E73C5}" type="pres">
      <dgm:prSet presAssocID="{816C335B-4E1F-42E1-9D70-007967601141}" presName="cycle" presStyleCnt="0"/>
      <dgm:spPr/>
    </dgm:pt>
    <dgm:pt modelId="{DA844F45-2461-4EEB-9E92-A1A9E0A9D756}" type="pres">
      <dgm:prSet presAssocID="{816C335B-4E1F-42E1-9D70-007967601141}" presName="srcNode" presStyleLbl="node1" presStyleIdx="0" presStyleCnt="3"/>
      <dgm:spPr/>
    </dgm:pt>
    <dgm:pt modelId="{5D2CADE2-CEE4-4BDE-83CA-B456EE6B8F47}" type="pres">
      <dgm:prSet presAssocID="{816C335B-4E1F-42E1-9D70-007967601141}" presName="conn" presStyleLbl="parChTrans1D2" presStyleIdx="0" presStyleCnt="1"/>
      <dgm:spPr/>
      <dgm:t>
        <a:bodyPr/>
        <a:lstStyle/>
        <a:p>
          <a:endParaRPr lang="fr-FR"/>
        </a:p>
      </dgm:t>
    </dgm:pt>
    <dgm:pt modelId="{A9C886F1-1D94-43BE-BEAA-2B35418F9E74}" type="pres">
      <dgm:prSet presAssocID="{816C335B-4E1F-42E1-9D70-007967601141}" presName="extraNode" presStyleLbl="node1" presStyleIdx="0" presStyleCnt="3"/>
      <dgm:spPr/>
    </dgm:pt>
    <dgm:pt modelId="{074D7BE8-8E6B-42AE-A3D1-B609033223E2}" type="pres">
      <dgm:prSet presAssocID="{816C335B-4E1F-42E1-9D70-007967601141}" presName="dstNode" presStyleLbl="node1" presStyleIdx="0" presStyleCnt="3"/>
      <dgm:spPr/>
    </dgm:pt>
    <dgm:pt modelId="{870FA3A5-CC8B-4794-9027-C89487E4F6AB}" type="pres">
      <dgm:prSet presAssocID="{B34335F0-4922-4BA0-90C0-7CF2ABE21B6B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B888D12-13CC-45A5-BD2E-403AF7D1511C}" type="pres">
      <dgm:prSet presAssocID="{B34335F0-4922-4BA0-90C0-7CF2ABE21B6B}" presName="accent_1" presStyleCnt="0"/>
      <dgm:spPr/>
    </dgm:pt>
    <dgm:pt modelId="{7FD7F90A-B154-434C-9770-1DE7271FCEA9}" type="pres">
      <dgm:prSet presAssocID="{B34335F0-4922-4BA0-90C0-7CF2ABE21B6B}" presName="accentRepeatNode" presStyleLbl="solidFgAcc1" presStyleIdx="0" presStyleCnt="3"/>
      <dgm:spPr/>
    </dgm:pt>
    <dgm:pt modelId="{C45C73A6-F427-47B3-AF95-6FDB7E19D914}" type="pres">
      <dgm:prSet presAssocID="{34FD040A-A1F1-4FA1-95A0-3C1B7D13D022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FD6E71-23D6-4CAC-941D-DC34FF1D4844}" type="pres">
      <dgm:prSet presAssocID="{34FD040A-A1F1-4FA1-95A0-3C1B7D13D022}" presName="accent_2" presStyleCnt="0"/>
      <dgm:spPr/>
    </dgm:pt>
    <dgm:pt modelId="{B9E8CD9C-56B1-4C2F-AB7C-93D4CA7ED05E}" type="pres">
      <dgm:prSet presAssocID="{34FD040A-A1F1-4FA1-95A0-3C1B7D13D022}" presName="accentRepeatNode" presStyleLbl="solidFgAcc1" presStyleIdx="1" presStyleCnt="3"/>
      <dgm:spPr/>
    </dgm:pt>
    <dgm:pt modelId="{8D6E3D2F-E91D-4645-8AA4-02453BBAA198}" type="pres">
      <dgm:prSet presAssocID="{9BDC8C26-7009-4F23-97C0-27FD3B687149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3B379CA-BB59-41C4-B932-9BEF154F272D}" type="pres">
      <dgm:prSet presAssocID="{9BDC8C26-7009-4F23-97C0-27FD3B687149}" presName="accent_3" presStyleCnt="0"/>
      <dgm:spPr/>
    </dgm:pt>
    <dgm:pt modelId="{40367F9C-193F-47EC-9223-A24711049E5C}" type="pres">
      <dgm:prSet presAssocID="{9BDC8C26-7009-4F23-97C0-27FD3B687149}" presName="accentRepeatNode" presStyleLbl="solidFgAcc1" presStyleIdx="2" presStyleCnt="3"/>
      <dgm:spPr/>
    </dgm:pt>
  </dgm:ptLst>
  <dgm:cxnLst>
    <dgm:cxn modelId="{A58B4C67-5F3C-4508-883A-DA7C926EDC27}" type="presOf" srcId="{9A7888E4-064F-4B4C-BDAE-C04FFC6962F2}" destId="{5D2CADE2-CEE4-4BDE-83CA-B456EE6B8F47}" srcOrd="0" destOrd="0" presId="urn:microsoft.com/office/officeart/2008/layout/VerticalCurvedList"/>
    <dgm:cxn modelId="{F8575861-E17F-45B1-AAFE-D9D1EF8B5B5B}" type="presOf" srcId="{816C335B-4E1F-42E1-9D70-007967601141}" destId="{04BFD9DD-6C6F-4DEA-B653-15568B7E6335}" srcOrd="0" destOrd="0" presId="urn:microsoft.com/office/officeart/2008/layout/VerticalCurvedList"/>
    <dgm:cxn modelId="{8D33E5BA-E835-463C-BFB3-4B2070916153}" srcId="{816C335B-4E1F-42E1-9D70-007967601141}" destId="{B34335F0-4922-4BA0-90C0-7CF2ABE21B6B}" srcOrd="0" destOrd="0" parTransId="{A7B88BFD-70C1-457C-B755-5DCD065A615B}" sibTransId="{9A7888E4-064F-4B4C-BDAE-C04FFC6962F2}"/>
    <dgm:cxn modelId="{444C2851-DB5F-4E93-9081-55EAF04775FB}" type="presOf" srcId="{9BDC8C26-7009-4F23-97C0-27FD3B687149}" destId="{8D6E3D2F-E91D-4645-8AA4-02453BBAA198}" srcOrd="0" destOrd="0" presId="urn:microsoft.com/office/officeart/2008/layout/VerticalCurvedList"/>
    <dgm:cxn modelId="{F2212F1C-5E12-467B-943B-9107786DE1EA}" type="presOf" srcId="{B34335F0-4922-4BA0-90C0-7CF2ABE21B6B}" destId="{870FA3A5-CC8B-4794-9027-C89487E4F6AB}" srcOrd="0" destOrd="0" presId="urn:microsoft.com/office/officeart/2008/layout/VerticalCurvedList"/>
    <dgm:cxn modelId="{2E1D4AFB-FE83-43C2-B2AF-99E4DB8AC749}" srcId="{816C335B-4E1F-42E1-9D70-007967601141}" destId="{9BDC8C26-7009-4F23-97C0-27FD3B687149}" srcOrd="2" destOrd="0" parTransId="{77F08CE6-AD53-4409-9E47-DA3EEAEBB66E}" sibTransId="{57CA20AE-BDAC-4685-86A0-A2ADCDAE26D1}"/>
    <dgm:cxn modelId="{75C20F06-31E6-498B-B07B-7A4EAB6A5D45}" srcId="{816C335B-4E1F-42E1-9D70-007967601141}" destId="{34FD040A-A1F1-4FA1-95A0-3C1B7D13D022}" srcOrd="1" destOrd="0" parTransId="{9AD198DA-B1C7-436D-907A-7F5D3F04BA7A}" sibTransId="{2809F9F5-8B7B-44EE-80EC-609DB269FEF9}"/>
    <dgm:cxn modelId="{F7A60CAD-970D-4256-B4BB-08EE056EC34D}" type="presOf" srcId="{34FD040A-A1F1-4FA1-95A0-3C1B7D13D022}" destId="{C45C73A6-F427-47B3-AF95-6FDB7E19D914}" srcOrd="0" destOrd="0" presId="urn:microsoft.com/office/officeart/2008/layout/VerticalCurvedList"/>
    <dgm:cxn modelId="{543A16BD-553F-4E6A-93E5-B4462240CEE9}" type="presParOf" srcId="{04BFD9DD-6C6F-4DEA-B653-15568B7E6335}" destId="{79878CDE-A984-4725-B83F-C4CA4D913C58}" srcOrd="0" destOrd="0" presId="urn:microsoft.com/office/officeart/2008/layout/VerticalCurvedList"/>
    <dgm:cxn modelId="{D3EE7D20-EDB4-4BE3-88F2-084A99C215D7}" type="presParOf" srcId="{79878CDE-A984-4725-B83F-C4CA4D913C58}" destId="{7F367817-B175-4F34-83F2-EF92F32E73C5}" srcOrd="0" destOrd="0" presId="urn:microsoft.com/office/officeart/2008/layout/VerticalCurvedList"/>
    <dgm:cxn modelId="{5B7A7807-37B6-4473-A279-72D824663EBA}" type="presParOf" srcId="{7F367817-B175-4F34-83F2-EF92F32E73C5}" destId="{DA844F45-2461-4EEB-9E92-A1A9E0A9D756}" srcOrd="0" destOrd="0" presId="urn:microsoft.com/office/officeart/2008/layout/VerticalCurvedList"/>
    <dgm:cxn modelId="{A41BFA82-9991-44D8-BC06-0258D5EDFB12}" type="presParOf" srcId="{7F367817-B175-4F34-83F2-EF92F32E73C5}" destId="{5D2CADE2-CEE4-4BDE-83CA-B456EE6B8F47}" srcOrd="1" destOrd="0" presId="urn:microsoft.com/office/officeart/2008/layout/VerticalCurvedList"/>
    <dgm:cxn modelId="{E757D886-9F25-424E-A61D-E38FF08DDEAB}" type="presParOf" srcId="{7F367817-B175-4F34-83F2-EF92F32E73C5}" destId="{A9C886F1-1D94-43BE-BEAA-2B35418F9E74}" srcOrd="2" destOrd="0" presId="urn:microsoft.com/office/officeart/2008/layout/VerticalCurvedList"/>
    <dgm:cxn modelId="{10090E4D-F832-4E95-9909-7730EEF2C5D7}" type="presParOf" srcId="{7F367817-B175-4F34-83F2-EF92F32E73C5}" destId="{074D7BE8-8E6B-42AE-A3D1-B609033223E2}" srcOrd="3" destOrd="0" presId="urn:microsoft.com/office/officeart/2008/layout/VerticalCurvedList"/>
    <dgm:cxn modelId="{7E78D1A2-0699-4494-8088-D16AF9834225}" type="presParOf" srcId="{79878CDE-A984-4725-B83F-C4CA4D913C58}" destId="{870FA3A5-CC8B-4794-9027-C89487E4F6AB}" srcOrd="1" destOrd="0" presId="urn:microsoft.com/office/officeart/2008/layout/VerticalCurvedList"/>
    <dgm:cxn modelId="{D0DA916A-F02C-45B2-93A1-47CD29DFBA7C}" type="presParOf" srcId="{79878CDE-A984-4725-B83F-C4CA4D913C58}" destId="{DB888D12-13CC-45A5-BD2E-403AF7D1511C}" srcOrd="2" destOrd="0" presId="urn:microsoft.com/office/officeart/2008/layout/VerticalCurvedList"/>
    <dgm:cxn modelId="{C7A195C5-5400-4683-8CC2-957B119E8765}" type="presParOf" srcId="{DB888D12-13CC-45A5-BD2E-403AF7D1511C}" destId="{7FD7F90A-B154-434C-9770-1DE7271FCEA9}" srcOrd="0" destOrd="0" presId="urn:microsoft.com/office/officeart/2008/layout/VerticalCurvedList"/>
    <dgm:cxn modelId="{33605CAA-767E-4031-8E4B-01E7F981DBE4}" type="presParOf" srcId="{79878CDE-A984-4725-B83F-C4CA4D913C58}" destId="{C45C73A6-F427-47B3-AF95-6FDB7E19D914}" srcOrd="3" destOrd="0" presId="urn:microsoft.com/office/officeart/2008/layout/VerticalCurvedList"/>
    <dgm:cxn modelId="{BBFC9EFE-2CD7-4218-9CC9-4CE9FA233616}" type="presParOf" srcId="{79878CDE-A984-4725-B83F-C4CA4D913C58}" destId="{29FD6E71-23D6-4CAC-941D-DC34FF1D4844}" srcOrd="4" destOrd="0" presId="urn:microsoft.com/office/officeart/2008/layout/VerticalCurvedList"/>
    <dgm:cxn modelId="{75899FB6-2715-4318-A180-A67809E30649}" type="presParOf" srcId="{29FD6E71-23D6-4CAC-941D-DC34FF1D4844}" destId="{B9E8CD9C-56B1-4C2F-AB7C-93D4CA7ED05E}" srcOrd="0" destOrd="0" presId="urn:microsoft.com/office/officeart/2008/layout/VerticalCurvedList"/>
    <dgm:cxn modelId="{9F4B09A0-0BD9-42F0-B4B5-FB7F98DFC599}" type="presParOf" srcId="{79878CDE-A984-4725-B83F-C4CA4D913C58}" destId="{8D6E3D2F-E91D-4645-8AA4-02453BBAA198}" srcOrd="5" destOrd="0" presId="urn:microsoft.com/office/officeart/2008/layout/VerticalCurvedList"/>
    <dgm:cxn modelId="{D1EF512D-7689-42A7-A7B9-818324C4381F}" type="presParOf" srcId="{79878CDE-A984-4725-B83F-C4CA4D913C58}" destId="{B3B379CA-BB59-41C4-B932-9BEF154F272D}" srcOrd="6" destOrd="0" presId="urn:microsoft.com/office/officeart/2008/layout/VerticalCurvedList"/>
    <dgm:cxn modelId="{0D6A6F01-CC9A-418E-A0B3-944E7404DBF8}" type="presParOf" srcId="{B3B379CA-BB59-41C4-B932-9BEF154F272D}" destId="{40367F9C-193F-47EC-9223-A24711049E5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3886E39-4BAC-4B3A-8E05-61D0DA698E2B}" type="doc">
      <dgm:prSet loTypeId="urn:microsoft.com/office/officeart/2005/8/layout/hierarchy3" loCatId="hierarchy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fr-FR"/>
        </a:p>
      </dgm:t>
    </dgm:pt>
    <dgm:pt modelId="{95FDABB8-DA0C-4DD1-92D1-D87436449F6D}">
      <dgm:prSet custT="1"/>
      <dgm:spPr>
        <a:solidFill>
          <a:srgbClr val="002060"/>
        </a:solidFill>
      </dgm:spPr>
      <dgm:t>
        <a:bodyPr/>
        <a:lstStyle/>
        <a:p>
          <a:pPr rtl="0"/>
          <a:r>
            <a:rPr lang="fr-FR" sz="1400" dirty="0" smtClean="0"/>
            <a:t>Recettes liées à l’activité :</a:t>
          </a:r>
          <a:endParaRPr lang="fr-FR" sz="1400" dirty="0"/>
        </a:p>
      </dgm:t>
    </dgm:pt>
    <dgm:pt modelId="{38BB60B3-0AF2-455B-B02D-53FED8B3513A}" type="parTrans" cxnId="{A0F4F8B3-19DF-4003-BCD6-7A64537DA5DB}">
      <dgm:prSet/>
      <dgm:spPr/>
      <dgm:t>
        <a:bodyPr/>
        <a:lstStyle/>
        <a:p>
          <a:endParaRPr lang="fr-FR"/>
        </a:p>
      </dgm:t>
    </dgm:pt>
    <dgm:pt modelId="{50E51407-73FB-4F4E-9047-78C3CB74A8C0}" type="sibTrans" cxnId="{A0F4F8B3-19DF-4003-BCD6-7A64537DA5DB}">
      <dgm:prSet/>
      <dgm:spPr/>
      <dgm:t>
        <a:bodyPr/>
        <a:lstStyle/>
        <a:p>
          <a:endParaRPr lang="fr-FR"/>
        </a:p>
      </dgm:t>
    </dgm:pt>
    <dgm:pt modelId="{30AC24CB-2166-4D66-B39B-EF4B763CEE04}">
      <dgm:prSet custT="1"/>
      <dgm:spPr/>
      <dgm:t>
        <a:bodyPr/>
        <a:lstStyle/>
        <a:p>
          <a:pPr rtl="0"/>
          <a:r>
            <a:rPr lang="fr-FR" sz="1400" u="sng" dirty="0" smtClean="0"/>
            <a:t>Pour les Ex-OQN </a:t>
          </a:r>
        </a:p>
        <a:p>
          <a:pPr rtl="0"/>
          <a:r>
            <a:rPr lang="fr-FR" sz="1400" dirty="0" smtClean="0">
              <a:sym typeface="Wingdings" panose="05000000000000000000" pitchFamily="2" charset="2"/>
            </a:rPr>
            <a:t></a:t>
          </a:r>
          <a:r>
            <a:rPr lang="fr-FR" sz="1400" dirty="0" smtClean="0"/>
            <a:t> Facturation directe</a:t>
          </a:r>
          <a:endParaRPr lang="fr-FR" sz="1400" dirty="0"/>
        </a:p>
      </dgm:t>
    </dgm:pt>
    <dgm:pt modelId="{E00D33DC-6462-41BA-AEBB-D83968CCD2BD}" type="parTrans" cxnId="{8C150D70-2563-4058-A4BA-851F7EFFACB5}">
      <dgm:prSet/>
      <dgm:spPr/>
      <dgm:t>
        <a:bodyPr/>
        <a:lstStyle/>
        <a:p>
          <a:endParaRPr lang="fr-FR"/>
        </a:p>
      </dgm:t>
    </dgm:pt>
    <dgm:pt modelId="{3C2F5FCC-BBF4-4BC8-B222-724077DABB14}" type="sibTrans" cxnId="{8C150D70-2563-4058-A4BA-851F7EFFACB5}">
      <dgm:prSet/>
      <dgm:spPr/>
      <dgm:t>
        <a:bodyPr/>
        <a:lstStyle/>
        <a:p>
          <a:endParaRPr lang="fr-FR"/>
        </a:p>
      </dgm:t>
    </dgm:pt>
    <dgm:pt modelId="{02145F4E-5A61-46AA-9761-0D572973D4D3}">
      <dgm:prSet custT="1"/>
      <dgm:spPr/>
      <dgm:t>
        <a:bodyPr/>
        <a:lstStyle/>
        <a:p>
          <a:pPr rtl="0"/>
          <a:r>
            <a:rPr lang="fr-FR" sz="1400" u="sng" dirty="0" smtClean="0"/>
            <a:t>Pour les Ex-DG</a:t>
          </a:r>
        </a:p>
        <a:p>
          <a:pPr rtl="0"/>
          <a:r>
            <a:rPr lang="fr-FR" sz="1400" dirty="0" smtClean="0">
              <a:sym typeface="Wingdings" panose="05000000000000000000" pitchFamily="2" charset="2"/>
            </a:rPr>
            <a:t></a:t>
          </a:r>
          <a:r>
            <a:rPr lang="fr-FR" sz="1400" dirty="0" smtClean="0"/>
            <a:t> Arrêté de versement mensuel</a:t>
          </a:r>
          <a:endParaRPr lang="fr-FR" sz="1400" dirty="0"/>
        </a:p>
      </dgm:t>
    </dgm:pt>
    <dgm:pt modelId="{4FDFDBB5-F214-4981-B94A-86AD907C6BC5}" type="parTrans" cxnId="{A1745B64-17FC-49AF-84BA-FD37AB4FAA3A}">
      <dgm:prSet/>
      <dgm:spPr/>
      <dgm:t>
        <a:bodyPr/>
        <a:lstStyle/>
        <a:p>
          <a:endParaRPr lang="fr-FR"/>
        </a:p>
      </dgm:t>
    </dgm:pt>
    <dgm:pt modelId="{D6276C93-1220-4B45-A521-3485FBF43422}" type="sibTrans" cxnId="{A1745B64-17FC-49AF-84BA-FD37AB4FAA3A}">
      <dgm:prSet/>
      <dgm:spPr/>
      <dgm:t>
        <a:bodyPr/>
        <a:lstStyle/>
        <a:p>
          <a:endParaRPr lang="fr-FR"/>
        </a:p>
      </dgm:t>
    </dgm:pt>
    <dgm:pt modelId="{9C67570A-3A4A-4CD7-A015-8B7E2F21CA57}">
      <dgm:prSet custT="1"/>
      <dgm:spPr>
        <a:solidFill>
          <a:srgbClr val="002060"/>
        </a:solidFill>
      </dgm:spPr>
      <dgm:t>
        <a:bodyPr/>
        <a:lstStyle/>
        <a:p>
          <a:pPr rtl="0"/>
          <a:r>
            <a:rPr lang="fr-FR" sz="1400" dirty="0" smtClean="0"/>
            <a:t>Autres recettes : Dotations notifiées par arrêté de campagne</a:t>
          </a:r>
          <a:endParaRPr lang="fr-FR" sz="1400" dirty="0"/>
        </a:p>
      </dgm:t>
    </dgm:pt>
    <dgm:pt modelId="{52DA03FC-0303-4F66-94F4-13BF7415976D}" type="parTrans" cxnId="{C9415CBE-9F34-4C31-B197-02C82BC70187}">
      <dgm:prSet/>
      <dgm:spPr/>
      <dgm:t>
        <a:bodyPr/>
        <a:lstStyle/>
        <a:p>
          <a:endParaRPr lang="fr-FR"/>
        </a:p>
      </dgm:t>
    </dgm:pt>
    <dgm:pt modelId="{A6DA42C9-78EF-45F3-B1C2-3BEBDE1C01D6}" type="sibTrans" cxnId="{C9415CBE-9F34-4C31-B197-02C82BC70187}">
      <dgm:prSet/>
      <dgm:spPr/>
      <dgm:t>
        <a:bodyPr/>
        <a:lstStyle/>
        <a:p>
          <a:endParaRPr lang="fr-FR"/>
        </a:p>
      </dgm:t>
    </dgm:pt>
    <dgm:pt modelId="{9C88864C-090C-4C8D-B3E3-D106570F6390}">
      <dgm:prSet custT="1"/>
      <dgm:spPr/>
      <dgm:t>
        <a:bodyPr/>
        <a:lstStyle/>
        <a:p>
          <a:pPr rtl="0"/>
          <a:r>
            <a:rPr lang="fr-FR" sz="1400" b="1" dirty="0" smtClean="0">
              <a:solidFill>
                <a:srgbClr val="002060"/>
              </a:solidFill>
            </a:rPr>
            <a:t>MIGAC</a:t>
          </a:r>
          <a:endParaRPr lang="fr-FR" sz="1400" b="1" dirty="0">
            <a:solidFill>
              <a:srgbClr val="002060"/>
            </a:solidFill>
          </a:endParaRPr>
        </a:p>
      </dgm:t>
    </dgm:pt>
    <dgm:pt modelId="{0868C45A-C1B9-4CF2-88E0-656639B1284E}" type="parTrans" cxnId="{9339B18C-C5E2-44F3-BD4D-0FA1532904A6}">
      <dgm:prSet/>
      <dgm:spPr/>
      <dgm:t>
        <a:bodyPr/>
        <a:lstStyle/>
        <a:p>
          <a:endParaRPr lang="fr-FR"/>
        </a:p>
      </dgm:t>
    </dgm:pt>
    <dgm:pt modelId="{F2ECBA1B-87BC-48BE-B314-D5C679548117}" type="sibTrans" cxnId="{9339B18C-C5E2-44F3-BD4D-0FA1532904A6}">
      <dgm:prSet/>
      <dgm:spPr/>
      <dgm:t>
        <a:bodyPr/>
        <a:lstStyle/>
        <a:p>
          <a:endParaRPr lang="fr-FR"/>
        </a:p>
      </dgm:t>
    </dgm:pt>
    <dgm:pt modelId="{DD6C5713-E130-47EA-9F47-BEF31D670884}">
      <dgm:prSet custT="1"/>
      <dgm:spPr/>
      <dgm:t>
        <a:bodyPr/>
        <a:lstStyle/>
        <a:p>
          <a:pPr rtl="0"/>
          <a:r>
            <a:rPr lang="fr-FR" sz="1400" b="1" dirty="0" smtClean="0">
              <a:solidFill>
                <a:srgbClr val="002060"/>
              </a:solidFill>
            </a:rPr>
            <a:t>PTS</a:t>
          </a:r>
          <a:r>
            <a:rPr lang="fr-FR" sz="1400" dirty="0" smtClean="0"/>
            <a:t> </a:t>
          </a:r>
          <a:endParaRPr lang="fr-FR" sz="1400" dirty="0"/>
        </a:p>
      </dgm:t>
    </dgm:pt>
    <dgm:pt modelId="{07506F5E-0C47-4AD7-AA77-FB7EE554FF64}" type="parTrans" cxnId="{098FA41B-96D7-4D8C-A44A-BFF2B4867F6C}">
      <dgm:prSet/>
      <dgm:spPr/>
      <dgm:t>
        <a:bodyPr/>
        <a:lstStyle/>
        <a:p>
          <a:endParaRPr lang="fr-FR"/>
        </a:p>
      </dgm:t>
    </dgm:pt>
    <dgm:pt modelId="{20502741-54FC-4153-B88F-6AAEB3DD4592}" type="sibTrans" cxnId="{098FA41B-96D7-4D8C-A44A-BFF2B4867F6C}">
      <dgm:prSet/>
      <dgm:spPr/>
      <dgm:t>
        <a:bodyPr/>
        <a:lstStyle/>
        <a:p>
          <a:endParaRPr lang="fr-FR"/>
        </a:p>
      </dgm:t>
    </dgm:pt>
    <dgm:pt modelId="{58D41653-C862-4B61-A538-F69CCF54EFBE}">
      <dgm:prSet custT="1"/>
      <dgm:spPr/>
      <dgm:t>
        <a:bodyPr/>
        <a:lstStyle/>
        <a:p>
          <a:pPr rtl="0"/>
          <a:r>
            <a:rPr lang="fr-FR" sz="1400" b="1" dirty="0" smtClean="0">
              <a:solidFill>
                <a:srgbClr val="002060"/>
              </a:solidFill>
            </a:rPr>
            <a:t>Dotation populationnelle</a:t>
          </a:r>
          <a:endParaRPr lang="fr-FR" sz="1400" b="1" dirty="0">
            <a:solidFill>
              <a:srgbClr val="002060"/>
            </a:solidFill>
          </a:endParaRPr>
        </a:p>
      </dgm:t>
    </dgm:pt>
    <dgm:pt modelId="{544F6D14-B22D-48DF-9F59-C81F73D7D4F8}" type="parTrans" cxnId="{4764069B-AEC1-4A05-BF86-436448C8B6AB}">
      <dgm:prSet/>
      <dgm:spPr/>
      <dgm:t>
        <a:bodyPr/>
        <a:lstStyle/>
        <a:p>
          <a:endParaRPr lang="fr-FR"/>
        </a:p>
      </dgm:t>
    </dgm:pt>
    <dgm:pt modelId="{3C97A9E2-D8F5-434B-8198-347E4C459227}" type="sibTrans" cxnId="{4764069B-AEC1-4A05-BF86-436448C8B6AB}">
      <dgm:prSet/>
      <dgm:spPr/>
      <dgm:t>
        <a:bodyPr/>
        <a:lstStyle/>
        <a:p>
          <a:endParaRPr lang="fr-FR"/>
        </a:p>
      </dgm:t>
    </dgm:pt>
    <dgm:pt modelId="{26CD5619-6F35-4AE7-B793-891F5F0D1A5A}">
      <dgm:prSet custT="1"/>
      <dgm:spPr/>
      <dgm:t>
        <a:bodyPr/>
        <a:lstStyle/>
        <a:p>
          <a:pPr rtl="0"/>
          <a:r>
            <a:rPr lang="fr-FR" sz="1400" b="1" dirty="0" smtClean="0"/>
            <a:t>IFAQ SMR</a:t>
          </a:r>
          <a:endParaRPr lang="fr-FR" sz="1400" b="1" dirty="0"/>
        </a:p>
      </dgm:t>
    </dgm:pt>
    <dgm:pt modelId="{22414FCF-50B9-4368-B7C7-FC320E995ADA}" type="parTrans" cxnId="{55BD5AD0-AEE5-4A82-9117-93655390B00B}">
      <dgm:prSet/>
      <dgm:spPr/>
      <dgm:t>
        <a:bodyPr/>
        <a:lstStyle/>
        <a:p>
          <a:endParaRPr lang="fr-FR"/>
        </a:p>
      </dgm:t>
    </dgm:pt>
    <dgm:pt modelId="{FFDCD337-DC22-4621-9763-A58AAB70A089}" type="sibTrans" cxnId="{55BD5AD0-AEE5-4A82-9117-93655390B00B}">
      <dgm:prSet/>
      <dgm:spPr/>
      <dgm:t>
        <a:bodyPr/>
        <a:lstStyle/>
        <a:p>
          <a:endParaRPr lang="fr-FR"/>
        </a:p>
      </dgm:t>
    </dgm:pt>
    <dgm:pt modelId="{0E0BB1AA-15A9-4B19-B080-B4B1498895E7}" type="pres">
      <dgm:prSet presAssocID="{23886E39-4BAC-4B3A-8E05-61D0DA698E2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FFEF939C-9DA0-4BA4-92C2-B78B7BC98CDF}" type="pres">
      <dgm:prSet presAssocID="{95FDABB8-DA0C-4DD1-92D1-D87436449F6D}" presName="root" presStyleCnt="0"/>
      <dgm:spPr/>
    </dgm:pt>
    <dgm:pt modelId="{8D1229AC-7254-4732-9849-2ACD8C31AC0A}" type="pres">
      <dgm:prSet presAssocID="{95FDABB8-DA0C-4DD1-92D1-D87436449F6D}" presName="rootComposite" presStyleCnt="0"/>
      <dgm:spPr/>
    </dgm:pt>
    <dgm:pt modelId="{2631B83C-266C-4916-9EA3-5E37399E3D52}" type="pres">
      <dgm:prSet presAssocID="{95FDABB8-DA0C-4DD1-92D1-D87436449F6D}" presName="rootText" presStyleLbl="node1" presStyleIdx="0" presStyleCnt="2"/>
      <dgm:spPr/>
      <dgm:t>
        <a:bodyPr/>
        <a:lstStyle/>
        <a:p>
          <a:endParaRPr lang="fr-FR"/>
        </a:p>
      </dgm:t>
    </dgm:pt>
    <dgm:pt modelId="{2984F343-2DC7-4636-A7D5-74F2C7561CA3}" type="pres">
      <dgm:prSet presAssocID="{95FDABB8-DA0C-4DD1-92D1-D87436449F6D}" presName="rootConnector" presStyleLbl="node1" presStyleIdx="0" presStyleCnt="2"/>
      <dgm:spPr/>
      <dgm:t>
        <a:bodyPr/>
        <a:lstStyle/>
        <a:p>
          <a:endParaRPr lang="fr-FR"/>
        </a:p>
      </dgm:t>
    </dgm:pt>
    <dgm:pt modelId="{E2537E4C-2928-4CC0-BAA6-8561F99E4F61}" type="pres">
      <dgm:prSet presAssocID="{95FDABB8-DA0C-4DD1-92D1-D87436449F6D}" presName="childShape" presStyleCnt="0"/>
      <dgm:spPr/>
    </dgm:pt>
    <dgm:pt modelId="{36FFEBA2-2C6B-4DEC-B7F8-E503E9BC4AA1}" type="pres">
      <dgm:prSet presAssocID="{E00D33DC-6462-41BA-AEBB-D83968CCD2BD}" presName="Name13" presStyleLbl="parChTrans1D2" presStyleIdx="0" presStyleCnt="6"/>
      <dgm:spPr/>
      <dgm:t>
        <a:bodyPr/>
        <a:lstStyle/>
        <a:p>
          <a:endParaRPr lang="fr-FR"/>
        </a:p>
      </dgm:t>
    </dgm:pt>
    <dgm:pt modelId="{FA6271FA-1293-4977-8080-06CBB4A40334}" type="pres">
      <dgm:prSet presAssocID="{30AC24CB-2166-4D66-B39B-EF4B763CEE04}" presName="childText" presStyleLbl="bgAcc1" presStyleIdx="0" presStyleCnt="6" custScaleY="12667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1AF3001-77CA-4B87-BE37-208969AAB849}" type="pres">
      <dgm:prSet presAssocID="{4FDFDBB5-F214-4981-B94A-86AD907C6BC5}" presName="Name13" presStyleLbl="parChTrans1D2" presStyleIdx="1" presStyleCnt="6"/>
      <dgm:spPr/>
      <dgm:t>
        <a:bodyPr/>
        <a:lstStyle/>
        <a:p>
          <a:endParaRPr lang="fr-FR"/>
        </a:p>
      </dgm:t>
    </dgm:pt>
    <dgm:pt modelId="{9EA66D49-5189-4C46-8966-29010AA6D964}" type="pres">
      <dgm:prSet presAssocID="{02145F4E-5A61-46AA-9761-0D572973D4D3}" presName="childText" presStyleLbl="bgAcc1" presStyleIdx="1" presStyleCnt="6" custScaleY="12379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BF08230-BA7B-4E16-B336-9F6C0830EB45}" type="pres">
      <dgm:prSet presAssocID="{9C67570A-3A4A-4CD7-A015-8B7E2F21CA57}" presName="root" presStyleCnt="0"/>
      <dgm:spPr/>
    </dgm:pt>
    <dgm:pt modelId="{6F8C9944-0A24-4376-8090-8DAFFF789D60}" type="pres">
      <dgm:prSet presAssocID="{9C67570A-3A4A-4CD7-A015-8B7E2F21CA57}" presName="rootComposite" presStyleCnt="0"/>
      <dgm:spPr/>
    </dgm:pt>
    <dgm:pt modelId="{B52E3893-0928-477E-906B-B73EC859B06D}" type="pres">
      <dgm:prSet presAssocID="{9C67570A-3A4A-4CD7-A015-8B7E2F21CA57}" presName="rootText" presStyleLbl="node1" presStyleIdx="1" presStyleCnt="2"/>
      <dgm:spPr/>
      <dgm:t>
        <a:bodyPr/>
        <a:lstStyle/>
        <a:p>
          <a:endParaRPr lang="fr-FR"/>
        </a:p>
      </dgm:t>
    </dgm:pt>
    <dgm:pt modelId="{B9D76B4A-E0BA-4200-A569-1D9DC7D64EAE}" type="pres">
      <dgm:prSet presAssocID="{9C67570A-3A4A-4CD7-A015-8B7E2F21CA57}" presName="rootConnector" presStyleLbl="node1" presStyleIdx="1" presStyleCnt="2"/>
      <dgm:spPr/>
      <dgm:t>
        <a:bodyPr/>
        <a:lstStyle/>
        <a:p>
          <a:endParaRPr lang="fr-FR"/>
        </a:p>
      </dgm:t>
    </dgm:pt>
    <dgm:pt modelId="{48C575EB-C472-4676-8323-9221BE3B052C}" type="pres">
      <dgm:prSet presAssocID="{9C67570A-3A4A-4CD7-A015-8B7E2F21CA57}" presName="childShape" presStyleCnt="0"/>
      <dgm:spPr/>
    </dgm:pt>
    <dgm:pt modelId="{6A523A5F-6C67-401A-B395-30083A5A5103}" type="pres">
      <dgm:prSet presAssocID="{0868C45A-C1B9-4CF2-88E0-656639B1284E}" presName="Name13" presStyleLbl="parChTrans1D2" presStyleIdx="2" presStyleCnt="6"/>
      <dgm:spPr/>
      <dgm:t>
        <a:bodyPr/>
        <a:lstStyle/>
        <a:p>
          <a:endParaRPr lang="fr-FR"/>
        </a:p>
      </dgm:t>
    </dgm:pt>
    <dgm:pt modelId="{534E93BC-EBA4-434F-8E92-4029A67CC3EC}" type="pres">
      <dgm:prSet presAssocID="{9C88864C-090C-4C8D-B3E3-D106570F6390}" presName="childTex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5ACB6D-8274-44C4-9524-300326C706F5}" type="pres">
      <dgm:prSet presAssocID="{07506F5E-0C47-4AD7-AA77-FB7EE554FF64}" presName="Name13" presStyleLbl="parChTrans1D2" presStyleIdx="3" presStyleCnt="6"/>
      <dgm:spPr/>
      <dgm:t>
        <a:bodyPr/>
        <a:lstStyle/>
        <a:p>
          <a:endParaRPr lang="fr-FR"/>
        </a:p>
      </dgm:t>
    </dgm:pt>
    <dgm:pt modelId="{6BF7D5DE-6BD1-4B28-B28A-64EC4F57C941}" type="pres">
      <dgm:prSet presAssocID="{DD6C5713-E130-47EA-9F47-BEF31D670884}" presName="childTex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3F4CD1F-F62E-4DC4-BB57-7ABDF43BC381}" type="pres">
      <dgm:prSet presAssocID="{544F6D14-B22D-48DF-9F59-C81F73D7D4F8}" presName="Name13" presStyleLbl="parChTrans1D2" presStyleIdx="4" presStyleCnt="6"/>
      <dgm:spPr/>
      <dgm:t>
        <a:bodyPr/>
        <a:lstStyle/>
        <a:p>
          <a:endParaRPr lang="fr-FR"/>
        </a:p>
      </dgm:t>
    </dgm:pt>
    <dgm:pt modelId="{2758B47D-099F-4642-8804-5DD2401AFDB9}" type="pres">
      <dgm:prSet presAssocID="{58D41653-C862-4B61-A538-F69CCF54EFBE}" presName="childText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1380F9D-52D2-480F-B83B-A84A3CFA8E4C}" type="pres">
      <dgm:prSet presAssocID="{22414FCF-50B9-4368-B7C7-FC320E995ADA}" presName="Name13" presStyleLbl="parChTrans1D2" presStyleIdx="5" presStyleCnt="6"/>
      <dgm:spPr/>
      <dgm:t>
        <a:bodyPr/>
        <a:lstStyle/>
        <a:p>
          <a:endParaRPr lang="fr-FR"/>
        </a:p>
      </dgm:t>
    </dgm:pt>
    <dgm:pt modelId="{333DCB07-B57A-4813-8E35-CCB9378EFD5C}" type="pres">
      <dgm:prSet presAssocID="{26CD5619-6F35-4AE7-B793-891F5F0D1A5A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764069B-AEC1-4A05-BF86-436448C8B6AB}" srcId="{9C67570A-3A4A-4CD7-A015-8B7E2F21CA57}" destId="{58D41653-C862-4B61-A538-F69CCF54EFBE}" srcOrd="2" destOrd="0" parTransId="{544F6D14-B22D-48DF-9F59-C81F73D7D4F8}" sibTransId="{3C97A9E2-D8F5-434B-8198-347E4C459227}"/>
    <dgm:cxn modelId="{04B4767A-61A0-4873-BFD8-E368D7B95698}" type="presOf" srcId="{4FDFDBB5-F214-4981-B94A-86AD907C6BC5}" destId="{11AF3001-77CA-4B87-BE37-208969AAB849}" srcOrd="0" destOrd="0" presId="urn:microsoft.com/office/officeart/2005/8/layout/hierarchy3"/>
    <dgm:cxn modelId="{098FA41B-96D7-4D8C-A44A-BFF2B4867F6C}" srcId="{9C67570A-3A4A-4CD7-A015-8B7E2F21CA57}" destId="{DD6C5713-E130-47EA-9F47-BEF31D670884}" srcOrd="1" destOrd="0" parTransId="{07506F5E-0C47-4AD7-AA77-FB7EE554FF64}" sibTransId="{20502741-54FC-4153-B88F-6AAEB3DD4592}"/>
    <dgm:cxn modelId="{87FED8AB-8D9A-45EB-B16D-C3328E2C2D63}" type="presOf" srcId="{23886E39-4BAC-4B3A-8E05-61D0DA698E2B}" destId="{0E0BB1AA-15A9-4B19-B080-B4B1498895E7}" srcOrd="0" destOrd="0" presId="urn:microsoft.com/office/officeart/2005/8/layout/hierarchy3"/>
    <dgm:cxn modelId="{D790F12B-73B4-4D42-9EB0-91E4F593E1C5}" type="presOf" srcId="{22414FCF-50B9-4368-B7C7-FC320E995ADA}" destId="{A1380F9D-52D2-480F-B83B-A84A3CFA8E4C}" srcOrd="0" destOrd="0" presId="urn:microsoft.com/office/officeart/2005/8/layout/hierarchy3"/>
    <dgm:cxn modelId="{5EDD48B6-E3C9-4C01-8D52-4DFEBB4B5DA8}" type="presOf" srcId="{26CD5619-6F35-4AE7-B793-891F5F0D1A5A}" destId="{333DCB07-B57A-4813-8E35-CCB9378EFD5C}" srcOrd="0" destOrd="0" presId="urn:microsoft.com/office/officeart/2005/8/layout/hierarchy3"/>
    <dgm:cxn modelId="{98DDD273-BD17-46E0-92DC-28EF78B99085}" type="presOf" srcId="{02145F4E-5A61-46AA-9761-0D572973D4D3}" destId="{9EA66D49-5189-4C46-8966-29010AA6D964}" srcOrd="0" destOrd="0" presId="urn:microsoft.com/office/officeart/2005/8/layout/hierarchy3"/>
    <dgm:cxn modelId="{C9415CBE-9F34-4C31-B197-02C82BC70187}" srcId="{23886E39-4BAC-4B3A-8E05-61D0DA698E2B}" destId="{9C67570A-3A4A-4CD7-A015-8B7E2F21CA57}" srcOrd="1" destOrd="0" parTransId="{52DA03FC-0303-4F66-94F4-13BF7415976D}" sibTransId="{A6DA42C9-78EF-45F3-B1C2-3BEBDE1C01D6}"/>
    <dgm:cxn modelId="{7FDB5614-256C-45C4-8807-7E14E7A37C0B}" type="presOf" srcId="{9C67570A-3A4A-4CD7-A015-8B7E2F21CA57}" destId="{B52E3893-0928-477E-906B-B73EC859B06D}" srcOrd="0" destOrd="0" presId="urn:microsoft.com/office/officeart/2005/8/layout/hierarchy3"/>
    <dgm:cxn modelId="{36F492FA-C4E3-4886-9F6C-D96660FA15F4}" type="presOf" srcId="{E00D33DC-6462-41BA-AEBB-D83968CCD2BD}" destId="{36FFEBA2-2C6B-4DEC-B7F8-E503E9BC4AA1}" srcOrd="0" destOrd="0" presId="urn:microsoft.com/office/officeart/2005/8/layout/hierarchy3"/>
    <dgm:cxn modelId="{101A66B1-FFD5-4F90-847D-980A8C318172}" type="presOf" srcId="{95FDABB8-DA0C-4DD1-92D1-D87436449F6D}" destId="{2631B83C-266C-4916-9EA3-5E37399E3D52}" srcOrd="0" destOrd="0" presId="urn:microsoft.com/office/officeart/2005/8/layout/hierarchy3"/>
    <dgm:cxn modelId="{E50E154D-7539-49A1-A357-1730A71C03A3}" type="presOf" srcId="{95FDABB8-DA0C-4DD1-92D1-D87436449F6D}" destId="{2984F343-2DC7-4636-A7D5-74F2C7561CA3}" srcOrd="1" destOrd="0" presId="urn:microsoft.com/office/officeart/2005/8/layout/hierarchy3"/>
    <dgm:cxn modelId="{450B033E-6345-4C4E-85CD-7ED892832BCD}" type="presOf" srcId="{0868C45A-C1B9-4CF2-88E0-656639B1284E}" destId="{6A523A5F-6C67-401A-B395-30083A5A5103}" srcOrd="0" destOrd="0" presId="urn:microsoft.com/office/officeart/2005/8/layout/hierarchy3"/>
    <dgm:cxn modelId="{D7E5FD91-B626-4E9D-BC18-B6243AC20039}" type="presOf" srcId="{58D41653-C862-4B61-A538-F69CCF54EFBE}" destId="{2758B47D-099F-4642-8804-5DD2401AFDB9}" srcOrd="0" destOrd="0" presId="urn:microsoft.com/office/officeart/2005/8/layout/hierarchy3"/>
    <dgm:cxn modelId="{D34A627E-74CF-4860-AE6D-0690ED4B5287}" type="presOf" srcId="{DD6C5713-E130-47EA-9F47-BEF31D670884}" destId="{6BF7D5DE-6BD1-4B28-B28A-64EC4F57C941}" srcOrd="0" destOrd="0" presId="urn:microsoft.com/office/officeart/2005/8/layout/hierarchy3"/>
    <dgm:cxn modelId="{30F82AB1-518C-4320-B6A9-6EAADF717228}" type="presOf" srcId="{30AC24CB-2166-4D66-B39B-EF4B763CEE04}" destId="{FA6271FA-1293-4977-8080-06CBB4A40334}" srcOrd="0" destOrd="0" presId="urn:microsoft.com/office/officeart/2005/8/layout/hierarchy3"/>
    <dgm:cxn modelId="{9339B18C-C5E2-44F3-BD4D-0FA1532904A6}" srcId="{9C67570A-3A4A-4CD7-A015-8B7E2F21CA57}" destId="{9C88864C-090C-4C8D-B3E3-D106570F6390}" srcOrd="0" destOrd="0" parTransId="{0868C45A-C1B9-4CF2-88E0-656639B1284E}" sibTransId="{F2ECBA1B-87BC-48BE-B314-D5C679548117}"/>
    <dgm:cxn modelId="{40C687A2-50F6-47D1-8C2A-3B0A7A7E6338}" type="presOf" srcId="{9C88864C-090C-4C8D-B3E3-D106570F6390}" destId="{534E93BC-EBA4-434F-8E92-4029A67CC3EC}" srcOrd="0" destOrd="0" presId="urn:microsoft.com/office/officeart/2005/8/layout/hierarchy3"/>
    <dgm:cxn modelId="{8C150D70-2563-4058-A4BA-851F7EFFACB5}" srcId="{95FDABB8-DA0C-4DD1-92D1-D87436449F6D}" destId="{30AC24CB-2166-4D66-B39B-EF4B763CEE04}" srcOrd="0" destOrd="0" parTransId="{E00D33DC-6462-41BA-AEBB-D83968CCD2BD}" sibTransId="{3C2F5FCC-BBF4-4BC8-B222-724077DABB14}"/>
    <dgm:cxn modelId="{4729813D-BA30-44C7-9E11-5BD4C8614DDD}" type="presOf" srcId="{9C67570A-3A4A-4CD7-A015-8B7E2F21CA57}" destId="{B9D76B4A-E0BA-4200-A569-1D9DC7D64EAE}" srcOrd="1" destOrd="0" presId="urn:microsoft.com/office/officeart/2005/8/layout/hierarchy3"/>
    <dgm:cxn modelId="{A0F4F8B3-19DF-4003-BCD6-7A64537DA5DB}" srcId="{23886E39-4BAC-4B3A-8E05-61D0DA698E2B}" destId="{95FDABB8-DA0C-4DD1-92D1-D87436449F6D}" srcOrd="0" destOrd="0" parTransId="{38BB60B3-0AF2-455B-B02D-53FED8B3513A}" sibTransId="{50E51407-73FB-4F4E-9047-78C3CB74A8C0}"/>
    <dgm:cxn modelId="{95654F48-9ADF-434E-A1E0-F9E330298C12}" type="presOf" srcId="{544F6D14-B22D-48DF-9F59-C81F73D7D4F8}" destId="{13F4CD1F-F62E-4DC4-BB57-7ABDF43BC381}" srcOrd="0" destOrd="0" presId="urn:microsoft.com/office/officeart/2005/8/layout/hierarchy3"/>
    <dgm:cxn modelId="{55BD5AD0-AEE5-4A82-9117-93655390B00B}" srcId="{9C67570A-3A4A-4CD7-A015-8B7E2F21CA57}" destId="{26CD5619-6F35-4AE7-B793-891F5F0D1A5A}" srcOrd="3" destOrd="0" parTransId="{22414FCF-50B9-4368-B7C7-FC320E995ADA}" sibTransId="{FFDCD337-DC22-4621-9763-A58AAB70A089}"/>
    <dgm:cxn modelId="{A1745B64-17FC-49AF-84BA-FD37AB4FAA3A}" srcId="{95FDABB8-DA0C-4DD1-92D1-D87436449F6D}" destId="{02145F4E-5A61-46AA-9761-0D572973D4D3}" srcOrd="1" destOrd="0" parTransId="{4FDFDBB5-F214-4981-B94A-86AD907C6BC5}" sibTransId="{D6276C93-1220-4B45-A521-3485FBF43422}"/>
    <dgm:cxn modelId="{2C3C8236-638C-4146-8174-8536EEBB0F21}" type="presOf" srcId="{07506F5E-0C47-4AD7-AA77-FB7EE554FF64}" destId="{3B5ACB6D-8274-44C4-9524-300326C706F5}" srcOrd="0" destOrd="0" presId="urn:microsoft.com/office/officeart/2005/8/layout/hierarchy3"/>
    <dgm:cxn modelId="{6839276F-AE6E-48CA-81E3-B6D505DFCB07}" type="presParOf" srcId="{0E0BB1AA-15A9-4B19-B080-B4B1498895E7}" destId="{FFEF939C-9DA0-4BA4-92C2-B78B7BC98CDF}" srcOrd="0" destOrd="0" presId="urn:microsoft.com/office/officeart/2005/8/layout/hierarchy3"/>
    <dgm:cxn modelId="{5F0D734F-DFD1-46EA-B509-29440E673659}" type="presParOf" srcId="{FFEF939C-9DA0-4BA4-92C2-B78B7BC98CDF}" destId="{8D1229AC-7254-4732-9849-2ACD8C31AC0A}" srcOrd="0" destOrd="0" presId="urn:microsoft.com/office/officeart/2005/8/layout/hierarchy3"/>
    <dgm:cxn modelId="{534A656B-E510-402C-BCC6-392D1B035B36}" type="presParOf" srcId="{8D1229AC-7254-4732-9849-2ACD8C31AC0A}" destId="{2631B83C-266C-4916-9EA3-5E37399E3D52}" srcOrd="0" destOrd="0" presId="urn:microsoft.com/office/officeart/2005/8/layout/hierarchy3"/>
    <dgm:cxn modelId="{EE016A9C-954D-424A-97F2-71A91CA14CC1}" type="presParOf" srcId="{8D1229AC-7254-4732-9849-2ACD8C31AC0A}" destId="{2984F343-2DC7-4636-A7D5-74F2C7561CA3}" srcOrd="1" destOrd="0" presId="urn:microsoft.com/office/officeart/2005/8/layout/hierarchy3"/>
    <dgm:cxn modelId="{02E9C21D-9AE0-4A65-BC44-3B9CD2E29E8F}" type="presParOf" srcId="{FFEF939C-9DA0-4BA4-92C2-B78B7BC98CDF}" destId="{E2537E4C-2928-4CC0-BAA6-8561F99E4F61}" srcOrd="1" destOrd="0" presId="urn:microsoft.com/office/officeart/2005/8/layout/hierarchy3"/>
    <dgm:cxn modelId="{D3A5EC2D-3C3F-4211-8AFA-79F79FF45F4B}" type="presParOf" srcId="{E2537E4C-2928-4CC0-BAA6-8561F99E4F61}" destId="{36FFEBA2-2C6B-4DEC-B7F8-E503E9BC4AA1}" srcOrd="0" destOrd="0" presId="urn:microsoft.com/office/officeart/2005/8/layout/hierarchy3"/>
    <dgm:cxn modelId="{AEEA43EC-7C96-4814-A3C7-3112F97CB1FC}" type="presParOf" srcId="{E2537E4C-2928-4CC0-BAA6-8561F99E4F61}" destId="{FA6271FA-1293-4977-8080-06CBB4A40334}" srcOrd="1" destOrd="0" presId="urn:microsoft.com/office/officeart/2005/8/layout/hierarchy3"/>
    <dgm:cxn modelId="{BFBF8B4F-34C3-4043-A9D0-DBF51E164A0E}" type="presParOf" srcId="{E2537E4C-2928-4CC0-BAA6-8561F99E4F61}" destId="{11AF3001-77CA-4B87-BE37-208969AAB849}" srcOrd="2" destOrd="0" presId="urn:microsoft.com/office/officeart/2005/8/layout/hierarchy3"/>
    <dgm:cxn modelId="{E9AF732E-B74C-4AB5-ABBE-8B82507D393A}" type="presParOf" srcId="{E2537E4C-2928-4CC0-BAA6-8561F99E4F61}" destId="{9EA66D49-5189-4C46-8966-29010AA6D964}" srcOrd="3" destOrd="0" presId="urn:microsoft.com/office/officeart/2005/8/layout/hierarchy3"/>
    <dgm:cxn modelId="{985D8523-A8D9-4F4D-A7C9-9A0D92DF7408}" type="presParOf" srcId="{0E0BB1AA-15A9-4B19-B080-B4B1498895E7}" destId="{EBF08230-BA7B-4E16-B336-9F6C0830EB45}" srcOrd="1" destOrd="0" presId="urn:microsoft.com/office/officeart/2005/8/layout/hierarchy3"/>
    <dgm:cxn modelId="{80A15678-A3B2-42F1-A084-DC32246E195A}" type="presParOf" srcId="{EBF08230-BA7B-4E16-B336-9F6C0830EB45}" destId="{6F8C9944-0A24-4376-8090-8DAFFF789D60}" srcOrd="0" destOrd="0" presId="urn:microsoft.com/office/officeart/2005/8/layout/hierarchy3"/>
    <dgm:cxn modelId="{3371085C-9F7A-4DBA-A4E7-FED3E3181AB5}" type="presParOf" srcId="{6F8C9944-0A24-4376-8090-8DAFFF789D60}" destId="{B52E3893-0928-477E-906B-B73EC859B06D}" srcOrd="0" destOrd="0" presId="urn:microsoft.com/office/officeart/2005/8/layout/hierarchy3"/>
    <dgm:cxn modelId="{BC57F2EC-C1E7-4205-B308-21FA1009FBC7}" type="presParOf" srcId="{6F8C9944-0A24-4376-8090-8DAFFF789D60}" destId="{B9D76B4A-E0BA-4200-A569-1D9DC7D64EAE}" srcOrd="1" destOrd="0" presId="urn:microsoft.com/office/officeart/2005/8/layout/hierarchy3"/>
    <dgm:cxn modelId="{FC5C835F-E065-4BED-9F47-E1AB338723DA}" type="presParOf" srcId="{EBF08230-BA7B-4E16-B336-9F6C0830EB45}" destId="{48C575EB-C472-4676-8323-9221BE3B052C}" srcOrd="1" destOrd="0" presId="urn:microsoft.com/office/officeart/2005/8/layout/hierarchy3"/>
    <dgm:cxn modelId="{7C60F1B6-39CA-4C1F-A254-B6A2FA731107}" type="presParOf" srcId="{48C575EB-C472-4676-8323-9221BE3B052C}" destId="{6A523A5F-6C67-401A-B395-30083A5A5103}" srcOrd="0" destOrd="0" presId="urn:microsoft.com/office/officeart/2005/8/layout/hierarchy3"/>
    <dgm:cxn modelId="{A2442D15-3AF2-4177-8256-EF5BD9DD96F5}" type="presParOf" srcId="{48C575EB-C472-4676-8323-9221BE3B052C}" destId="{534E93BC-EBA4-434F-8E92-4029A67CC3EC}" srcOrd="1" destOrd="0" presId="urn:microsoft.com/office/officeart/2005/8/layout/hierarchy3"/>
    <dgm:cxn modelId="{12D51D71-5CAC-4F06-A050-F1AE5FE5066B}" type="presParOf" srcId="{48C575EB-C472-4676-8323-9221BE3B052C}" destId="{3B5ACB6D-8274-44C4-9524-300326C706F5}" srcOrd="2" destOrd="0" presId="urn:microsoft.com/office/officeart/2005/8/layout/hierarchy3"/>
    <dgm:cxn modelId="{D336FBD7-8150-4816-9E4F-A60A7DA9AA50}" type="presParOf" srcId="{48C575EB-C472-4676-8323-9221BE3B052C}" destId="{6BF7D5DE-6BD1-4B28-B28A-64EC4F57C941}" srcOrd="3" destOrd="0" presId="urn:microsoft.com/office/officeart/2005/8/layout/hierarchy3"/>
    <dgm:cxn modelId="{015C07D4-B2CD-46E5-A9FB-FC388CADC56A}" type="presParOf" srcId="{48C575EB-C472-4676-8323-9221BE3B052C}" destId="{13F4CD1F-F62E-4DC4-BB57-7ABDF43BC381}" srcOrd="4" destOrd="0" presId="urn:microsoft.com/office/officeart/2005/8/layout/hierarchy3"/>
    <dgm:cxn modelId="{C7D00AD6-BBB1-497E-A3EE-BADB3E0CC572}" type="presParOf" srcId="{48C575EB-C472-4676-8323-9221BE3B052C}" destId="{2758B47D-099F-4642-8804-5DD2401AFDB9}" srcOrd="5" destOrd="0" presId="urn:microsoft.com/office/officeart/2005/8/layout/hierarchy3"/>
    <dgm:cxn modelId="{1D06312F-6D77-4B35-9966-E707934C1DE3}" type="presParOf" srcId="{48C575EB-C472-4676-8323-9221BE3B052C}" destId="{A1380F9D-52D2-480F-B83B-A84A3CFA8E4C}" srcOrd="6" destOrd="0" presId="urn:microsoft.com/office/officeart/2005/8/layout/hierarchy3"/>
    <dgm:cxn modelId="{C8538E35-A772-4E94-856E-8988266B29B0}" type="presParOf" srcId="{48C575EB-C472-4676-8323-9221BE3B052C}" destId="{333DCB07-B57A-4813-8E35-CCB9378EFD5C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2FCD51F-E425-4915-B80E-3969F1F5A1E1}" type="doc">
      <dgm:prSet loTypeId="urn:microsoft.com/office/officeart/2005/8/layout/vList5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fr-FR"/>
        </a:p>
      </dgm:t>
    </dgm:pt>
    <dgm:pt modelId="{8C70691C-AC6D-47E6-AEB4-394B9C3E227E}">
      <dgm:prSet/>
      <dgm:spPr>
        <a:solidFill>
          <a:srgbClr val="2F528F"/>
        </a:solidFill>
      </dgm:spPr>
      <dgm:t>
        <a:bodyPr/>
        <a:lstStyle/>
        <a:p>
          <a:pPr rtl="0"/>
          <a:r>
            <a:rPr lang="fr-FR" b="1" dirty="0" smtClean="0"/>
            <a:t>Principes </a:t>
          </a:r>
          <a:endParaRPr lang="fr-FR" dirty="0"/>
        </a:p>
      </dgm:t>
    </dgm:pt>
    <dgm:pt modelId="{4A888A84-AE77-47B0-96E3-8D19817D2971}" type="parTrans" cxnId="{E124C040-65F7-4F0A-9A38-F6036264167C}">
      <dgm:prSet/>
      <dgm:spPr/>
      <dgm:t>
        <a:bodyPr/>
        <a:lstStyle/>
        <a:p>
          <a:endParaRPr lang="fr-FR"/>
        </a:p>
      </dgm:t>
    </dgm:pt>
    <dgm:pt modelId="{2694E721-479D-4AB1-B5D3-EC9316DB2869}" type="sibTrans" cxnId="{E124C040-65F7-4F0A-9A38-F6036264167C}">
      <dgm:prSet/>
      <dgm:spPr/>
      <dgm:t>
        <a:bodyPr/>
        <a:lstStyle/>
        <a:p>
          <a:endParaRPr lang="fr-FR"/>
        </a:p>
      </dgm:t>
    </dgm:pt>
    <dgm:pt modelId="{923B83DC-F072-4A7E-AE98-34BDE0529C71}">
      <dgm:prSet/>
      <dgm:spPr/>
      <dgm:t>
        <a:bodyPr/>
        <a:lstStyle/>
        <a:p>
          <a:pPr rtl="0"/>
          <a:r>
            <a:rPr lang="fr-FR" b="1" dirty="0" smtClean="0"/>
            <a:t>Le calcul est réalisé sur l’exercice budgétaire de 2022 en one </a:t>
          </a:r>
          <a:r>
            <a:rPr lang="fr-FR" b="1" dirty="0" err="1" smtClean="0"/>
            <a:t>shot</a:t>
          </a:r>
          <a:endParaRPr lang="fr-FR" dirty="0"/>
        </a:p>
      </dgm:t>
    </dgm:pt>
    <dgm:pt modelId="{EFFAEFCA-9AED-4A6B-A0D2-E21D859274F7}" type="parTrans" cxnId="{CA5968C6-CDFD-4197-9820-CC5BF2009395}">
      <dgm:prSet/>
      <dgm:spPr/>
      <dgm:t>
        <a:bodyPr/>
        <a:lstStyle/>
        <a:p>
          <a:endParaRPr lang="fr-FR"/>
        </a:p>
      </dgm:t>
    </dgm:pt>
    <dgm:pt modelId="{EE49678B-C710-4E7C-A0E4-97A607673AE1}" type="sibTrans" cxnId="{CA5968C6-CDFD-4197-9820-CC5BF2009395}">
      <dgm:prSet/>
      <dgm:spPr/>
      <dgm:t>
        <a:bodyPr/>
        <a:lstStyle/>
        <a:p>
          <a:endParaRPr lang="fr-FR"/>
        </a:p>
      </dgm:t>
    </dgm:pt>
    <dgm:pt modelId="{18865997-6D48-4813-9167-293E9086C880}">
      <dgm:prSet/>
      <dgm:spPr/>
      <dgm:t>
        <a:bodyPr/>
        <a:lstStyle/>
        <a:p>
          <a:pPr rtl="0"/>
          <a:r>
            <a:rPr lang="fr-FR" b="1" dirty="0" smtClean="0"/>
            <a:t>Elle sécurise puis atténue les recettes liées à un effet « modèle »</a:t>
          </a:r>
          <a:endParaRPr lang="fr-FR" dirty="0"/>
        </a:p>
      </dgm:t>
    </dgm:pt>
    <dgm:pt modelId="{C766390B-0375-4DAB-B1D3-250C0D3A5F6C}" type="parTrans" cxnId="{19959D48-2F62-4A12-8B9B-8E276FF87AE7}">
      <dgm:prSet/>
      <dgm:spPr/>
      <dgm:t>
        <a:bodyPr/>
        <a:lstStyle/>
        <a:p>
          <a:endParaRPr lang="fr-FR"/>
        </a:p>
      </dgm:t>
    </dgm:pt>
    <dgm:pt modelId="{6F0CBE7A-9527-4251-A3AA-AF1D766A222C}" type="sibTrans" cxnId="{19959D48-2F62-4A12-8B9B-8E276FF87AE7}">
      <dgm:prSet/>
      <dgm:spPr/>
      <dgm:t>
        <a:bodyPr/>
        <a:lstStyle/>
        <a:p>
          <a:endParaRPr lang="fr-FR"/>
        </a:p>
      </dgm:t>
    </dgm:pt>
    <dgm:pt modelId="{ECAE5AEF-9340-492D-89E5-F04B03BDE93D}">
      <dgm:prSet/>
      <dgm:spPr>
        <a:solidFill>
          <a:srgbClr val="2F528F"/>
        </a:solidFill>
      </dgm:spPr>
      <dgm:t>
        <a:bodyPr/>
        <a:lstStyle/>
        <a:p>
          <a:pPr rtl="0"/>
          <a:r>
            <a:rPr lang="fr-FR" b="1" dirty="0" smtClean="0"/>
            <a:t>Modalités d’application </a:t>
          </a:r>
          <a:endParaRPr lang="fr-FR" dirty="0"/>
        </a:p>
      </dgm:t>
    </dgm:pt>
    <dgm:pt modelId="{1FF167E2-DC75-479D-9906-482EA64DE136}" type="parTrans" cxnId="{37A110DC-4D8E-4063-8FB9-9BD2B975217F}">
      <dgm:prSet/>
      <dgm:spPr/>
      <dgm:t>
        <a:bodyPr/>
        <a:lstStyle/>
        <a:p>
          <a:endParaRPr lang="fr-FR"/>
        </a:p>
      </dgm:t>
    </dgm:pt>
    <dgm:pt modelId="{2A6C8D30-B2DD-48DB-8BA3-8B9567F69996}" type="sibTrans" cxnId="{37A110DC-4D8E-4063-8FB9-9BD2B975217F}">
      <dgm:prSet/>
      <dgm:spPr/>
      <dgm:t>
        <a:bodyPr/>
        <a:lstStyle/>
        <a:p>
          <a:endParaRPr lang="fr-FR"/>
        </a:p>
      </dgm:t>
    </dgm:pt>
    <dgm:pt modelId="{FCABAB7B-03A9-490B-B90A-F4B49F0DA449}">
      <dgm:prSet/>
      <dgm:spPr/>
      <dgm:t>
        <a:bodyPr/>
        <a:lstStyle/>
        <a:p>
          <a:pPr rtl="0"/>
          <a:r>
            <a:rPr lang="fr-FR" smtClean="0"/>
            <a:t>100% en 2023 et en 2024</a:t>
          </a:r>
          <a:endParaRPr lang="fr-FR"/>
        </a:p>
      </dgm:t>
    </dgm:pt>
    <dgm:pt modelId="{04BD484A-21DB-4738-BC19-2031352C3F30}" type="parTrans" cxnId="{EA666ACE-9717-48CA-8557-3B1DFD19D860}">
      <dgm:prSet/>
      <dgm:spPr/>
      <dgm:t>
        <a:bodyPr/>
        <a:lstStyle/>
        <a:p>
          <a:endParaRPr lang="fr-FR"/>
        </a:p>
      </dgm:t>
    </dgm:pt>
    <dgm:pt modelId="{2D3C8382-65E1-4E7E-9B13-903944CDB3DC}" type="sibTrans" cxnId="{EA666ACE-9717-48CA-8557-3B1DFD19D860}">
      <dgm:prSet/>
      <dgm:spPr/>
      <dgm:t>
        <a:bodyPr/>
        <a:lstStyle/>
        <a:p>
          <a:endParaRPr lang="fr-FR"/>
        </a:p>
      </dgm:t>
    </dgm:pt>
    <dgm:pt modelId="{42721CD2-DC62-45DD-B38C-2B13CEA99D83}">
      <dgm:prSet/>
      <dgm:spPr/>
      <dgm:t>
        <a:bodyPr/>
        <a:lstStyle/>
        <a:p>
          <a:pPr rtl="0"/>
          <a:r>
            <a:rPr lang="fr-FR" dirty="0" smtClean="0"/>
            <a:t>75% en 2025</a:t>
          </a:r>
          <a:endParaRPr lang="fr-FR" dirty="0"/>
        </a:p>
      </dgm:t>
    </dgm:pt>
    <dgm:pt modelId="{9A8BAA8B-F168-4D7B-AFAA-3A6408018AA1}" type="parTrans" cxnId="{5395F7F4-B68E-41DF-B773-F35CD6B82AE0}">
      <dgm:prSet/>
      <dgm:spPr/>
      <dgm:t>
        <a:bodyPr/>
        <a:lstStyle/>
        <a:p>
          <a:endParaRPr lang="fr-FR"/>
        </a:p>
      </dgm:t>
    </dgm:pt>
    <dgm:pt modelId="{DCF7308E-D4F1-480F-9108-C89D7322BF99}" type="sibTrans" cxnId="{5395F7F4-B68E-41DF-B773-F35CD6B82AE0}">
      <dgm:prSet/>
      <dgm:spPr/>
      <dgm:t>
        <a:bodyPr/>
        <a:lstStyle/>
        <a:p>
          <a:endParaRPr lang="fr-FR"/>
        </a:p>
      </dgm:t>
    </dgm:pt>
    <dgm:pt modelId="{441BB31D-B2F7-4604-BD54-5D880011FDEF}">
      <dgm:prSet/>
      <dgm:spPr/>
      <dgm:t>
        <a:bodyPr/>
        <a:lstStyle/>
        <a:p>
          <a:pPr rtl="0"/>
          <a:r>
            <a:rPr lang="fr-FR" smtClean="0"/>
            <a:t>50% en 2026</a:t>
          </a:r>
          <a:endParaRPr lang="fr-FR"/>
        </a:p>
      </dgm:t>
    </dgm:pt>
    <dgm:pt modelId="{4C48EE3E-B7F2-481F-87B5-7FDC4EC21F0B}" type="parTrans" cxnId="{279C8C39-62A6-4170-8C04-60922250B264}">
      <dgm:prSet/>
      <dgm:spPr/>
      <dgm:t>
        <a:bodyPr/>
        <a:lstStyle/>
        <a:p>
          <a:endParaRPr lang="fr-FR"/>
        </a:p>
      </dgm:t>
    </dgm:pt>
    <dgm:pt modelId="{9BF44B62-F603-42C0-BBF6-940C5DE4FFDA}" type="sibTrans" cxnId="{279C8C39-62A6-4170-8C04-60922250B264}">
      <dgm:prSet/>
      <dgm:spPr/>
      <dgm:t>
        <a:bodyPr/>
        <a:lstStyle/>
        <a:p>
          <a:endParaRPr lang="fr-FR"/>
        </a:p>
      </dgm:t>
    </dgm:pt>
    <dgm:pt modelId="{46EF613C-1077-412B-9D39-4868299DD303}">
      <dgm:prSet/>
      <dgm:spPr/>
      <dgm:t>
        <a:bodyPr/>
        <a:lstStyle/>
        <a:p>
          <a:pPr rtl="0"/>
          <a:r>
            <a:rPr lang="fr-FR" dirty="0" smtClean="0"/>
            <a:t>25% en 2027</a:t>
          </a:r>
          <a:endParaRPr lang="fr-FR" dirty="0"/>
        </a:p>
      </dgm:t>
    </dgm:pt>
    <dgm:pt modelId="{7E9D1FB5-6794-4D66-8743-8AA4B6EBC2AF}" type="parTrans" cxnId="{39076E6B-4E26-4842-B4B7-479EDF673496}">
      <dgm:prSet/>
      <dgm:spPr/>
      <dgm:t>
        <a:bodyPr/>
        <a:lstStyle/>
        <a:p>
          <a:endParaRPr lang="fr-FR"/>
        </a:p>
      </dgm:t>
    </dgm:pt>
    <dgm:pt modelId="{FF2CC148-C65A-4C62-8177-9BBA6A28BB98}" type="sibTrans" cxnId="{39076E6B-4E26-4842-B4B7-479EDF673496}">
      <dgm:prSet/>
      <dgm:spPr/>
      <dgm:t>
        <a:bodyPr/>
        <a:lstStyle/>
        <a:p>
          <a:endParaRPr lang="fr-FR"/>
        </a:p>
      </dgm:t>
    </dgm:pt>
    <dgm:pt modelId="{5D8C4EAE-69B6-4DB5-A211-3A01887C13B3}">
      <dgm:prSet/>
      <dgm:spPr/>
      <dgm:t>
        <a:bodyPr/>
        <a:lstStyle/>
        <a:p>
          <a:pPr rtl="0"/>
          <a:r>
            <a:rPr lang="fr-FR" dirty="0" smtClean="0"/>
            <a:t>Elle est indépendante du niveau d’activité des exercices suivants</a:t>
          </a:r>
          <a:endParaRPr lang="fr-FR" dirty="0"/>
        </a:p>
      </dgm:t>
    </dgm:pt>
    <dgm:pt modelId="{0C01046A-794C-4438-88D1-F65AD8B5811D}" type="parTrans" cxnId="{2FE996D6-DDAD-4981-B36C-5AA294DC7374}">
      <dgm:prSet/>
      <dgm:spPr/>
      <dgm:t>
        <a:bodyPr/>
        <a:lstStyle/>
        <a:p>
          <a:endParaRPr lang="fr-FR"/>
        </a:p>
      </dgm:t>
    </dgm:pt>
    <dgm:pt modelId="{688A04AD-AB9F-4210-97C1-37CE0ED0979C}" type="sibTrans" cxnId="{2FE996D6-DDAD-4981-B36C-5AA294DC7374}">
      <dgm:prSet/>
      <dgm:spPr/>
      <dgm:t>
        <a:bodyPr/>
        <a:lstStyle/>
        <a:p>
          <a:endParaRPr lang="fr-FR"/>
        </a:p>
      </dgm:t>
    </dgm:pt>
    <dgm:pt modelId="{ACBC8ED0-8948-4B33-A067-8CBBCDB59AF3}">
      <dgm:prSet/>
      <dgm:spPr/>
      <dgm:t>
        <a:bodyPr/>
        <a:lstStyle/>
        <a:p>
          <a:pPr rtl="0"/>
          <a:r>
            <a:rPr lang="fr-FR" dirty="0" smtClean="0"/>
            <a:t>Comparaison des recettes annuelles entre les deux modèles</a:t>
          </a:r>
          <a:endParaRPr lang="fr-FR" dirty="0"/>
        </a:p>
      </dgm:t>
    </dgm:pt>
    <dgm:pt modelId="{ADB4E289-4B40-420C-B092-52D0821A5CD6}" type="parTrans" cxnId="{47B9C940-DE8C-475E-B4DD-755D8DB9F3A9}">
      <dgm:prSet/>
      <dgm:spPr/>
      <dgm:t>
        <a:bodyPr/>
        <a:lstStyle/>
        <a:p>
          <a:endParaRPr lang="fr-FR"/>
        </a:p>
      </dgm:t>
    </dgm:pt>
    <dgm:pt modelId="{F26F59C1-65FB-43C3-A7BC-B539386215C2}" type="sibTrans" cxnId="{47B9C940-DE8C-475E-B4DD-755D8DB9F3A9}">
      <dgm:prSet/>
      <dgm:spPr/>
      <dgm:t>
        <a:bodyPr/>
        <a:lstStyle/>
        <a:p>
          <a:endParaRPr lang="fr-FR"/>
        </a:p>
      </dgm:t>
    </dgm:pt>
    <dgm:pt modelId="{96F1C080-867B-492C-9394-2D98207C9538}" type="pres">
      <dgm:prSet presAssocID="{A2FCD51F-E425-4915-B80E-3969F1F5A1E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FA1365B-0AEE-4279-90BB-520D660AEB2D}" type="pres">
      <dgm:prSet presAssocID="{8C70691C-AC6D-47E6-AEB4-394B9C3E227E}" presName="linNode" presStyleCnt="0"/>
      <dgm:spPr/>
    </dgm:pt>
    <dgm:pt modelId="{E6516587-97C8-4659-B0F8-063255B5C9BF}" type="pres">
      <dgm:prSet presAssocID="{8C70691C-AC6D-47E6-AEB4-394B9C3E227E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AD966B4-6A23-40FE-86FE-4C9F9F30F6CF}" type="pres">
      <dgm:prSet presAssocID="{8C70691C-AC6D-47E6-AEB4-394B9C3E227E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C393A50-00FF-428A-8011-729F4B566D37}" type="pres">
      <dgm:prSet presAssocID="{2694E721-479D-4AB1-B5D3-EC9316DB2869}" presName="sp" presStyleCnt="0"/>
      <dgm:spPr/>
    </dgm:pt>
    <dgm:pt modelId="{F1E80E1B-C186-42D3-87DA-849C20EBA879}" type="pres">
      <dgm:prSet presAssocID="{ECAE5AEF-9340-492D-89E5-F04B03BDE93D}" presName="linNode" presStyleCnt="0"/>
      <dgm:spPr/>
    </dgm:pt>
    <dgm:pt modelId="{6D7A54AE-4889-478C-83ED-A2329349681C}" type="pres">
      <dgm:prSet presAssocID="{ECAE5AEF-9340-492D-89E5-F04B03BDE93D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AC0F6E1-B7AB-4D8C-B3E4-4674BC24D06F}" type="pres">
      <dgm:prSet presAssocID="{ECAE5AEF-9340-492D-89E5-F04B03BDE93D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1FAFFC5-BC70-4D75-9290-EBE1AEE19551}" type="presOf" srcId="{46EF613C-1077-412B-9D39-4868299DD303}" destId="{EAC0F6E1-B7AB-4D8C-B3E4-4674BC24D06F}" srcOrd="0" destOrd="3" presId="urn:microsoft.com/office/officeart/2005/8/layout/vList5"/>
    <dgm:cxn modelId="{E124C040-65F7-4F0A-9A38-F6036264167C}" srcId="{A2FCD51F-E425-4915-B80E-3969F1F5A1E1}" destId="{8C70691C-AC6D-47E6-AEB4-394B9C3E227E}" srcOrd="0" destOrd="0" parTransId="{4A888A84-AE77-47B0-96E3-8D19817D2971}" sibTransId="{2694E721-479D-4AB1-B5D3-EC9316DB2869}"/>
    <dgm:cxn modelId="{279C8C39-62A6-4170-8C04-60922250B264}" srcId="{ECAE5AEF-9340-492D-89E5-F04B03BDE93D}" destId="{441BB31D-B2F7-4604-BD54-5D880011FDEF}" srcOrd="2" destOrd="0" parTransId="{4C48EE3E-B7F2-481F-87B5-7FDC4EC21F0B}" sibTransId="{9BF44B62-F603-42C0-BBF6-940C5DE4FFDA}"/>
    <dgm:cxn modelId="{CF0AEBC6-FDCC-4220-8634-8AD7C585F4EF}" type="presOf" srcId="{42721CD2-DC62-45DD-B38C-2B13CEA99D83}" destId="{EAC0F6E1-B7AB-4D8C-B3E4-4674BC24D06F}" srcOrd="0" destOrd="1" presId="urn:microsoft.com/office/officeart/2005/8/layout/vList5"/>
    <dgm:cxn modelId="{37A110DC-4D8E-4063-8FB9-9BD2B975217F}" srcId="{A2FCD51F-E425-4915-B80E-3969F1F5A1E1}" destId="{ECAE5AEF-9340-492D-89E5-F04B03BDE93D}" srcOrd="1" destOrd="0" parTransId="{1FF167E2-DC75-479D-9906-482EA64DE136}" sibTransId="{2A6C8D30-B2DD-48DB-8BA3-8B9567F69996}"/>
    <dgm:cxn modelId="{47B9C940-DE8C-475E-B4DD-755D8DB9F3A9}" srcId="{8C70691C-AC6D-47E6-AEB4-394B9C3E227E}" destId="{ACBC8ED0-8948-4B33-A067-8CBBCDB59AF3}" srcOrd="2" destOrd="0" parTransId="{ADB4E289-4B40-420C-B092-52D0821A5CD6}" sibTransId="{F26F59C1-65FB-43C3-A7BC-B539386215C2}"/>
    <dgm:cxn modelId="{7EA67C06-637D-4C80-BBF2-C88AEE9EFC33}" type="presOf" srcId="{923B83DC-F072-4A7E-AE98-34BDE0529C71}" destId="{EAD966B4-6A23-40FE-86FE-4C9F9F30F6CF}" srcOrd="0" destOrd="0" presId="urn:microsoft.com/office/officeart/2005/8/layout/vList5"/>
    <dgm:cxn modelId="{84C7F249-FB01-4AD3-B3EB-257BAE2BD194}" type="presOf" srcId="{441BB31D-B2F7-4604-BD54-5D880011FDEF}" destId="{EAC0F6E1-B7AB-4D8C-B3E4-4674BC24D06F}" srcOrd="0" destOrd="2" presId="urn:microsoft.com/office/officeart/2005/8/layout/vList5"/>
    <dgm:cxn modelId="{39076E6B-4E26-4842-B4B7-479EDF673496}" srcId="{ECAE5AEF-9340-492D-89E5-F04B03BDE93D}" destId="{46EF613C-1077-412B-9D39-4868299DD303}" srcOrd="3" destOrd="0" parTransId="{7E9D1FB5-6794-4D66-8743-8AA4B6EBC2AF}" sibTransId="{FF2CC148-C65A-4C62-8177-9BBA6A28BB98}"/>
    <dgm:cxn modelId="{60820DF9-C020-48F8-9A4F-CD25908A3CD9}" type="presOf" srcId="{FCABAB7B-03A9-490B-B90A-F4B49F0DA449}" destId="{EAC0F6E1-B7AB-4D8C-B3E4-4674BC24D06F}" srcOrd="0" destOrd="0" presId="urn:microsoft.com/office/officeart/2005/8/layout/vList5"/>
    <dgm:cxn modelId="{CA5968C6-CDFD-4197-9820-CC5BF2009395}" srcId="{8C70691C-AC6D-47E6-AEB4-394B9C3E227E}" destId="{923B83DC-F072-4A7E-AE98-34BDE0529C71}" srcOrd="0" destOrd="0" parTransId="{EFFAEFCA-9AED-4A6B-A0D2-E21D859274F7}" sibTransId="{EE49678B-C710-4E7C-A0E4-97A607673AE1}"/>
    <dgm:cxn modelId="{7676F1A0-4B2E-4637-9BF1-432F9C039AD0}" type="presOf" srcId="{ACBC8ED0-8948-4B33-A067-8CBBCDB59AF3}" destId="{EAD966B4-6A23-40FE-86FE-4C9F9F30F6CF}" srcOrd="0" destOrd="2" presId="urn:microsoft.com/office/officeart/2005/8/layout/vList5"/>
    <dgm:cxn modelId="{95088C83-FC5B-4743-B209-7E18D35F15A9}" type="presOf" srcId="{A2FCD51F-E425-4915-B80E-3969F1F5A1E1}" destId="{96F1C080-867B-492C-9394-2D98207C9538}" srcOrd="0" destOrd="0" presId="urn:microsoft.com/office/officeart/2005/8/layout/vList5"/>
    <dgm:cxn modelId="{19959D48-2F62-4A12-8B9B-8E276FF87AE7}" srcId="{8C70691C-AC6D-47E6-AEB4-394B9C3E227E}" destId="{18865997-6D48-4813-9167-293E9086C880}" srcOrd="1" destOrd="0" parTransId="{C766390B-0375-4DAB-B1D3-250C0D3A5F6C}" sibTransId="{6F0CBE7A-9527-4251-A3AA-AF1D766A222C}"/>
    <dgm:cxn modelId="{5395F7F4-B68E-41DF-B773-F35CD6B82AE0}" srcId="{ECAE5AEF-9340-492D-89E5-F04B03BDE93D}" destId="{42721CD2-DC62-45DD-B38C-2B13CEA99D83}" srcOrd="1" destOrd="0" parTransId="{9A8BAA8B-F168-4D7B-AFAA-3A6408018AA1}" sibTransId="{DCF7308E-D4F1-480F-9108-C89D7322BF99}"/>
    <dgm:cxn modelId="{5C13BF7C-A7B5-47FF-BD6A-C840D0F9BD0A}" type="presOf" srcId="{ECAE5AEF-9340-492D-89E5-F04B03BDE93D}" destId="{6D7A54AE-4889-478C-83ED-A2329349681C}" srcOrd="0" destOrd="0" presId="urn:microsoft.com/office/officeart/2005/8/layout/vList5"/>
    <dgm:cxn modelId="{DBDC07E7-4125-43F4-B15F-067DBED5C102}" type="presOf" srcId="{8C70691C-AC6D-47E6-AEB4-394B9C3E227E}" destId="{E6516587-97C8-4659-B0F8-063255B5C9BF}" srcOrd="0" destOrd="0" presId="urn:microsoft.com/office/officeart/2005/8/layout/vList5"/>
    <dgm:cxn modelId="{441B34BA-2932-439E-AB8F-ED581F877AB7}" type="presOf" srcId="{5D8C4EAE-69B6-4DB5-A211-3A01887C13B3}" destId="{EAD966B4-6A23-40FE-86FE-4C9F9F30F6CF}" srcOrd="0" destOrd="3" presId="urn:microsoft.com/office/officeart/2005/8/layout/vList5"/>
    <dgm:cxn modelId="{EA666ACE-9717-48CA-8557-3B1DFD19D860}" srcId="{ECAE5AEF-9340-492D-89E5-F04B03BDE93D}" destId="{FCABAB7B-03A9-490B-B90A-F4B49F0DA449}" srcOrd="0" destOrd="0" parTransId="{04BD484A-21DB-4738-BC19-2031352C3F30}" sibTransId="{2D3C8382-65E1-4E7E-9B13-903944CDB3DC}"/>
    <dgm:cxn modelId="{2996D05F-EFC6-4395-94B3-1B2CD69C3582}" type="presOf" srcId="{18865997-6D48-4813-9167-293E9086C880}" destId="{EAD966B4-6A23-40FE-86FE-4C9F9F30F6CF}" srcOrd="0" destOrd="1" presId="urn:microsoft.com/office/officeart/2005/8/layout/vList5"/>
    <dgm:cxn modelId="{2FE996D6-DDAD-4981-B36C-5AA294DC7374}" srcId="{8C70691C-AC6D-47E6-AEB4-394B9C3E227E}" destId="{5D8C4EAE-69B6-4DB5-A211-3A01887C13B3}" srcOrd="3" destOrd="0" parTransId="{0C01046A-794C-4438-88D1-F65AD8B5811D}" sibTransId="{688A04AD-AB9F-4210-97C1-37CE0ED0979C}"/>
    <dgm:cxn modelId="{2188B08D-E03A-47DE-90BC-594B4402F3DB}" type="presParOf" srcId="{96F1C080-867B-492C-9394-2D98207C9538}" destId="{AFA1365B-0AEE-4279-90BB-520D660AEB2D}" srcOrd="0" destOrd="0" presId="urn:microsoft.com/office/officeart/2005/8/layout/vList5"/>
    <dgm:cxn modelId="{329B8574-4D34-4551-AF0B-5532F6BECB22}" type="presParOf" srcId="{AFA1365B-0AEE-4279-90BB-520D660AEB2D}" destId="{E6516587-97C8-4659-B0F8-063255B5C9BF}" srcOrd="0" destOrd="0" presId="urn:microsoft.com/office/officeart/2005/8/layout/vList5"/>
    <dgm:cxn modelId="{F2124371-ED11-431B-9D42-F922693AF9A1}" type="presParOf" srcId="{AFA1365B-0AEE-4279-90BB-520D660AEB2D}" destId="{EAD966B4-6A23-40FE-86FE-4C9F9F30F6CF}" srcOrd="1" destOrd="0" presId="urn:microsoft.com/office/officeart/2005/8/layout/vList5"/>
    <dgm:cxn modelId="{391A18C0-31AD-4A90-BF4E-523B4A9AE902}" type="presParOf" srcId="{96F1C080-867B-492C-9394-2D98207C9538}" destId="{1C393A50-00FF-428A-8011-729F4B566D37}" srcOrd="1" destOrd="0" presId="urn:microsoft.com/office/officeart/2005/8/layout/vList5"/>
    <dgm:cxn modelId="{AA605623-0356-4BDA-9628-8128FAD0EEC4}" type="presParOf" srcId="{96F1C080-867B-492C-9394-2D98207C9538}" destId="{F1E80E1B-C186-42D3-87DA-849C20EBA879}" srcOrd="2" destOrd="0" presId="urn:microsoft.com/office/officeart/2005/8/layout/vList5"/>
    <dgm:cxn modelId="{1DD5723F-20BA-429B-972D-D9E95EE44B23}" type="presParOf" srcId="{F1E80E1B-C186-42D3-87DA-849C20EBA879}" destId="{6D7A54AE-4889-478C-83ED-A2329349681C}" srcOrd="0" destOrd="0" presId="urn:microsoft.com/office/officeart/2005/8/layout/vList5"/>
    <dgm:cxn modelId="{627E4180-D105-452C-A788-EE637C868A2C}" type="presParOf" srcId="{F1E80E1B-C186-42D3-87DA-849C20EBA879}" destId="{EAC0F6E1-B7AB-4D8C-B3E4-4674BC24D06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F2F794F-D503-4FE3-81D8-A356AA703A5A}" type="doc">
      <dgm:prSet loTypeId="urn:microsoft.com/office/officeart/2005/8/layout/vList5" loCatId="list" qsTypeId="urn:microsoft.com/office/officeart/2005/8/quickstyle/simple1" qsCatId="simple" csTypeId="urn:microsoft.com/office/officeart/2005/8/colors/accent5_4" csCatId="accent5"/>
      <dgm:spPr/>
      <dgm:t>
        <a:bodyPr/>
        <a:lstStyle/>
        <a:p>
          <a:endParaRPr lang="fr-FR"/>
        </a:p>
      </dgm:t>
    </dgm:pt>
    <dgm:pt modelId="{DF158026-753D-4CC1-93AB-37EF94D1C968}">
      <dgm:prSet/>
      <dgm:spPr/>
      <dgm:t>
        <a:bodyPr/>
        <a:lstStyle/>
        <a:p>
          <a:pPr rtl="0"/>
          <a:r>
            <a:rPr lang="fr-FR" b="1" dirty="0" smtClean="0"/>
            <a:t>Les textes d’application des tarifs nouveau modèle </a:t>
          </a:r>
          <a:endParaRPr lang="fr-FR" dirty="0"/>
        </a:p>
      </dgm:t>
    </dgm:pt>
    <dgm:pt modelId="{D9BFC9D0-B424-4DA2-8EF0-7B3822A8D5CD}" type="parTrans" cxnId="{EA2E2464-6BD6-43F3-82F3-D73914FADA31}">
      <dgm:prSet/>
      <dgm:spPr/>
      <dgm:t>
        <a:bodyPr/>
        <a:lstStyle/>
        <a:p>
          <a:endParaRPr lang="fr-FR"/>
        </a:p>
      </dgm:t>
    </dgm:pt>
    <dgm:pt modelId="{DDEA6070-147B-44A0-9734-33C86B910D9B}" type="sibTrans" cxnId="{EA2E2464-6BD6-43F3-82F3-D73914FADA31}">
      <dgm:prSet/>
      <dgm:spPr/>
      <dgm:t>
        <a:bodyPr/>
        <a:lstStyle/>
        <a:p>
          <a:endParaRPr lang="fr-FR"/>
        </a:p>
      </dgm:t>
    </dgm:pt>
    <dgm:pt modelId="{3F29B475-3FFA-486D-836F-0A8D8559D724}">
      <dgm:prSet/>
      <dgm:spPr/>
      <dgm:t>
        <a:bodyPr/>
        <a:lstStyle/>
        <a:p>
          <a:pPr rtl="0"/>
          <a:r>
            <a:rPr lang="fr-FR" smtClean="0">
              <a:hlinkClick xmlns:r="http://schemas.openxmlformats.org/officeDocument/2006/relationships" r:id="rId1"/>
            </a:rPr>
            <a:t>Arrêté prestation</a:t>
          </a:r>
          <a:endParaRPr lang="fr-FR"/>
        </a:p>
      </dgm:t>
    </dgm:pt>
    <dgm:pt modelId="{32349799-9C79-4B5C-98E9-5C4291D7AA16}" type="parTrans" cxnId="{D4872477-38FA-4F62-A927-D4E11CBB143E}">
      <dgm:prSet/>
      <dgm:spPr/>
      <dgm:t>
        <a:bodyPr/>
        <a:lstStyle/>
        <a:p>
          <a:endParaRPr lang="fr-FR"/>
        </a:p>
      </dgm:t>
    </dgm:pt>
    <dgm:pt modelId="{7E01CB64-A593-43C6-88B4-6AFCABD5129F}" type="sibTrans" cxnId="{D4872477-38FA-4F62-A927-D4E11CBB143E}">
      <dgm:prSet/>
      <dgm:spPr/>
      <dgm:t>
        <a:bodyPr/>
        <a:lstStyle/>
        <a:p>
          <a:endParaRPr lang="fr-FR"/>
        </a:p>
      </dgm:t>
    </dgm:pt>
    <dgm:pt modelId="{0A53C0D6-9545-4B79-BABB-A0E528FDD62C}">
      <dgm:prSet/>
      <dgm:spPr/>
      <dgm:t>
        <a:bodyPr/>
        <a:lstStyle/>
        <a:p>
          <a:pPr rtl="0"/>
          <a:r>
            <a:rPr lang="fr-FR" dirty="0" smtClean="0">
              <a:hlinkClick xmlns:r="http://schemas.openxmlformats.org/officeDocument/2006/relationships" r:id="rId2"/>
            </a:rPr>
            <a:t>Arrêté tarifaire 2024</a:t>
          </a:r>
          <a:r>
            <a:rPr lang="fr-FR" dirty="0" smtClean="0"/>
            <a:t> (ou en </a:t>
          </a:r>
          <a:r>
            <a:rPr lang="fr-FR" dirty="0" smtClean="0">
              <a:hlinkClick xmlns:r="http://schemas.openxmlformats.org/officeDocument/2006/relationships" r:id="rId3"/>
            </a:rPr>
            <a:t>format Excel</a:t>
          </a:r>
          <a:r>
            <a:rPr lang="fr-FR" dirty="0" smtClean="0"/>
            <a:t>)</a:t>
          </a:r>
          <a:endParaRPr lang="fr-FR" dirty="0"/>
        </a:p>
      </dgm:t>
    </dgm:pt>
    <dgm:pt modelId="{0E9A9AB2-193C-43A1-921C-54C7C82ECF76}" type="parTrans" cxnId="{8C77F9D0-BED3-4A98-BA39-6423EC30249F}">
      <dgm:prSet/>
      <dgm:spPr/>
      <dgm:t>
        <a:bodyPr/>
        <a:lstStyle/>
        <a:p>
          <a:endParaRPr lang="fr-FR"/>
        </a:p>
      </dgm:t>
    </dgm:pt>
    <dgm:pt modelId="{506F6077-6FCA-4775-847F-5DBDE3AF2490}" type="sibTrans" cxnId="{8C77F9D0-BED3-4A98-BA39-6423EC30249F}">
      <dgm:prSet/>
      <dgm:spPr/>
      <dgm:t>
        <a:bodyPr/>
        <a:lstStyle/>
        <a:p>
          <a:endParaRPr lang="fr-FR"/>
        </a:p>
      </dgm:t>
    </dgm:pt>
    <dgm:pt modelId="{95BB32E3-BC7C-4E0E-841B-1BC273B80118}" type="pres">
      <dgm:prSet presAssocID="{DF2F794F-D503-4FE3-81D8-A356AA703A5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9193F17-06FC-4C75-9CD0-AB5DF9A30BDF}" type="pres">
      <dgm:prSet presAssocID="{DF158026-753D-4CC1-93AB-37EF94D1C968}" presName="linNode" presStyleCnt="0"/>
      <dgm:spPr/>
    </dgm:pt>
    <dgm:pt modelId="{F837BC62-6235-4432-BBC0-BAB0237CFDE0}" type="pres">
      <dgm:prSet presAssocID="{DF158026-753D-4CC1-93AB-37EF94D1C968}" presName="parentText" presStyleLbl="node1" presStyleIdx="0" presStyleCnt="1" custLinFactY="-71403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054DD7-B6CF-4F5D-AAE1-D80F80F021C1}" type="pres">
      <dgm:prSet presAssocID="{DF158026-753D-4CC1-93AB-37EF94D1C968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C77F9D0-BED3-4A98-BA39-6423EC30249F}" srcId="{DF158026-753D-4CC1-93AB-37EF94D1C968}" destId="{0A53C0D6-9545-4B79-BABB-A0E528FDD62C}" srcOrd="1" destOrd="0" parTransId="{0E9A9AB2-193C-43A1-921C-54C7C82ECF76}" sibTransId="{506F6077-6FCA-4775-847F-5DBDE3AF2490}"/>
    <dgm:cxn modelId="{BC5E3C55-049E-4191-93E9-2A8724B515B7}" type="presOf" srcId="{0A53C0D6-9545-4B79-BABB-A0E528FDD62C}" destId="{AA054DD7-B6CF-4F5D-AAE1-D80F80F021C1}" srcOrd="0" destOrd="1" presId="urn:microsoft.com/office/officeart/2005/8/layout/vList5"/>
    <dgm:cxn modelId="{EA2E2464-6BD6-43F3-82F3-D73914FADA31}" srcId="{DF2F794F-D503-4FE3-81D8-A356AA703A5A}" destId="{DF158026-753D-4CC1-93AB-37EF94D1C968}" srcOrd="0" destOrd="0" parTransId="{D9BFC9D0-B424-4DA2-8EF0-7B3822A8D5CD}" sibTransId="{DDEA6070-147B-44A0-9734-33C86B910D9B}"/>
    <dgm:cxn modelId="{D4872477-38FA-4F62-A927-D4E11CBB143E}" srcId="{DF158026-753D-4CC1-93AB-37EF94D1C968}" destId="{3F29B475-3FFA-486D-836F-0A8D8559D724}" srcOrd="0" destOrd="0" parTransId="{32349799-9C79-4B5C-98E9-5C4291D7AA16}" sibTransId="{7E01CB64-A593-43C6-88B4-6AFCABD5129F}"/>
    <dgm:cxn modelId="{D3A926E9-D6ED-4BE9-8C27-525F04C5E217}" type="presOf" srcId="{3F29B475-3FFA-486D-836F-0A8D8559D724}" destId="{AA054DD7-B6CF-4F5D-AAE1-D80F80F021C1}" srcOrd="0" destOrd="0" presId="urn:microsoft.com/office/officeart/2005/8/layout/vList5"/>
    <dgm:cxn modelId="{7330C3B6-429C-4A1B-A610-2F7EEAE15289}" type="presOf" srcId="{DF158026-753D-4CC1-93AB-37EF94D1C968}" destId="{F837BC62-6235-4432-BBC0-BAB0237CFDE0}" srcOrd="0" destOrd="0" presId="urn:microsoft.com/office/officeart/2005/8/layout/vList5"/>
    <dgm:cxn modelId="{838A6679-9F3E-4623-952D-3A7340615F94}" type="presOf" srcId="{DF2F794F-D503-4FE3-81D8-A356AA703A5A}" destId="{95BB32E3-BC7C-4E0E-841B-1BC273B80118}" srcOrd="0" destOrd="0" presId="urn:microsoft.com/office/officeart/2005/8/layout/vList5"/>
    <dgm:cxn modelId="{A0E221AA-602C-4769-A7EA-9696DA7F83A8}" type="presParOf" srcId="{95BB32E3-BC7C-4E0E-841B-1BC273B80118}" destId="{E9193F17-06FC-4C75-9CD0-AB5DF9A30BDF}" srcOrd="0" destOrd="0" presId="urn:microsoft.com/office/officeart/2005/8/layout/vList5"/>
    <dgm:cxn modelId="{2A9A05D7-EF06-47F1-8806-48EF760BD823}" type="presParOf" srcId="{E9193F17-06FC-4C75-9CD0-AB5DF9A30BDF}" destId="{F837BC62-6235-4432-BBC0-BAB0237CFDE0}" srcOrd="0" destOrd="0" presId="urn:microsoft.com/office/officeart/2005/8/layout/vList5"/>
    <dgm:cxn modelId="{46E3AC71-8396-4AFA-9479-FBB96D8E2DF2}" type="presParOf" srcId="{E9193F17-06FC-4C75-9CD0-AB5DF9A30BDF}" destId="{AA054DD7-B6CF-4F5D-AAE1-D80F80F021C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F2F794F-D503-4FE3-81D8-A356AA703A5A}" type="doc">
      <dgm:prSet loTypeId="urn:microsoft.com/office/officeart/2005/8/layout/vList5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fr-FR"/>
        </a:p>
      </dgm:t>
    </dgm:pt>
    <dgm:pt modelId="{DF158026-753D-4CC1-93AB-37EF94D1C968}">
      <dgm:prSet/>
      <dgm:spPr/>
      <dgm:t>
        <a:bodyPr/>
        <a:lstStyle/>
        <a:p>
          <a:pPr rtl="0"/>
          <a:r>
            <a:rPr lang="fr-FR" b="1" dirty="0" smtClean="0"/>
            <a:t>Présentation ATIH du 30 avril 2024 – Nouveau modèle</a:t>
          </a:r>
          <a:endParaRPr lang="fr-FR" dirty="0"/>
        </a:p>
      </dgm:t>
    </dgm:pt>
    <dgm:pt modelId="{D9BFC9D0-B424-4DA2-8EF0-7B3822A8D5CD}" type="parTrans" cxnId="{EA2E2464-6BD6-43F3-82F3-D73914FADA31}">
      <dgm:prSet/>
      <dgm:spPr/>
      <dgm:t>
        <a:bodyPr/>
        <a:lstStyle/>
        <a:p>
          <a:endParaRPr lang="fr-FR"/>
        </a:p>
      </dgm:t>
    </dgm:pt>
    <dgm:pt modelId="{DDEA6070-147B-44A0-9734-33C86B910D9B}" type="sibTrans" cxnId="{EA2E2464-6BD6-43F3-82F3-D73914FADA31}">
      <dgm:prSet/>
      <dgm:spPr/>
      <dgm:t>
        <a:bodyPr/>
        <a:lstStyle/>
        <a:p>
          <a:endParaRPr lang="fr-FR"/>
        </a:p>
      </dgm:t>
    </dgm:pt>
    <dgm:pt modelId="{3F29B475-3FFA-486D-836F-0A8D8559D724}">
      <dgm:prSet/>
      <dgm:spPr/>
      <dgm:t>
        <a:bodyPr/>
        <a:lstStyle/>
        <a:p>
          <a:pPr rtl="0"/>
          <a:r>
            <a:rPr lang="fr-FR" dirty="0" smtClean="0"/>
            <a:t>PJ </a:t>
          </a:r>
          <a:r>
            <a:rPr lang="fr-FR" dirty="0" smtClean="0">
              <a:hlinkClick xmlns:r="http://schemas.openxmlformats.org/officeDocument/2006/relationships" r:id="rId1"/>
            </a:rPr>
            <a:t>Présentation ATIH EX-DG</a:t>
          </a:r>
          <a:endParaRPr lang="fr-FR" dirty="0"/>
        </a:p>
      </dgm:t>
    </dgm:pt>
    <dgm:pt modelId="{32349799-9C79-4B5C-98E9-5C4291D7AA16}" type="parTrans" cxnId="{D4872477-38FA-4F62-A927-D4E11CBB143E}">
      <dgm:prSet/>
      <dgm:spPr/>
      <dgm:t>
        <a:bodyPr/>
        <a:lstStyle/>
        <a:p>
          <a:endParaRPr lang="fr-FR"/>
        </a:p>
      </dgm:t>
    </dgm:pt>
    <dgm:pt modelId="{7E01CB64-A593-43C6-88B4-6AFCABD5129F}" type="sibTrans" cxnId="{D4872477-38FA-4F62-A927-D4E11CBB143E}">
      <dgm:prSet/>
      <dgm:spPr/>
      <dgm:t>
        <a:bodyPr/>
        <a:lstStyle/>
        <a:p>
          <a:endParaRPr lang="fr-FR"/>
        </a:p>
      </dgm:t>
    </dgm:pt>
    <dgm:pt modelId="{0A53C0D6-9545-4B79-BABB-A0E528FDD62C}">
      <dgm:prSet/>
      <dgm:spPr/>
      <dgm:t>
        <a:bodyPr/>
        <a:lstStyle/>
        <a:p>
          <a:pPr rtl="0"/>
          <a:r>
            <a:rPr lang="fr-FR" dirty="0" smtClean="0"/>
            <a:t>PJ </a:t>
          </a:r>
          <a:r>
            <a:rPr lang="fr-FR" dirty="0" smtClean="0">
              <a:hlinkClick xmlns:r="http://schemas.openxmlformats.org/officeDocument/2006/relationships" r:id="rId2"/>
            </a:rPr>
            <a:t>Présentation ATIH EX-OQN</a:t>
          </a:r>
          <a:endParaRPr lang="fr-FR" dirty="0"/>
        </a:p>
      </dgm:t>
    </dgm:pt>
    <dgm:pt modelId="{0E9A9AB2-193C-43A1-921C-54C7C82ECF76}" type="parTrans" cxnId="{8C77F9D0-BED3-4A98-BA39-6423EC30249F}">
      <dgm:prSet/>
      <dgm:spPr/>
      <dgm:t>
        <a:bodyPr/>
        <a:lstStyle/>
        <a:p>
          <a:endParaRPr lang="fr-FR"/>
        </a:p>
      </dgm:t>
    </dgm:pt>
    <dgm:pt modelId="{506F6077-6FCA-4775-847F-5DBDE3AF2490}" type="sibTrans" cxnId="{8C77F9D0-BED3-4A98-BA39-6423EC30249F}">
      <dgm:prSet/>
      <dgm:spPr/>
      <dgm:t>
        <a:bodyPr/>
        <a:lstStyle/>
        <a:p>
          <a:endParaRPr lang="fr-FR"/>
        </a:p>
      </dgm:t>
    </dgm:pt>
    <dgm:pt modelId="{95BB32E3-BC7C-4E0E-841B-1BC273B80118}" type="pres">
      <dgm:prSet presAssocID="{DF2F794F-D503-4FE3-81D8-A356AA703A5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9193F17-06FC-4C75-9CD0-AB5DF9A30BDF}" type="pres">
      <dgm:prSet presAssocID="{DF158026-753D-4CC1-93AB-37EF94D1C968}" presName="linNode" presStyleCnt="0"/>
      <dgm:spPr/>
    </dgm:pt>
    <dgm:pt modelId="{F837BC62-6235-4432-BBC0-BAB0237CFDE0}" type="pres">
      <dgm:prSet presAssocID="{DF158026-753D-4CC1-93AB-37EF94D1C968}" presName="parentText" presStyleLbl="node1" presStyleIdx="0" presStyleCnt="1" custLinFactY="-71403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054DD7-B6CF-4F5D-AAE1-D80F80F021C1}" type="pres">
      <dgm:prSet presAssocID="{DF158026-753D-4CC1-93AB-37EF94D1C968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C77F9D0-BED3-4A98-BA39-6423EC30249F}" srcId="{DF158026-753D-4CC1-93AB-37EF94D1C968}" destId="{0A53C0D6-9545-4B79-BABB-A0E528FDD62C}" srcOrd="1" destOrd="0" parTransId="{0E9A9AB2-193C-43A1-921C-54C7C82ECF76}" sibTransId="{506F6077-6FCA-4775-847F-5DBDE3AF2490}"/>
    <dgm:cxn modelId="{BC5E3C55-049E-4191-93E9-2A8724B515B7}" type="presOf" srcId="{0A53C0D6-9545-4B79-BABB-A0E528FDD62C}" destId="{AA054DD7-B6CF-4F5D-AAE1-D80F80F021C1}" srcOrd="0" destOrd="1" presId="urn:microsoft.com/office/officeart/2005/8/layout/vList5"/>
    <dgm:cxn modelId="{EA2E2464-6BD6-43F3-82F3-D73914FADA31}" srcId="{DF2F794F-D503-4FE3-81D8-A356AA703A5A}" destId="{DF158026-753D-4CC1-93AB-37EF94D1C968}" srcOrd="0" destOrd="0" parTransId="{D9BFC9D0-B424-4DA2-8EF0-7B3822A8D5CD}" sibTransId="{DDEA6070-147B-44A0-9734-33C86B910D9B}"/>
    <dgm:cxn modelId="{D4872477-38FA-4F62-A927-D4E11CBB143E}" srcId="{DF158026-753D-4CC1-93AB-37EF94D1C968}" destId="{3F29B475-3FFA-486D-836F-0A8D8559D724}" srcOrd="0" destOrd="0" parTransId="{32349799-9C79-4B5C-98E9-5C4291D7AA16}" sibTransId="{7E01CB64-A593-43C6-88B4-6AFCABD5129F}"/>
    <dgm:cxn modelId="{D3A926E9-D6ED-4BE9-8C27-525F04C5E217}" type="presOf" srcId="{3F29B475-3FFA-486D-836F-0A8D8559D724}" destId="{AA054DD7-B6CF-4F5D-AAE1-D80F80F021C1}" srcOrd="0" destOrd="0" presId="urn:microsoft.com/office/officeart/2005/8/layout/vList5"/>
    <dgm:cxn modelId="{7330C3B6-429C-4A1B-A610-2F7EEAE15289}" type="presOf" srcId="{DF158026-753D-4CC1-93AB-37EF94D1C968}" destId="{F837BC62-6235-4432-BBC0-BAB0237CFDE0}" srcOrd="0" destOrd="0" presId="urn:microsoft.com/office/officeart/2005/8/layout/vList5"/>
    <dgm:cxn modelId="{838A6679-9F3E-4623-952D-3A7340615F94}" type="presOf" srcId="{DF2F794F-D503-4FE3-81D8-A356AA703A5A}" destId="{95BB32E3-BC7C-4E0E-841B-1BC273B80118}" srcOrd="0" destOrd="0" presId="urn:microsoft.com/office/officeart/2005/8/layout/vList5"/>
    <dgm:cxn modelId="{A0E221AA-602C-4769-A7EA-9696DA7F83A8}" type="presParOf" srcId="{95BB32E3-BC7C-4E0E-841B-1BC273B80118}" destId="{E9193F17-06FC-4C75-9CD0-AB5DF9A30BDF}" srcOrd="0" destOrd="0" presId="urn:microsoft.com/office/officeart/2005/8/layout/vList5"/>
    <dgm:cxn modelId="{2A9A05D7-EF06-47F1-8806-48EF760BD823}" type="presParOf" srcId="{E9193F17-06FC-4C75-9CD0-AB5DF9A30BDF}" destId="{F837BC62-6235-4432-BBC0-BAB0237CFDE0}" srcOrd="0" destOrd="0" presId="urn:microsoft.com/office/officeart/2005/8/layout/vList5"/>
    <dgm:cxn modelId="{46E3AC71-8396-4AFA-9479-FBB96D8E2DF2}" type="presParOf" srcId="{E9193F17-06FC-4C75-9CD0-AB5DF9A30BDF}" destId="{AA054DD7-B6CF-4F5D-AAE1-D80F80F021C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CC5F12-6B55-41A2-ACD9-3C5B44436958}">
      <dsp:nvSpPr>
        <dsp:cNvPr id="0" name=""/>
        <dsp:cNvSpPr/>
      </dsp:nvSpPr>
      <dsp:spPr>
        <a:xfrm>
          <a:off x="0" y="0"/>
          <a:ext cx="7514867" cy="12473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Introduction</a:t>
          </a:r>
          <a:endParaRPr lang="fr-FR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 smtClean="0"/>
            <a:t>Vérification Quorum</a:t>
          </a:r>
          <a:endParaRPr lang="fr-F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 smtClean="0"/>
            <a:t>Récapitulatif – Allocation 2023</a:t>
          </a:r>
          <a:endParaRPr lang="fr-F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 smtClean="0"/>
            <a:t>Présentation : Nouveau Modèle de financement</a:t>
          </a:r>
          <a:endParaRPr lang="fr-FR" sz="1500" kern="1200" dirty="0"/>
        </a:p>
      </dsp:txBody>
      <dsp:txXfrm>
        <a:off x="1627707" y="0"/>
        <a:ext cx="5887159" cy="1247343"/>
      </dsp:txXfrm>
    </dsp:sp>
    <dsp:sp modelId="{9B78175F-6BDF-4710-875F-A144CC8D92C4}">
      <dsp:nvSpPr>
        <dsp:cNvPr id="0" name=""/>
        <dsp:cNvSpPr/>
      </dsp:nvSpPr>
      <dsp:spPr>
        <a:xfrm>
          <a:off x="124734" y="124734"/>
          <a:ext cx="1502973" cy="99787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  <a:ln>
          <a:noFill/>
        </a:ln>
        <a:effectLst/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4B71F277-C47F-431C-93BD-3A8A67714375}">
      <dsp:nvSpPr>
        <dsp:cNvPr id="0" name=""/>
        <dsp:cNvSpPr/>
      </dsp:nvSpPr>
      <dsp:spPr>
        <a:xfrm>
          <a:off x="0" y="1372077"/>
          <a:ext cx="7514867" cy="12473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Avis à rendre </a:t>
          </a:r>
          <a:endParaRPr lang="fr-FR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 smtClean="0"/>
            <a:t>Election du Président de la section SMR</a:t>
          </a:r>
          <a:endParaRPr lang="fr-FR" sz="1500" kern="1200" dirty="0"/>
        </a:p>
      </dsp:txBody>
      <dsp:txXfrm>
        <a:off x="1627707" y="1372077"/>
        <a:ext cx="5887159" cy="1247343"/>
      </dsp:txXfrm>
    </dsp:sp>
    <dsp:sp modelId="{DD561CA9-3F8F-47ED-B208-E60941FA3D94}">
      <dsp:nvSpPr>
        <dsp:cNvPr id="0" name=""/>
        <dsp:cNvSpPr/>
      </dsp:nvSpPr>
      <dsp:spPr>
        <a:xfrm>
          <a:off x="124734" y="1496812"/>
          <a:ext cx="1502973" cy="99787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>
          <a:noFill/>
        </a:ln>
        <a:effectLst/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83BA3C-29A1-49FC-88A3-32F40DF20D04}">
      <dsp:nvSpPr>
        <dsp:cNvPr id="0" name=""/>
        <dsp:cNvSpPr/>
      </dsp:nvSpPr>
      <dsp:spPr>
        <a:xfrm>
          <a:off x="42199" y="55765"/>
          <a:ext cx="11223704" cy="383760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Compartiment activité</a:t>
          </a:r>
          <a:endParaRPr lang="fr-FR" sz="1600" kern="1200" dirty="0"/>
        </a:p>
      </dsp:txBody>
      <dsp:txXfrm>
        <a:off x="60933" y="74499"/>
        <a:ext cx="11186236" cy="346292"/>
      </dsp:txXfrm>
    </dsp:sp>
    <dsp:sp modelId="{769357BF-F04B-4EB9-A83E-6D87CF496AD9}">
      <dsp:nvSpPr>
        <dsp:cNvPr id="0" name=""/>
        <dsp:cNvSpPr/>
      </dsp:nvSpPr>
      <dsp:spPr>
        <a:xfrm>
          <a:off x="0" y="421938"/>
          <a:ext cx="12984388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2254" tIns="20320" rIns="113792" bIns="2032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1200" kern="1200" smtClean="0"/>
            <a:t>Valorisation de l’activité 2022 aux nouveaux tarifs (2023, ramenés à 50% de la réalisation 2022)</a:t>
          </a:r>
          <a:endParaRPr lang="fr-FR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1200" kern="1200" smtClean="0"/>
            <a:t>ACE réalisés en 2022</a:t>
          </a:r>
          <a:endParaRPr lang="fr-FR" sz="1200" kern="1200"/>
        </a:p>
      </dsp:txBody>
      <dsp:txXfrm>
        <a:off x="0" y="421938"/>
        <a:ext cx="12984388" cy="414000"/>
      </dsp:txXfrm>
    </dsp:sp>
    <dsp:sp modelId="{91189B39-89B8-48D8-8F9F-1C9E9B5F7859}">
      <dsp:nvSpPr>
        <dsp:cNvPr id="0" name=""/>
        <dsp:cNvSpPr/>
      </dsp:nvSpPr>
      <dsp:spPr>
        <a:xfrm>
          <a:off x="42199" y="853523"/>
          <a:ext cx="11223704" cy="383760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smtClean="0"/>
            <a:t>Activités d’expertise &amp; Plateaux techniques spécialisés</a:t>
          </a:r>
          <a:endParaRPr lang="fr-FR" sz="1600" kern="1200"/>
        </a:p>
      </dsp:txBody>
      <dsp:txXfrm>
        <a:off x="60933" y="872257"/>
        <a:ext cx="11186236" cy="346292"/>
      </dsp:txXfrm>
    </dsp:sp>
    <dsp:sp modelId="{7E1BC56A-6681-4794-A9BE-B4D891A5D210}">
      <dsp:nvSpPr>
        <dsp:cNvPr id="0" name=""/>
        <dsp:cNvSpPr/>
      </dsp:nvSpPr>
      <dsp:spPr>
        <a:xfrm>
          <a:off x="0" y="1219698"/>
          <a:ext cx="12984388" cy="264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2254" tIns="20320" rIns="113792" bIns="2032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1200" kern="1200" smtClean="0"/>
            <a:t>Valorisation au regard de la méthode retenue pour chaque AE et chaque PTS, selon l’éligibilité de l’établissement</a:t>
          </a:r>
          <a:endParaRPr lang="fr-FR" sz="1200" kern="1200"/>
        </a:p>
      </dsp:txBody>
      <dsp:txXfrm>
        <a:off x="0" y="1219698"/>
        <a:ext cx="12984388" cy="264960"/>
      </dsp:txXfrm>
    </dsp:sp>
    <dsp:sp modelId="{2BE2B0D6-1E89-4DD8-AC23-31FC6209A5C5}">
      <dsp:nvSpPr>
        <dsp:cNvPr id="0" name=""/>
        <dsp:cNvSpPr/>
      </dsp:nvSpPr>
      <dsp:spPr>
        <a:xfrm>
          <a:off x="42199" y="1502243"/>
          <a:ext cx="11223704" cy="383760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Crédits Non Reconductibles</a:t>
          </a:r>
          <a:endParaRPr lang="fr-FR" sz="1600" kern="1200" dirty="0"/>
        </a:p>
      </dsp:txBody>
      <dsp:txXfrm>
        <a:off x="60933" y="1520977"/>
        <a:ext cx="11186236" cy="346292"/>
      </dsp:txXfrm>
    </dsp:sp>
    <dsp:sp modelId="{0C5CD903-39DB-4B16-8826-1E8EF1D4DE6B}">
      <dsp:nvSpPr>
        <dsp:cNvPr id="0" name=""/>
        <dsp:cNvSpPr/>
      </dsp:nvSpPr>
      <dsp:spPr>
        <a:xfrm>
          <a:off x="0" y="1868418"/>
          <a:ext cx="12984388" cy="264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2254" tIns="20320" rIns="113792" bIns="2032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1200" kern="1200" smtClean="0"/>
            <a:t>50% des mesures Ségur RH intégrées dans le compartiment activité, les autres sont prises en compte pour chaque établissement</a:t>
          </a:r>
          <a:endParaRPr lang="fr-FR" sz="1200" kern="1200"/>
        </a:p>
      </dsp:txBody>
      <dsp:txXfrm>
        <a:off x="0" y="1868418"/>
        <a:ext cx="12984388" cy="264960"/>
      </dsp:txXfrm>
    </dsp:sp>
    <dsp:sp modelId="{8857DF55-69D7-4B8C-AA55-648A5577FA89}">
      <dsp:nvSpPr>
        <dsp:cNvPr id="0" name=""/>
        <dsp:cNvSpPr/>
      </dsp:nvSpPr>
      <dsp:spPr>
        <a:xfrm>
          <a:off x="42199" y="2150963"/>
          <a:ext cx="11223704" cy="383760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MIGAC historiques, Molécules Onéreuses et IFAQ</a:t>
          </a:r>
          <a:endParaRPr lang="fr-FR" sz="1600" kern="1200" dirty="0"/>
        </a:p>
      </dsp:txBody>
      <dsp:txXfrm>
        <a:off x="60933" y="2169697"/>
        <a:ext cx="11186236" cy="346292"/>
      </dsp:txXfrm>
    </dsp:sp>
    <dsp:sp modelId="{9476D027-1C6D-4BB8-9D50-2F366FF31A4D}">
      <dsp:nvSpPr>
        <dsp:cNvPr id="0" name=""/>
        <dsp:cNvSpPr/>
      </dsp:nvSpPr>
      <dsp:spPr>
        <a:xfrm>
          <a:off x="0" y="2517138"/>
          <a:ext cx="12984388" cy="264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2254" tIns="20320" rIns="113792" bIns="2032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1200" kern="1200" smtClean="0"/>
            <a:t>Valorisation aux montants observés en 2022</a:t>
          </a:r>
          <a:endParaRPr lang="fr-FR" sz="1200" kern="1200"/>
        </a:p>
      </dsp:txBody>
      <dsp:txXfrm>
        <a:off x="0" y="2517138"/>
        <a:ext cx="12984388" cy="264960"/>
      </dsp:txXfrm>
    </dsp:sp>
    <dsp:sp modelId="{535BF6FA-E640-475E-BF0E-F418427859FF}">
      <dsp:nvSpPr>
        <dsp:cNvPr id="0" name=""/>
        <dsp:cNvSpPr/>
      </dsp:nvSpPr>
      <dsp:spPr>
        <a:xfrm>
          <a:off x="42199" y="2799688"/>
          <a:ext cx="11223704" cy="383760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smtClean="0"/>
            <a:t>Dotation populationnelle</a:t>
          </a:r>
          <a:endParaRPr lang="fr-FR" sz="1600" kern="1200"/>
        </a:p>
      </dsp:txBody>
      <dsp:txXfrm>
        <a:off x="60933" y="2818422"/>
        <a:ext cx="11186236" cy="346292"/>
      </dsp:txXfrm>
    </dsp:sp>
    <dsp:sp modelId="{15BD30DC-B8A5-4982-9CCD-26EB1410CB61}">
      <dsp:nvSpPr>
        <dsp:cNvPr id="0" name=""/>
        <dsp:cNvSpPr/>
      </dsp:nvSpPr>
      <dsp:spPr>
        <a:xfrm>
          <a:off x="0" y="3165858"/>
          <a:ext cx="12984388" cy="1043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2254" tIns="20320" rIns="113792" bIns="2032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1200" u="sng" kern="1200" dirty="0" smtClean="0"/>
            <a:t>Répartie sur la base des recettes historiques :</a:t>
          </a:r>
          <a:endParaRPr lang="fr-FR" sz="1200" u="sng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1200" kern="1200" smtClean="0"/>
            <a:t>Hors contribution de l’établissement au compartiment activité, soit 50% de ses recettes historiques</a:t>
          </a:r>
          <a:endParaRPr lang="fr-FR" sz="1200" kern="120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1200" kern="1200" smtClean="0"/>
            <a:t>Hors PTS, MO, MIGAC, IFAQ &amp; 50% Ségur</a:t>
          </a:r>
          <a:endParaRPr lang="fr-FR" sz="1200" kern="120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1200" kern="1200" dirty="0" smtClean="0"/>
            <a:t>Tient compte de 50% du poids des AE</a:t>
          </a:r>
          <a:endParaRPr lang="fr-FR" sz="1200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1200" kern="1200" smtClean="0"/>
            <a:t>Tient compte de 50% des CNR (hors ceux intégrés dans le compartiment activité)</a:t>
          </a:r>
          <a:endParaRPr lang="fr-FR" sz="1200" kern="1200"/>
        </a:p>
      </dsp:txBody>
      <dsp:txXfrm>
        <a:off x="0" y="3165858"/>
        <a:ext cx="12984388" cy="10432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D30EA5-C06A-416B-833D-1B1CBCBBC5F7}">
      <dsp:nvSpPr>
        <dsp:cNvPr id="0" name=""/>
        <dsp:cNvSpPr/>
      </dsp:nvSpPr>
      <dsp:spPr>
        <a:xfrm>
          <a:off x="3977684" y="1473276"/>
          <a:ext cx="30987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09877" y="45720"/>
              </a:lnTo>
            </a:path>
          </a:pathLst>
        </a:custGeom>
        <a:noFill/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124876" y="1511249"/>
        <a:ext cx="15493" cy="15493"/>
      </dsp:txXfrm>
    </dsp:sp>
    <dsp:sp modelId="{D5192424-7016-4FC1-93EA-908D61AA71F1}">
      <dsp:nvSpPr>
        <dsp:cNvPr id="0" name=""/>
        <dsp:cNvSpPr/>
      </dsp:nvSpPr>
      <dsp:spPr>
        <a:xfrm>
          <a:off x="1299469" y="1223749"/>
          <a:ext cx="1128825" cy="2952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64412" y="0"/>
              </a:lnTo>
              <a:lnTo>
                <a:pt x="564412" y="295247"/>
              </a:lnTo>
              <a:lnTo>
                <a:pt x="1128825" y="295247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1834712" y="1342203"/>
        <a:ext cx="58339" cy="58339"/>
      </dsp:txXfrm>
    </dsp:sp>
    <dsp:sp modelId="{153D5651-A53A-4BE3-8EE3-8AAED5630275}">
      <dsp:nvSpPr>
        <dsp:cNvPr id="0" name=""/>
        <dsp:cNvSpPr/>
      </dsp:nvSpPr>
      <dsp:spPr>
        <a:xfrm>
          <a:off x="3977684" y="882808"/>
          <a:ext cx="30987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09877" y="45720"/>
              </a:lnTo>
            </a:path>
          </a:pathLst>
        </a:custGeom>
        <a:noFill/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124876" y="920781"/>
        <a:ext cx="15493" cy="15493"/>
      </dsp:txXfrm>
    </dsp:sp>
    <dsp:sp modelId="{5F496667-6D28-4421-A582-0183E0ECBA3E}">
      <dsp:nvSpPr>
        <dsp:cNvPr id="0" name=""/>
        <dsp:cNvSpPr/>
      </dsp:nvSpPr>
      <dsp:spPr>
        <a:xfrm>
          <a:off x="1299469" y="928528"/>
          <a:ext cx="1128825" cy="295221"/>
        </a:xfrm>
        <a:custGeom>
          <a:avLst/>
          <a:gdLst/>
          <a:ahLst/>
          <a:cxnLst/>
          <a:rect l="0" t="0" r="0" b="0"/>
          <a:pathLst>
            <a:path>
              <a:moveTo>
                <a:pt x="0" y="295221"/>
              </a:moveTo>
              <a:lnTo>
                <a:pt x="564412" y="295221"/>
              </a:lnTo>
              <a:lnTo>
                <a:pt x="564412" y="0"/>
              </a:lnTo>
              <a:lnTo>
                <a:pt x="1128825" y="0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1834712" y="1046968"/>
        <a:ext cx="58339" cy="58339"/>
      </dsp:txXfrm>
    </dsp:sp>
    <dsp:sp modelId="{4B41DF0D-42F7-4F81-8048-DBC0888CAF9D}">
      <dsp:nvSpPr>
        <dsp:cNvPr id="0" name=""/>
        <dsp:cNvSpPr/>
      </dsp:nvSpPr>
      <dsp:spPr>
        <a:xfrm>
          <a:off x="0" y="980211"/>
          <a:ext cx="2111864" cy="487075"/>
        </a:xfrm>
        <a:prstGeom prst="rect">
          <a:avLst/>
        </a:prstGeom>
        <a:solidFill>
          <a:srgbClr val="2F528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Vecteurs de financement</a:t>
          </a:r>
          <a:endParaRPr lang="fr-FR" sz="1600" kern="1200" dirty="0"/>
        </a:p>
      </dsp:txBody>
      <dsp:txXfrm>
        <a:off x="0" y="980211"/>
        <a:ext cx="2111864" cy="487075"/>
      </dsp:txXfrm>
    </dsp:sp>
    <dsp:sp modelId="{0788B813-7563-441B-9612-EC991E41D364}">
      <dsp:nvSpPr>
        <dsp:cNvPr id="0" name=""/>
        <dsp:cNvSpPr/>
      </dsp:nvSpPr>
      <dsp:spPr>
        <a:xfrm>
          <a:off x="2428295" y="692340"/>
          <a:ext cx="1549389" cy="472374"/>
        </a:xfrm>
        <a:prstGeom prst="rect">
          <a:avLst/>
        </a:prstGeom>
        <a:solidFill>
          <a:srgbClr val="2F528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Jusqu’à la 1ère circulaire budgétaire 2024</a:t>
          </a:r>
          <a:endParaRPr lang="fr-FR" sz="1200" kern="1200" dirty="0"/>
        </a:p>
      </dsp:txBody>
      <dsp:txXfrm>
        <a:off x="2428295" y="692340"/>
        <a:ext cx="1549389" cy="472374"/>
      </dsp:txXfrm>
    </dsp:sp>
    <dsp:sp modelId="{D4E06EFB-FC9F-4BF4-944E-347C160825D2}">
      <dsp:nvSpPr>
        <dsp:cNvPr id="0" name=""/>
        <dsp:cNvSpPr/>
      </dsp:nvSpPr>
      <dsp:spPr>
        <a:xfrm>
          <a:off x="4287562" y="692340"/>
          <a:ext cx="1549389" cy="472374"/>
        </a:xfrm>
        <a:prstGeom prst="rect">
          <a:avLst/>
        </a:prstGeom>
        <a:solidFill>
          <a:srgbClr val="2F528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Versement d’acomptes aux établissements</a:t>
          </a:r>
          <a:endParaRPr lang="fr-FR" sz="1200" kern="1200" dirty="0"/>
        </a:p>
      </dsp:txBody>
      <dsp:txXfrm>
        <a:off x="4287562" y="692340"/>
        <a:ext cx="1549389" cy="472374"/>
      </dsp:txXfrm>
    </dsp:sp>
    <dsp:sp modelId="{C1D5AF28-589E-460A-8D68-6AE206B6BC11}">
      <dsp:nvSpPr>
        <dsp:cNvPr id="0" name=""/>
        <dsp:cNvSpPr/>
      </dsp:nvSpPr>
      <dsp:spPr>
        <a:xfrm>
          <a:off x="2428295" y="1282809"/>
          <a:ext cx="1549389" cy="472374"/>
        </a:xfrm>
        <a:prstGeom prst="rect">
          <a:avLst/>
        </a:prstGeom>
        <a:solidFill>
          <a:srgbClr val="2F528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Le mois de la 1ère circulaire 2024</a:t>
          </a:r>
          <a:endParaRPr lang="fr-FR" sz="1200" kern="1200" dirty="0"/>
        </a:p>
      </dsp:txBody>
      <dsp:txXfrm>
        <a:off x="2428295" y="1282809"/>
        <a:ext cx="1549389" cy="472374"/>
      </dsp:txXfrm>
    </dsp:sp>
    <dsp:sp modelId="{73929A1B-FDE0-47AD-A92D-9D70479C1FFF}">
      <dsp:nvSpPr>
        <dsp:cNvPr id="0" name=""/>
        <dsp:cNvSpPr/>
      </dsp:nvSpPr>
      <dsp:spPr>
        <a:xfrm>
          <a:off x="4287562" y="1282809"/>
          <a:ext cx="1549389" cy="472374"/>
        </a:xfrm>
        <a:prstGeom prst="rect">
          <a:avLst/>
        </a:prstGeom>
        <a:solidFill>
          <a:srgbClr val="2F528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Régularisation des acomptes</a:t>
          </a:r>
          <a:endParaRPr lang="fr-FR" sz="1200" kern="1200" dirty="0"/>
        </a:p>
      </dsp:txBody>
      <dsp:txXfrm>
        <a:off x="4287562" y="1282809"/>
        <a:ext cx="1549389" cy="4723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3B417A-52F6-4ED6-85C7-91DB121B55CE}">
      <dsp:nvSpPr>
        <dsp:cNvPr id="0" name=""/>
        <dsp:cNvSpPr/>
      </dsp:nvSpPr>
      <dsp:spPr>
        <a:xfrm>
          <a:off x="2481" y="0"/>
          <a:ext cx="2387157" cy="3840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800" b="1" kern="1200" smtClean="0"/>
            <a:t>Ex-DG</a:t>
          </a:r>
          <a:endParaRPr lang="fr-FR" sz="4800" kern="1200"/>
        </a:p>
      </dsp:txBody>
      <dsp:txXfrm>
        <a:off x="2481" y="0"/>
        <a:ext cx="2387157" cy="1152128"/>
      </dsp:txXfrm>
    </dsp:sp>
    <dsp:sp modelId="{53B3235C-7EE5-41BC-9D21-C29299C4DE81}">
      <dsp:nvSpPr>
        <dsp:cNvPr id="0" name=""/>
        <dsp:cNvSpPr/>
      </dsp:nvSpPr>
      <dsp:spPr>
        <a:xfrm>
          <a:off x="241197" y="1152456"/>
          <a:ext cx="1909725" cy="75449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smtClean="0"/>
            <a:t>Dotation annuelle de financement (ex-DG) + MIGAC + MO</a:t>
          </a:r>
          <a:endParaRPr lang="fr-FR" sz="1300" kern="1200"/>
        </a:p>
      </dsp:txBody>
      <dsp:txXfrm>
        <a:off x="263295" y="1174554"/>
        <a:ext cx="1865529" cy="710294"/>
      </dsp:txXfrm>
    </dsp:sp>
    <dsp:sp modelId="{1D1B1AF1-D9D0-4B95-9000-E68381C2FE35}">
      <dsp:nvSpPr>
        <dsp:cNvPr id="0" name=""/>
        <dsp:cNvSpPr/>
      </dsp:nvSpPr>
      <dsp:spPr>
        <a:xfrm>
          <a:off x="241197" y="2023021"/>
          <a:ext cx="1909725" cy="754490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smtClean="0"/>
            <a:t>ACE réels et MO</a:t>
          </a:r>
          <a:endParaRPr lang="fr-FR" sz="1300" kern="1200"/>
        </a:p>
      </dsp:txBody>
      <dsp:txXfrm>
        <a:off x="263295" y="2045119"/>
        <a:ext cx="1865529" cy="710294"/>
      </dsp:txXfrm>
    </dsp:sp>
    <dsp:sp modelId="{D1C1FB9A-C533-4D94-A1FC-508871B32C3E}">
      <dsp:nvSpPr>
        <dsp:cNvPr id="0" name=""/>
        <dsp:cNvSpPr/>
      </dsp:nvSpPr>
      <dsp:spPr>
        <a:xfrm>
          <a:off x="241197" y="2893587"/>
          <a:ext cx="1909725" cy="754490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smtClean="0"/>
            <a:t>Prise en compte de la DMA réelle</a:t>
          </a:r>
          <a:endParaRPr lang="fr-FR" sz="1300" kern="1200"/>
        </a:p>
      </dsp:txBody>
      <dsp:txXfrm>
        <a:off x="263295" y="2915685"/>
        <a:ext cx="1865529" cy="710294"/>
      </dsp:txXfrm>
    </dsp:sp>
    <dsp:sp modelId="{718B44F3-D1A6-4E4B-8179-556BE87EE6E2}">
      <dsp:nvSpPr>
        <dsp:cNvPr id="0" name=""/>
        <dsp:cNvSpPr/>
      </dsp:nvSpPr>
      <dsp:spPr>
        <a:xfrm>
          <a:off x="2568675" y="0"/>
          <a:ext cx="2387157" cy="3840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800" b="1" kern="1200" dirty="0" smtClean="0"/>
            <a:t>Ex-OQN</a:t>
          </a:r>
          <a:endParaRPr lang="fr-FR" sz="4800" kern="1200" dirty="0"/>
        </a:p>
      </dsp:txBody>
      <dsp:txXfrm>
        <a:off x="2568675" y="0"/>
        <a:ext cx="2387157" cy="1152128"/>
      </dsp:txXfrm>
    </dsp:sp>
    <dsp:sp modelId="{6FF46178-1A0E-4770-A40C-8F907B80D314}">
      <dsp:nvSpPr>
        <dsp:cNvPr id="0" name=""/>
        <dsp:cNvSpPr/>
      </dsp:nvSpPr>
      <dsp:spPr>
        <a:xfrm>
          <a:off x="2807391" y="1152456"/>
          <a:ext cx="1909725" cy="75449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Tarif journalier + supplément transport + Médicament intercurrents</a:t>
          </a:r>
          <a:endParaRPr lang="fr-FR" sz="1300" kern="1200" dirty="0"/>
        </a:p>
      </dsp:txBody>
      <dsp:txXfrm>
        <a:off x="2829489" y="1174554"/>
        <a:ext cx="1865529" cy="710294"/>
      </dsp:txXfrm>
    </dsp:sp>
    <dsp:sp modelId="{10BB4EF4-DD59-499A-8671-76B4F727D93E}">
      <dsp:nvSpPr>
        <dsp:cNvPr id="0" name=""/>
        <dsp:cNvSpPr/>
      </dsp:nvSpPr>
      <dsp:spPr>
        <a:xfrm>
          <a:off x="2807391" y="2023021"/>
          <a:ext cx="1909725" cy="754490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Prise en compte de la DMA réelle</a:t>
          </a:r>
          <a:endParaRPr lang="fr-FR" sz="1300" kern="1200" dirty="0"/>
        </a:p>
      </dsp:txBody>
      <dsp:txXfrm>
        <a:off x="2829489" y="2045119"/>
        <a:ext cx="1865529" cy="710294"/>
      </dsp:txXfrm>
    </dsp:sp>
    <dsp:sp modelId="{097C58A6-A129-49C3-9766-68BCDE317818}">
      <dsp:nvSpPr>
        <dsp:cNvPr id="0" name=""/>
        <dsp:cNvSpPr/>
      </dsp:nvSpPr>
      <dsp:spPr>
        <a:xfrm>
          <a:off x="2807391" y="2893587"/>
          <a:ext cx="1909725" cy="754490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smtClean="0"/>
            <a:t>Prise en compte du mécanisme de soutien</a:t>
          </a:r>
          <a:endParaRPr lang="fr-FR" sz="1300" kern="1200"/>
        </a:p>
      </dsp:txBody>
      <dsp:txXfrm>
        <a:off x="2829489" y="2915685"/>
        <a:ext cx="1865529" cy="7102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2CADE2-CEE4-4BDE-83CA-B456EE6B8F47}">
      <dsp:nvSpPr>
        <dsp:cNvPr id="0" name=""/>
        <dsp:cNvSpPr/>
      </dsp:nvSpPr>
      <dsp:spPr>
        <a:xfrm>
          <a:off x="-3827790" y="-587872"/>
          <a:ext cx="4562215" cy="4562215"/>
        </a:xfrm>
        <a:prstGeom prst="blockArc">
          <a:avLst>
            <a:gd name="adj1" fmla="val 18900000"/>
            <a:gd name="adj2" fmla="val 2700000"/>
            <a:gd name="adj3" fmla="val 473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0FA3A5-CC8B-4794-9027-C89487E4F6AB}">
      <dsp:nvSpPr>
        <dsp:cNvPr id="0" name=""/>
        <dsp:cNvSpPr/>
      </dsp:nvSpPr>
      <dsp:spPr>
        <a:xfrm>
          <a:off x="472289" y="338647"/>
          <a:ext cx="6487763" cy="677294"/>
        </a:xfrm>
        <a:prstGeom prst="rect">
          <a:avLst/>
        </a:prstGeom>
        <a:solidFill>
          <a:srgbClr val="2F528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602" tIns="38100" rIns="38100" bIns="3810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Maintien des vecteurs de financement usuels (DAF, DMA) sur le S2</a:t>
          </a:r>
          <a:endParaRPr lang="fr-FR" sz="1500" kern="1200" dirty="0"/>
        </a:p>
      </dsp:txBody>
      <dsp:txXfrm>
        <a:off x="472289" y="338647"/>
        <a:ext cx="6487763" cy="677294"/>
      </dsp:txXfrm>
    </dsp:sp>
    <dsp:sp modelId="{7FD7F90A-B154-434C-9770-1DE7271FCEA9}">
      <dsp:nvSpPr>
        <dsp:cNvPr id="0" name=""/>
        <dsp:cNvSpPr/>
      </dsp:nvSpPr>
      <dsp:spPr>
        <a:xfrm>
          <a:off x="48980" y="253985"/>
          <a:ext cx="846617" cy="8466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5C73A6-F427-47B3-AF95-6FDB7E19D914}">
      <dsp:nvSpPr>
        <dsp:cNvPr id="0" name=""/>
        <dsp:cNvSpPr/>
      </dsp:nvSpPr>
      <dsp:spPr>
        <a:xfrm>
          <a:off x="718485" y="1354588"/>
          <a:ext cx="6241567" cy="677294"/>
        </a:xfrm>
        <a:prstGeom prst="rect">
          <a:avLst/>
        </a:prstGeom>
        <a:solidFill>
          <a:srgbClr val="2F528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602" tIns="38100" rIns="38100" bIns="3810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smtClean="0"/>
            <a:t>Principe d’application annuelle de l’ancien et du nouveau modèle sur l’exercice 2023</a:t>
          </a:r>
          <a:endParaRPr lang="fr-FR" sz="1500" kern="1200"/>
        </a:p>
      </dsp:txBody>
      <dsp:txXfrm>
        <a:off x="718485" y="1354588"/>
        <a:ext cx="6241567" cy="677294"/>
      </dsp:txXfrm>
    </dsp:sp>
    <dsp:sp modelId="{B9E8CD9C-56B1-4C2F-AB7C-93D4CA7ED05E}">
      <dsp:nvSpPr>
        <dsp:cNvPr id="0" name=""/>
        <dsp:cNvSpPr/>
      </dsp:nvSpPr>
      <dsp:spPr>
        <a:xfrm>
          <a:off x="295177" y="1269926"/>
          <a:ext cx="846617" cy="8466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6E3D2F-E91D-4645-8AA4-02453BBAA198}">
      <dsp:nvSpPr>
        <dsp:cNvPr id="0" name=""/>
        <dsp:cNvSpPr/>
      </dsp:nvSpPr>
      <dsp:spPr>
        <a:xfrm>
          <a:off x="472289" y="2370529"/>
          <a:ext cx="6487763" cy="677294"/>
        </a:xfrm>
        <a:prstGeom prst="rect">
          <a:avLst/>
        </a:prstGeom>
        <a:solidFill>
          <a:srgbClr val="2F528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602" tIns="38100" rIns="38100" bIns="3810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smtClean="0"/>
            <a:t>Différentiel réalisé par l’ATIH entre les deux modèles, en deux étapes et dans la limite de l’objectif de dépenses national pour les activités de SMR. </a:t>
          </a:r>
          <a:endParaRPr lang="fr-FR" sz="1500" kern="1200"/>
        </a:p>
      </dsp:txBody>
      <dsp:txXfrm>
        <a:off x="472289" y="2370529"/>
        <a:ext cx="6487763" cy="677294"/>
      </dsp:txXfrm>
    </dsp:sp>
    <dsp:sp modelId="{40367F9C-193F-47EC-9223-A24711049E5C}">
      <dsp:nvSpPr>
        <dsp:cNvPr id="0" name=""/>
        <dsp:cNvSpPr/>
      </dsp:nvSpPr>
      <dsp:spPr>
        <a:xfrm>
          <a:off x="48980" y="2285867"/>
          <a:ext cx="846617" cy="8466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31B83C-266C-4916-9EA3-5E37399E3D52}">
      <dsp:nvSpPr>
        <dsp:cNvPr id="0" name=""/>
        <dsp:cNvSpPr/>
      </dsp:nvSpPr>
      <dsp:spPr>
        <a:xfrm>
          <a:off x="424467" y="659"/>
          <a:ext cx="1593917" cy="796958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Recettes liées à l’activité :</a:t>
          </a:r>
          <a:endParaRPr lang="fr-FR" sz="1400" kern="1200" dirty="0"/>
        </a:p>
      </dsp:txBody>
      <dsp:txXfrm>
        <a:off x="447809" y="24001"/>
        <a:ext cx="1547233" cy="750274"/>
      </dsp:txXfrm>
    </dsp:sp>
    <dsp:sp modelId="{36FFEBA2-2C6B-4DEC-B7F8-E503E9BC4AA1}">
      <dsp:nvSpPr>
        <dsp:cNvPr id="0" name=""/>
        <dsp:cNvSpPr/>
      </dsp:nvSpPr>
      <dsp:spPr>
        <a:xfrm>
          <a:off x="583858" y="797618"/>
          <a:ext cx="159391" cy="7040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4001"/>
              </a:lnTo>
              <a:lnTo>
                <a:pt x="159391" y="70400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271FA-1293-4977-8080-06CBB4A40334}">
      <dsp:nvSpPr>
        <dsp:cNvPr id="0" name=""/>
        <dsp:cNvSpPr/>
      </dsp:nvSpPr>
      <dsp:spPr>
        <a:xfrm>
          <a:off x="743250" y="996857"/>
          <a:ext cx="1275133" cy="10095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u="sng" kern="1200" dirty="0" smtClean="0"/>
            <a:t>Pour les Ex-OQN 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sym typeface="Wingdings" panose="05000000000000000000" pitchFamily="2" charset="2"/>
            </a:rPr>
            <a:t></a:t>
          </a:r>
          <a:r>
            <a:rPr lang="fr-FR" sz="1400" kern="1200" dirty="0" smtClean="0"/>
            <a:t> Facturation directe</a:t>
          </a:r>
          <a:endParaRPr lang="fr-FR" sz="1400" kern="1200" dirty="0"/>
        </a:p>
      </dsp:txBody>
      <dsp:txXfrm>
        <a:off x="772818" y="1026425"/>
        <a:ext cx="1215997" cy="950387"/>
      </dsp:txXfrm>
    </dsp:sp>
    <dsp:sp modelId="{11AF3001-77CA-4B87-BE37-208969AAB849}">
      <dsp:nvSpPr>
        <dsp:cNvPr id="0" name=""/>
        <dsp:cNvSpPr/>
      </dsp:nvSpPr>
      <dsp:spPr>
        <a:xfrm>
          <a:off x="583858" y="797618"/>
          <a:ext cx="159391" cy="19013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1304"/>
              </a:lnTo>
              <a:lnTo>
                <a:pt x="159391" y="1901304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A66D49-5189-4C46-8966-29010AA6D964}">
      <dsp:nvSpPr>
        <dsp:cNvPr id="0" name=""/>
        <dsp:cNvSpPr/>
      </dsp:nvSpPr>
      <dsp:spPr>
        <a:xfrm>
          <a:off x="743250" y="2205620"/>
          <a:ext cx="1275133" cy="9866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u="sng" kern="1200" dirty="0" smtClean="0"/>
            <a:t>Pour les Ex-DG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sym typeface="Wingdings" panose="05000000000000000000" pitchFamily="2" charset="2"/>
            </a:rPr>
            <a:t></a:t>
          </a:r>
          <a:r>
            <a:rPr lang="fr-FR" sz="1400" kern="1200" dirty="0" smtClean="0"/>
            <a:t> Arrêté de versement mensuel</a:t>
          </a:r>
          <a:endParaRPr lang="fr-FR" sz="1400" kern="1200" dirty="0"/>
        </a:p>
      </dsp:txBody>
      <dsp:txXfrm>
        <a:off x="772147" y="2234517"/>
        <a:ext cx="1217339" cy="928808"/>
      </dsp:txXfrm>
    </dsp:sp>
    <dsp:sp modelId="{B52E3893-0928-477E-906B-B73EC859B06D}">
      <dsp:nvSpPr>
        <dsp:cNvPr id="0" name=""/>
        <dsp:cNvSpPr/>
      </dsp:nvSpPr>
      <dsp:spPr>
        <a:xfrm>
          <a:off x="2416863" y="659"/>
          <a:ext cx="1593917" cy="796958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Autres recettes : Dotations notifiées par arrêté de campagne</a:t>
          </a:r>
          <a:endParaRPr lang="fr-FR" sz="1400" kern="1200" dirty="0"/>
        </a:p>
      </dsp:txBody>
      <dsp:txXfrm>
        <a:off x="2440205" y="24001"/>
        <a:ext cx="1547233" cy="750274"/>
      </dsp:txXfrm>
    </dsp:sp>
    <dsp:sp modelId="{6A523A5F-6C67-401A-B395-30083A5A5103}">
      <dsp:nvSpPr>
        <dsp:cNvPr id="0" name=""/>
        <dsp:cNvSpPr/>
      </dsp:nvSpPr>
      <dsp:spPr>
        <a:xfrm>
          <a:off x="2576255" y="797618"/>
          <a:ext cx="159391" cy="5977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7718"/>
              </a:lnTo>
              <a:lnTo>
                <a:pt x="159391" y="597718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4E93BC-EBA4-434F-8E92-4029A67CC3EC}">
      <dsp:nvSpPr>
        <dsp:cNvPr id="0" name=""/>
        <dsp:cNvSpPr/>
      </dsp:nvSpPr>
      <dsp:spPr>
        <a:xfrm>
          <a:off x="2735647" y="996857"/>
          <a:ext cx="1275133" cy="7969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solidFill>
                <a:srgbClr val="002060"/>
              </a:solidFill>
            </a:rPr>
            <a:t>MIGAC</a:t>
          </a:r>
          <a:endParaRPr lang="fr-FR" sz="1400" b="1" kern="1200" dirty="0">
            <a:solidFill>
              <a:srgbClr val="002060"/>
            </a:solidFill>
          </a:endParaRPr>
        </a:p>
      </dsp:txBody>
      <dsp:txXfrm>
        <a:off x="2758989" y="1020199"/>
        <a:ext cx="1228449" cy="750274"/>
      </dsp:txXfrm>
    </dsp:sp>
    <dsp:sp modelId="{3B5ACB6D-8274-44C4-9524-300326C706F5}">
      <dsp:nvSpPr>
        <dsp:cNvPr id="0" name=""/>
        <dsp:cNvSpPr/>
      </dsp:nvSpPr>
      <dsp:spPr>
        <a:xfrm>
          <a:off x="2576255" y="797618"/>
          <a:ext cx="159391" cy="15939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3917"/>
              </a:lnTo>
              <a:lnTo>
                <a:pt x="159391" y="1593917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F7D5DE-6BD1-4B28-B28A-64EC4F57C941}">
      <dsp:nvSpPr>
        <dsp:cNvPr id="0" name=""/>
        <dsp:cNvSpPr/>
      </dsp:nvSpPr>
      <dsp:spPr>
        <a:xfrm>
          <a:off x="2735647" y="1993056"/>
          <a:ext cx="1275133" cy="7969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solidFill>
                <a:srgbClr val="002060"/>
              </a:solidFill>
            </a:rPr>
            <a:t>PTS</a:t>
          </a:r>
          <a:r>
            <a:rPr lang="fr-FR" sz="1400" kern="1200" dirty="0" smtClean="0"/>
            <a:t> </a:t>
          </a:r>
          <a:endParaRPr lang="fr-FR" sz="1400" kern="1200" dirty="0"/>
        </a:p>
      </dsp:txBody>
      <dsp:txXfrm>
        <a:off x="2758989" y="2016398"/>
        <a:ext cx="1228449" cy="750274"/>
      </dsp:txXfrm>
    </dsp:sp>
    <dsp:sp modelId="{13F4CD1F-F62E-4DC4-BB57-7ABDF43BC381}">
      <dsp:nvSpPr>
        <dsp:cNvPr id="0" name=""/>
        <dsp:cNvSpPr/>
      </dsp:nvSpPr>
      <dsp:spPr>
        <a:xfrm>
          <a:off x="2576255" y="797618"/>
          <a:ext cx="159391" cy="25901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0115"/>
              </a:lnTo>
              <a:lnTo>
                <a:pt x="159391" y="2590115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58B47D-099F-4642-8804-5DD2401AFDB9}">
      <dsp:nvSpPr>
        <dsp:cNvPr id="0" name=""/>
        <dsp:cNvSpPr/>
      </dsp:nvSpPr>
      <dsp:spPr>
        <a:xfrm>
          <a:off x="2735647" y="2989254"/>
          <a:ext cx="1275133" cy="7969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solidFill>
                <a:srgbClr val="002060"/>
              </a:solidFill>
            </a:rPr>
            <a:t>Dotation populationnelle</a:t>
          </a:r>
          <a:endParaRPr lang="fr-FR" sz="1400" b="1" kern="1200" dirty="0">
            <a:solidFill>
              <a:srgbClr val="002060"/>
            </a:solidFill>
          </a:endParaRPr>
        </a:p>
      </dsp:txBody>
      <dsp:txXfrm>
        <a:off x="2758989" y="3012596"/>
        <a:ext cx="1228449" cy="750274"/>
      </dsp:txXfrm>
    </dsp:sp>
    <dsp:sp modelId="{A1380F9D-52D2-480F-B83B-A84A3CFA8E4C}">
      <dsp:nvSpPr>
        <dsp:cNvPr id="0" name=""/>
        <dsp:cNvSpPr/>
      </dsp:nvSpPr>
      <dsp:spPr>
        <a:xfrm>
          <a:off x="2576255" y="797618"/>
          <a:ext cx="159391" cy="35863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6313"/>
              </a:lnTo>
              <a:lnTo>
                <a:pt x="159391" y="3586313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3DCB07-B57A-4813-8E35-CCB9378EFD5C}">
      <dsp:nvSpPr>
        <dsp:cNvPr id="0" name=""/>
        <dsp:cNvSpPr/>
      </dsp:nvSpPr>
      <dsp:spPr>
        <a:xfrm>
          <a:off x="2735647" y="3985452"/>
          <a:ext cx="1275133" cy="7969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IFAQ SMR</a:t>
          </a:r>
          <a:endParaRPr lang="fr-FR" sz="1400" b="1" kern="1200" dirty="0"/>
        </a:p>
      </dsp:txBody>
      <dsp:txXfrm>
        <a:off x="2758989" y="4008794"/>
        <a:ext cx="1228449" cy="75027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D966B4-6A23-40FE-86FE-4C9F9F30F6CF}">
      <dsp:nvSpPr>
        <dsp:cNvPr id="0" name=""/>
        <dsp:cNvSpPr/>
      </dsp:nvSpPr>
      <dsp:spPr>
        <a:xfrm rot="5400000">
          <a:off x="6551033" y="-2643190"/>
          <a:ext cx="1128066" cy="6696533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b="1" kern="1200" dirty="0" smtClean="0"/>
            <a:t>Le calcul est réalisé sur l’exercice budgétaire de 2022 en one </a:t>
          </a:r>
          <a:r>
            <a:rPr lang="fr-FR" sz="1500" b="1" kern="1200" dirty="0" err="1" smtClean="0"/>
            <a:t>shot</a:t>
          </a:r>
          <a:endParaRPr lang="fr-FR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b="1" kern="1200" dirty="0" smtClean="0"/>
            <a:t>Elle sécurise puis atténue les recettes liées à un effet « modèle »</a:t>
          </a:r>
          <a:endParaRPr lang="fr-FR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 smtClean="0"/>
            <a:t>Comparaison des recettes annuelles entre les deux modèles</a:t>
          </a:r>
          <a:endParaRPr lang="fr-FR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 smtClean="0"/>
            <a:t>Elle est indépendante du niveau d’activité des exercices suivants</a:t>
          </a:r>
          <a:endParaRPr lang="fr-FR" sz="1500" kern="1200" dirty="0"/>
        </a:p>
      </dsp:txBody>
      <dsp:txXfrm rot="-5400000">
        <a:off x="3766800" y="196111"/>
        <a:ext cx="6641465" cy="1017930"/>
      </dsp:txXfrm>
    </dsp:sp>
    <dsp:sp modelId="{E6516587-97C8-4659-B0F8-063255B5C9BF}">
      <dsp:nvSpPr>
        <dsp:cNvPr id="0" name=""/>
        <dsp:cNvSpPr/>
      </dsp:nvSpPr>
      <dsp:spPr>
        <a:xfrm>
          <a:off x="0" y="35"/>
          <a:ext cx="3766800" cy="1410083"/>
        </a:xfrm>
        <a:prstGeom prst="roundRect">
          <a:avLst/>
        </a:prstGeom>
        <a:solidFill>
          <a:srgbClr val="2F528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b="1" kern="1200" dirty="0" smtClean="0"/>
            <a:t>Principes </a:t>
          </a:r>
          <a:endParaRPr lang="fr-FR" sz="4000" kern="1200" dirty="0"/>
        </a:p>
      </dsp:txBody>
      <dsp:txXfrm>
        <a:off x="68835" y="68870"/>
        <a:ext cx="3629130" cy="1272413"/>
      </dsp:txXfrm>
    </dsp:sp>
    <dsp:sp modelId="{EAC0F6E1-B7AB-4D8C-B3E4-4674BC24D06F}">
      <dsp:nvSpPr>
        <dsp:cNvPr id="0" name=""/>
        <dsp:cNvSpPr/>
      </dsp:nvSpPr>
      <dsp:spPr>
        <a:xfrm rot="5400000">
          <a:off x="6551033" y="-1162602"/>
          <a:ext cx="1128066" cy="6696533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smtClean="0"/>
            <a:t>100% en 2023 et en 2024</a:t>
          </a:r>
          <a:endParaRPr lang="fr-FR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 smtClean="0"/>
            <a:t>75% en 2025</a:t>
          </a:r>
          <a:endParaRPr lang="fr-FR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smtClean="0"/>
            <a:t>50% en 2026</a:t>
          </a:r>
          <a:endParaRPr lang="fr-FR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 smtClean="0"/>
            <a:t>25% en 2027</a:t>
          </a:r>
          <a:endParaRPr lang="fr-FR" sz="1500" kern="1200" dirty="0"/>
        </a:p>
      </dsp:txBody>
      <dsp:txXfrm rot="-5400000">
        <a:off x="3766800" y="1676699"/>
        <a:ext cx="6641465" cy="1017930"/>
      </dsp:txXfrm>
    </dsp:sp>
    <dsp:sp modelId="{6D7A54AE-4889-478C-83ED-A2329349681C}">
      <dsp:nvSpPr>
        <dsp:cNvPr id="0" name=""/>
        <dsp:cNvSpPr/>
      </dsp:nvSpPr>
      <dsp:spPr>
        <a:xfrm>
          <a:off x="0" y="1480622"/>
          <a:ext cx="3766800" cy="1410083"/>
        </a:xfrm>
        <a:prstGeom prst="roundRect">
          <a:avLst/>
        </a:prstGeom>
        <a:solidFill>
          <a:srgbClr val="2F528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b="1" kern="1200" dirty="0" smtClean="0"/>
            <a:t>Modalités d’application </a:t>
          </a:r>
          <a:endParaRPr lang="fr-FR" sz="4000" kern="1200" dirty="0"/>
        </a:p>
      </dsp:txBody>
      <dsp:txXfrm>
        <a:off x="68835" y="1549457"/>
        <a:ext cx="3629130" cy="127241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54DD7-B6CF-4F5D-AAE1-D80F80F021C1}">
      <dsp:nvSpPr>
        <dsp:cNvPr id="0" name=""/>
        <dsp:cNvSpPr/>
      </dsp:nvSpPr>
      <dsp:spPr>
        <a:xfrm rot="5400000">
          <a:off x="5597705" y="-2298375"/>
          <a:ext cx="861774" cy="5673969"/>
        </a:xfrm>
        <a:prstGeom prst="round2SameRect">
          <a:avLst/>
        </a:prstGeom>
        <a:solidFill>
          <a:schemeClr val="accent5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kern="1200" smtClean="0">
              <a:hlinkClick xmlns:r="http://schemas.openxmlformats.org/officeDocument/2006/relationships" r:id="rId1"/>
            </a:rPr>
            <a:t>Arrêté prestation</a:t>
          </a:r>
          <a:endParaRPr lang="fr-FR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kern="1200" dirty="0" smtClean="0">
              <a:hlinkClick xmlns:r="http://schemas.openxmlformats.org/officeDocument/2006/relationships" r:id="rId2"/>
            </a:rPr>
            <a:t>Arrêté tarifaire 2024</a:t>
          </a:r>
          <a:r>
            <a:rPr lang="fr-FR" sz="2200" kern="1200" dirty="0" smtClean="0"/>
            <a:t> (ou en </a:t>
          </a:r>
          <a:r>
            <a:rPr lang="fr-FR" sz="2200" kern="1200" dirty="0" smtClean="0">
              <a:hlinkClick xmlns:r="http://schemas.openxmlformats.org/officeDocument/2006/relationships" r:id="rId3"/>
            </a:rPr>
            <a:t>format Excel</a:t>
          </a:r>
          <a:r>
            <a:rPr lang="fr-FR" sz="2200" kern="1200" dirty="0" smtClean="0"/>
            <a:t>)</a:t>
          </a:r>
          <a:endParaRPr lang="fr-FR" sz="2200" kern="1200" dirty="0"/>
        </a:p>
      </dsp:txBody>
      <dsp:txXfrm rot="-5400000">
        <a:off x="3191608" y="149790"/>
        <a:ext cx="5631901" cy="777638"/>
      </dsp:txXfrm>
    </dsp:sp>
    <dsp:sp modelId="{F837BC62-6235-4432-BBC0-BAB0237CFDE0}">
      <dsp:nvSpPr>
        <dsp:cNvPr id="0" name=""/>
        <dsp:cNvSpPr/>
      </dsp:nvSpPr>
      <dsp:spPr>
        <a:xfrm>
          <a:off x="0" y="0"/>
          <a:ext cx="3191607" cy="1077218"/>
        </a:xfrm>
        <a:prstGeom prst="roundRect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b="1" kern="1200" dirty="0" smtClean="0"/>
            <a:t>Les textes d’application des tarifs nouveau modèle </a:t>
          </a:r>
          <a:endParaRPr lang="fr-FR" sz="2100" kern="1200" dirty="0"/>
        </a:p>
      </dsp:txBody>
      <dsp:txXfrm>
        <a:off x="52585" y="52585"/>
        <a:ext cx="3086437" cy="97204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54DD7-B6CF-4F5D-AAE1-D80F80F021C1}">
      <dsp:nvSpPr>
        <dsp:cNvPr id="0" name=""/>
        <dsp:cNvSpPr/>
      </dsp:nvSpPr>
      <dsp:spPr>
        <a:xfrm rot="5400000">
          <a:off x="5597705" y="-2298375"/>
          <a:ext cx="861774" cy="5673969"/>
        </a:xfrm>
        <a:prstGeom prst="round2SameRect">
          <a:avLst/>
        </a:prstGeom>
        <a:solidFill>
          <a:schemeClr val="accent5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kern="1200" dirty="0" smtClean="0"/>
            <a:t>PJ </a:t>
          </a:r>
          <a:r>
            <a:rPr lang="fr-FR" sz="2200" kern="1200" dirty="0" smtClean="0">
              <a:hlinkClick xmlns:r="http://schemas.openxmlformats.org/officeDocument/2006/relationships" r:id="rId1"/>
            </a:rPr>
            <a:t>Présentation ATIH EX-DG</a:t>
          </a:r>
          <a:endParaRPr lang="fr-FR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kern="1200" dirty="0" smtClean="0"/>
            <a:t>PJ </a:t>
          </a:r>
          <a:r>
            <a:rPr lang="fr-FR" sz="2200" kern="1200" dirty="0" smtClean="0">
              <a:hlinkClick xmlns:r="http://schemas.openxmlformats.org/officeDocument/2006/relationships" r:id="rId2"/>
            </a:rPr>
            <a:t>Présentation ATIH EX-OQN</a:t>
          </a:r>
          <a:endParaRPr lang="fr-FR" sz="2200" kern="1200" dirty="0"/>
        </a:p>
      </dsp:txBody>
      <dsp:txXfrm rot="-5400000">
        <a:off x="3191608" y="149790"/>
        <a:ext cx="5631901" cy="777638"/>
      </dsp:txXfrm>
    </dsp:sp>
    <dsp:sp modelId="{F837BC62-6235-4432-BBC0-BAB0237CFDE0}">
      <dsp:nvSpPr>
        <dsp:cNvPr id="0" name=""/>
        <dsp:cNvSpPr/>
      </dsp:nvSpPr>
      <dsp:spPr>
        <a:xfrm>
          <a:off x="0" y="0"/>
          <a:ext cx="3191607" cy="1077218"/>
        </a:xfrm>
        <a:prstGeom prst="roundRect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b="1" kern="1200" dirty="0" smtClean="0"/>
            <a:t>Présentation ATIH du 30 avril 2024 – Nouveau modèle</a:t>
          </a:r>
          <a:endParaRPr lang="fr-FR" sz="2100" kern="1200" dirty="0"/>
        </a:p>
      </dsp:txBody>
      <dsp:txXfrm>
        <a:off x="52585" y="52585"/>
        <a:ext cx="3086437" cy="9720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3BDC3-F7E2-4603-8282-09FE8931A4F1}" type="datetimeFigureOut">
              <a:rPr lang="fr-FR" smtClean="0"/>
              <a:t>15/05/2024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E586EA-4F37-4BB0-8F3F-2C28252CF4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7180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BB910-7DF8-466B-AFCF-83DB2B1BF27E}" type="datetime1">
              <a:rPr lang="fr-FR" smtClean="0"/>
              <a:t>15/05/2024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Direction de l'Organisation des Soins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694C-E859-4EBD-ACD2-BE5FAE2B4D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8848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D0DC-A197-4A80-87FA-083B4C5E787D}" type="datetime1">
              <a:rPr lang="fr-FR" smtClean="0"/>
              <a:t>15/05/2024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Direction de l'Organisation des Soins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694C-E859-4EBD-ACD2-BE5FAE2B4D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27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F514-21F7-45A7-B1FD-78C553639640}" type="datetime1">
              <a:rPr lang="fr-FR" smtClean="0"/>
              <a:t>15/05/2024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Direction de l'Organisation des Soins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694C-E859-4EBD-ACD2-BE5FAE2B4D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95072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58DD8F20-F803-46A5-835B-B839301F7A95}" type="datetime1">
              <a:rPr lang="fr-FR" smtClean="0"/>
              <a:t>15/05/2024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829266"/>
            <a:ext cx="4320000" cy="597263"/>
          </a:xfrm>
        </p:spPr>
        <p:txBody>
          <a:bodyPr anchor="ctr" anchorCtr="0"/>
          <a:lstStyle>
            <a:lvl1pPr algn="l">
              <a:defRPr sz="1533"/>
            </a:lvl1pPr>
          </a:lstStyle>
          <a:p>
            <a:r>
              <a:rPr lang="fr-FR" smtClean="0"/>
              <a:t>Direction de l'Organisation des Soins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53DF2B5-DDEC-9F4F-AC71-1D361A99EA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304245" y="714283"/>
            <a:ext cx="2927752" cy="1687179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AA456506-B875-0447-AE4C-DB900904651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80000"/>
            <a:ext cx="36000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2249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371" y="2084851"/>
            <a:ext cx="3360000" cy="3840427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084851"/>
            <a:ext cx="3360000" cy="3814349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084851"/>
            <a:ext cx="3360000" cy="3814349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40934100-1C64-4DAB-A974-613999856576}" type="datetime1">
              <a:rPr lang="fr-FR" cap="all" smtClean="0"/>
              <a:t>15/05/2024</a:t>
            </a:fld>
            <a:endParaRPr lang="fr-FR" cap="all" dirty="0"/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910402"/>
            <a:ext cx="11233151" cy="719988"/>
          </a:xfrm>
        </p:spPr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Direction de l'Organisation des Soins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5579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47F25-2BAE-48F6-A1B9-6B7A301F6B35}" type="datetime1">
              <a:rPr lang="fr-FR" smtClean="0"/>
              <a:t>15/05/2024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Direction de l'Organisation des Soins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694C-E859-4EBD-ACD2-BE5FAE2B4D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3337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905F-9FCE-450C-A725-AFD617CAF865}" type="datetime1">
              <a:rPr lang="fr-FR" smtClean="0"/>
              <a:t>15/05/2024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Direction de l'Organisation des Soins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694C-E859-4EBD-ACD2-BE5FAE2B4D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5600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477A-3834-4CC4-A426-6AD2DE45132B}" type="datetime1">
              <a:rPr lang="fr-FR" smtClean="0"/>
              <a:t>15/05/2024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Direction de l'Organisation des Soins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694C-E859-4EBD-ACD2-BE5FAE2B4D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518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552A3-72EA-426F-A8ED-AB3687DD8186}" type="datetime1">
              <a:rPr lang="fr-FR" smtClean="0"/>
              <a:t>15/05/2024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Direction de l'Organisation des Soins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694C-E859-4EBD-ACD2-BE5FAE2B4D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3416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E0552-80FA-42EE-998E-3DB4F72934BB}" type="datetime1">
              <a:rPr lang="fr-FR" smtClean="0"/>
              <a:t>15/05/2024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Direction de l'Organisation des Soins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694C-E859-4EBD-ACD2-BE5FAE2B4D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1733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C9BCA-1F0B-4E8E-84A2-1455EFF6C505}" type="datetime1">
              <a:rPr lang="fr-FR" smtClean="0"/>
              <a:t>15/05/2024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Direction de l'Organisation des Soins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694C-E859-4EBD-ACD2-BE5FAE2B4D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8639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9652E-6ECD-4EFB-BF24-EE4454A14F2F}" type="datetime1">
              <a:rPr lang="fr-FR" smtClean="0"/>
              <a:t>15/05/2024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Direction de l'Organisation des Soins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694C-E859-4EBD-ACD2-BE5FAE2B4D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6005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FBD-79F2-472D-BF80-9459F403FE1C}" type="datetime1">
              <a:rPr lang="fr-FR" smtClean="0"/>
              <a:t>15/05/2024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Direction de l'Organisation des Soins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694C-E859-4EBD-ACD2-BE5FAE2B4D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5073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7FBE8-CC7C-4DA3-B00D-01EE51EB0A07}" type="datetime1">
              <a:rPr lang="fr-FR" smtClean="0"/>
              <a:t>15/05/2024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Direction de l'Organisation des Soins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1694C-E859-4EBD-ACD2-BE5FAE2B4D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94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E4939-4B33-4174-BD51-8EC5015AD717}" type="datetime1">
              <a:rPr lang="fr-FR" smtClean="0"/>
              <a:t>15/05/2024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Direction de l'Organisation des </a:t>
            </a:r>
            <a:r>
              <a:rPr lang="fr-FR" dirty="0" smtClean="0"/>
              <a:t>Soins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3167675" y="3037925"/>
            <a:ext cx="5760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COMITE CONSULTATIF D’ALLOCATION DES RESSOURCES</a:t>
            </a:r>
            <a:endParaRPr lang="fr-FR" sz="2400" dirty="0"/>
          </a:p>
          <a:p>
            <a:pPr algn="ctr"/>
            <a:r>
              <a:rPr lang="fr-FR" sz="2400" b="1" dirty="0"/>
              <a:t>DE CORSE - SECTION </a:t>
            </a:r>
            <a:r>
              <a:rPr lang="fr-FR" sz="2400" b="1" dirty="0" smtClean="0"/>
              <a:t>SMR</a:t>
            </a: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4847861" y="4269032"/>
            <a:ext cx="4128459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67" dirty="0" smtClean="0">
                <a:solidFill>
                  <a:srgbClr val="002060"/>
                </a:solidFill>
              </a:rPr>
              <a:t>Mardi 14 mai 20</a:t>
            </a:r>
            <a:r>
              <a:rPr lang="fr-FR" sz="1867" dirty="0">
                <a:solidFill>
                  <a:srgbClr val="002060"/>
                </a:solidFill>
              </a:rPr>
              <a:t>2</a:t>
            </a:r>
            <a:r>
              <a:rPr lang="fr-FR" sz="1867" dirty="0" smtClean="0">
                <a:solidFill>
                  <a:srgbClr val="002060"/>
                </a:solidFill>
              </a:rPr>
              <a:t>4</a:t>
            </a:r>
            <a:endParaRPr lang="fr-FR" sz="1867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05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0934100-1C64-4DAB-A974-613999856576}" type="datetime1">
              <a:rPr lang="fr-FR" cap="all" smtClean="0"/>
              <a:t>15/05/2024</a:t>
            </a:fld>
            <a:endParaRPr lang="fr-FR" cap="all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3048000" y="140654"/>
            <a:ext cx="5485422" cy="719988"/>
          </a:xfrm>
        </p:spPr>
        <p:txBody>
          <a:bodyPr/>
          <a:lstStyle/>
          <a:p>
            <a:r>
              <a:rPr lang="fr-FR" dirty="0" smtClean="0"/>
              <a:t>Dotation de transition</a:t>
            </a:r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/>
              <a:t>Direction de l'Organisation des Soins</a:t>
            </a:r>
            <a:endParaRPr lang="fr-FR" dirty="0"/>
          </a:p>
        </p:txBody>
      </p:sp>
      <p:graphicFrame>
        <p:nvGraphicFramePr>
          <p:cNvPr id="12" name="Diagramme 11"/>
          <p:cNvGraphicFramePr/>
          <p:nvPr>
            <p:extLst>
              <p:ext uri="{D42A27DB-BD31-4B8C-83A1-F6EECF244321}">
                <p14:modId xmlns:p14="http://schemas.microsoft.com/office/powerpoint/2010/main" val="1557817033"/>
              </p:ext>
            </p:extLst>
          </p:nvPr>
        </p:nvGraphicFramePr>
        <p:xfrm>
          <a:off x="890466" y="2085705"/>
          <a:ext cx="10463334" cy="2890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263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0934100-1C64-4DAB-A974-613999856576}" type="datetime1">
              <a:rPr lang="fr-FR" cap="all" smtClean="0"/>
              <a:t>15/05/2024</a:t>
            </a:fld>
            <a:endParaRPr lang="fr-FR" cap="all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363089" y="172798"/>
            <a:ext cx="11233151" cy="719988"/>
          </a:xfrm>
        </p:spPr>
        <p:txBody>
          <a:bodyPr/>
          <a:lstStyle/>
          <a:p>
            <a:r>
              <a:rPr lang="fr-FR" dirty="0"/>
              <a:t>Dotation de transition : mode opératoire 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/>
              <a:t>Direction de l'Organisation des Soins</a:t>
            </a:r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044923"/>
            <a:ext cx="12115800" cy="5351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10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0934100-1C64-4DAB-A974-613999856576}" type="datetime1">
              <a:rPr lang="fr-FR" cap="all" smtClean="0"/>
              <a:t>15/05/2024</a:t>
            </a:fld>
            <a:endParaRPr lang="fr-FR" cap="all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/>
              <a:t>Direction de l'Organisation des Soins</a:t>
            </a:r>
            <a:endParaRPr lang="fr-FR" dirty="0"/>
          </a:p>
        </p:txBody>
      </p:sp>
      <p:sp>
        <p:nvSpPr>
          <p:cNvPr id="9" name="Titre 2">
            <a:extLst>
              <a:ext uri="{FF2B5EF4-FFF2-40B4-BE49-F238E27FC236}">
                <a16:creationId xmlns:a16="http://schemas.microsoft.com/office/drawing/2014/main" id="{F68F9E10-0847-C84E-A00D-4E630B5DE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855" y="140654"/>
            <a:ext cx="11233151" cy="719988"/>
          </a:xfrm>
        </p:spPr>
        <p:txBody>
          <a:bodyPr>
            <a:noAutofit/>
          </a:bodyPr>
          <a:lstStyle/>
          <a:p>
            <a:r>
              <a:rPr lang="fr-FR" sz="3200" dirty="0" smtClean="0"/>
              <a:t>Annexes</a:t>
            </a:r>
            <a:endParaRPr lang="fr-FR" sz="3200" dirty="0"/>
          </a:p>
        </p:txBody>
      </p:sp>
      <p:graphicFrame>
        <p:nvGraphicFramePr>
          <p:cNvPr id="11" name="Diagramme 10"/>
          <p:cNvGraphicFramePr/>
          <p:nvPr>
            <p:extLst>
              <p:ext uri="{D42A27DB-BD31-4B8C-83A1-F6EECF244321}">
                <p14:modId xmlns:p14="http://schemas.microsoft.com/office/powerpoint/2010/main" val="987319081"/>
              </p:ext>
            </p:extLst>
          </p:nvPr>
        </p:nvGraphicFramePr>
        <p:xfrm>
          <a:off x="431801" y="2026410"/>
          <a:ext cx="8865577" cy="1077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Diagramme 11"/>
          <p:cNvGraphicFramePr/>
          <p:nvPr>
            <p:extLst>
              <p:ext uri="{D42A27DB-BD31-4B8C-83A1-F6EECF244321}">
                <p14:modId xmlns:p14="http://schemas.microsoft.com/office/powerpoint/2010/main" val="2388649334"/>
              </p:ext>
            </p:extLst>
          </p:nvPr>
        </p:nvGraphicFramePr>
        <p:xfrm>
          <a:off x="431801" y="3499648"/>
          <a:ext cx="8865577" cy="1077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14760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E4939-4B33-4174-BD51-8EC5015AD717}" type="datetime1">
              <a:rPr lang="fr-FR" smtClean="0"/>
              <a:t>15/05/2024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Direction de l'Organisation des </a:t>
            </a:r>
            <a:r>
              <a:rPr lang="fr-FR" dirty="0" smtClean="0"/>
              <a:t>Soins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3167675" y="3037925"/>
            <a:ext cx="5760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COMITE CONSULTATIF D’ALLOCATION DES RESSOURCES</a:t>
            </a:r>
            <a:endParaRPr lang="fr-FR" sz="2400" dirty="0"/>
          </a:p>
          <a:p>
            <a:pPr algn="ctr"/>
            <a:r>
              <a:rPr lang="fr-FR" sz="2400" b="1" dirty="0"/>
              <a:t>DE CORSE - SECTION </a:t>
            </a:r>
            <a:r>
              <a:rPr lang="fr-FR" sz="2400" b="1" dirty="0" smtClean="0"/>
              <a:t>SMR</a:t>
            </a: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4847861" y="4269032"/>
            <a:ext cx="4128459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67" dirty="0">
                <a:solidFill>
                  <a:srgbClr val="002060"/>
                </a:solidFill>
              </a:rPr>
              <a:t>Mardi 14 mai 2024</a:t>
            </a:r>
          </a:p>
        </p:txBody>
      </p:sp>
    </p:spTree>
    <p:extLst>
      <p:ext uri="{BB962C8B-B14F-4D97-AF65-F5344CB8AC3E}">
        <p14:creationId xmlns:p14="http://schemas.microsoft.com/office/powerpoint/2010/main" val="338462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E45A732E-432A-CB4E-9BAD-E9025E01C9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31800" y="6396842"/>
            <a:ext cx="1560000" cy="461159"/>
          </a:xfrm>
        </p:spPr>
        <p:txBody>
          <a:bodyPr/>
          <a:lstStyle/>
          <a:p>
            <a:fld id="{3F73F85D-E121-43C9-8351-DC61393C8B6A}" type="datetime1">
              <a:rPr lang="fr-FR" cap="all" smtClean="0"/>
              <a:t>15/05/2024</a:t>
            </a:fld>
            <a:endParaRPr lang="fr-FR" cap="all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F68F9E10-0847-C84E-A00D-4E630B5DE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Ordre du jour</a:t>
            </a:r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/>
              <a:t>Direction de l'Organisation des Soins</a:t>
            </a:r>
            <a:endParaRPr lang="fr-FR" dirty="0"/>
          </a:p>
        </p:txBody>
      </p:sp>
      <p:graphicFrame>
        <p:nvGraphicFramePr>
          <p:cNvPr id="16" name="Diagramme 15"/>
          <p:cNvGraphicFramePr/>
          <p:nvPr>
            <p:extLst>
              <p:ext uri="{D42A27DB-BD31-4B8C-83A1-F6EECF244321}">
                <p14:modId xmlns:p14="http://schemas.microsoft.com/office/powerpoint/2010/main" val="3996003034"/>
              </p:ext>
            </p:extLst>
          </p:nvPr>
        </p:nvGraphicFramePr>
        <p:xfrm>
          <a:off x="2581633" y="2013485"/>
          <a:ext cx="7514867" cy="2620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293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67094" y="348640"/>
            <a:ext cx="8956431" cy="54817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1800" dirty="0" smtClean="0"/>
              <a:t>Etat des lieux : composition de la section SMR du CCAR de Corse</a:t>
            </a:r>
            <a:endParaRPr lang="fr-FR" sz="1800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576308"/>
              </p:ext>
            </p:extLst>
          </p:nvPr>
        </p:nvGraphicFramePr>
        <p:xfrm>
          <a:off x="360485" y="2930439"/>
          <a:ext cx="4860925" cy="3214370"/>
        </p:xfrm>
        <a:graphic>
          <a:graphicData uri="http://schemas.openxmlformats.org/drawingml/2006/table">
            <a:tbl>
              <a:tblPr firstRow="1" firstCol="1" bandRow="1">
                <a:tableStyleId>{5A111915-BE36-4E01-A7E5-04B1672EAD32}</a:tableStyleId>
              </a:tblPr>
              <a:tblGrid>
                <a:gridCol w="2250440">
                  <a:extLst>
                    <a:ext uri="{9D8B030D-6E8A-4147-A177-3AD203B41FA5}">
                      <a16:colId xmlns:a16="http://schemas.microsoft.com/office/drawing/2014/main" val="3516778380"/>
                    </a:ext>
                  </a:extLst>
                </a:gridCol>
                <a:gridCol w="2610485">
                  <a:extLst>
                    <a:ext uri="{9D8B030D-6E8A-4147-A177-3AD203B41FA5}">
                      <a16:colId xmlns:a16="http://schemas.microsoft.com/office/drawing/2014/main" val="257215996"/>
                    </a:ext>
                  </a:extLst>
                </a:gridCol>
              </a:tblGrid>
              <a:tr h="16637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</a:rPr>
                        <a:t>Titulaire</a:t>
                      </a:r>
                      <a:endParaRPr lang="fr-FR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</a:rPr>
                        <a:t>Suppléant </a:t>
                      </a:r>
                      <a:endParaRPr lang="fr-FR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5188032"/>
                  </a:ext>
                </a:extLst>
              </a:tr>
              <a:tr h="1663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Franck FALCUCCI 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i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FHF</a:t>
                      </a:r>
                      <a:endParaRPr lang="fr-FR" sz="1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Christophe ARNOULD </a:t>
                      </a:r>
                      <a:endParaRPr lang="fr-FR" sz="11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i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FHF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098553"/>
                  </a:ext>
                </a:extLst>
              </a:tr>
              <a:tr h="1663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Nicolas BALLARIN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i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FHF</a:t>
                      </a:r>
                      <a:endParaRPr lang="fr-FR" sz="1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Dr Philippe PERREUR </a:t>
                      </a:r>
                      <a:endParaRPr lang="fr-FR" sz="11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i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FHF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23143933"/>
                  </a:ext>
                </a:extLst>
              </a:tr>
              <a:tr h="1663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Marie Christine VIALE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i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FHF</a:t>
                      </a:r>
                      <a:endParaRPr lang="fr-FR" sz="1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Dr Antoine FAURE</a:t>
                      </a:r>
                      <a:endParaRPr lang="fr-FR" sz="11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i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FHF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742179"/>
                  </a:ext>
                </a:extLst>
              </a:tr>
              <a:tr h="1663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Anne PONS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i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FHP</a:t>
                      </a:r>
                      <a:endParaRPr lang="fr-FR" sz="1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Carine MICALEF</a:t>
                      </a:r>
                      <a:endParaRPr lang="fr-FR" sz="11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i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FHP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08787211"/>
                  </a:ext>
                </a:extLst>
              </a:tr>
              <a:tr h="1663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Philippe POULAIN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i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FHP</a:t>
                      </a:r>
                      <a:endParaRPr lang="fr-FR" sz="1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Dr Thibaut ANIEL</a:t>
                      </a:r>
                      <a:endParaRPr lang="fr-FR" sz="11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i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FHP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5600879"/>
                  </a:ext>
                </a:extLst>
              </a:tr>
              <a:tr h="1663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Jacques-Yves BONAVITA 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i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FHP</a:t>
                      </a:r>
                      <a:endParaRPr lang="fr-FR" sz="1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i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En attente de désignation</a:t>
                      </a:r>
                      <a:endParaRPr lang="fr-FR" sz="11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i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FHP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43846127"/>
                  </a:ext>
                </a:extLst>
              </a:tr>
              <a:tr h="1663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Dr Etienne FRANCOIS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i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FHP</a:t>
                      </a:r>
                      <a:endParaRPr lang="fr-FR" sz="1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Marie Josée LEONZI</a:t>
                      </a:r>
                      <a:endParaRPr lang="fr-FR" sz="11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i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FHP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38149638"/>
                  </a:ext>
                </a:extLst>
              </a:tr>
              <a:tr h="1663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Dominique POLI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i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FHP</a:t>
                      </a:r>
                      <a:endParaRPr lang="fr-FR" sz="1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Audrey MISSUD</a:t>
                      </a:r>
                      <a:endParaRPr lang="fr-FR" sz="11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i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FHP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08235990"/>
                  </a:ext>
                </a:extLst>
              </a:tr>
              <a:tr h="1663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Marine CASANOVA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i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FHP</a:t>
                      </a:r>
                      <a:endParaRPr lang="fr-FR" sz="1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Magali SILVANI</a:t>
                      </a:r>
                      <a:endParaRPr lang="fr-FR" sz="11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i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FHP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64662841"/>
                  </a:ext>
                </a:extLst>
              </a:tr>
              <a:tr h="1663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Aurélie BARBOT-AZZOPARDI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i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FHP</a:t>
                      </a:r>
                      <a:endParaRPr lang="fr-FR" sz="1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Alice BARES FIOCCA</a:t>
                      </a:r>
                      <a:endParaRPr lang="fr-FR" sz="11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i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FHP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88699990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164924"/>
              </p:ext>
            </p:extLst>
          </p:nvPr>
        </p:nvGraphicFramePr>
        <p:xfrm>
          <a:off x="5945310" y="2930439"/>
          <a:ext cx="4860925" cy="775970"/>
        </p:xfrm>
        <a:graphic>
          <a:graphicData uri="http://schemas.openxmlformats.org/drawingml/2006/table">
            <a:tbl>
              <a:tblPr firstRow="1" firstCol="1" bandRow="1">
                <a:tableStyleId>{5A111915-BE36-4E01-A7E5-04B1672EAD32}</a:tableStyleId>
              </a:tblPr>
              <a:tblGrid>
                <a:gridCol w="2250440">
                  <a:extLst>
                    <a:ext uri="{9D8B030D-6E8A-4147-A177-3AD203B41FA5}">
                      <a16:colId xmlns:a16="http://schemas.microsoft.com/office/drawing/2014/main" val="2870541262"/>
                    </a:ext>
                  </a:extLst>
                </a:gridCol>
                <a:gridCol w="2610485">
                  <a:extLst>
                    <a:ext uri="{9D8B030D-6E8A-4147-A177-3AD203B41FA5}">
                      <a16:colId xmlns:a16="http://schemas.microsoft.com/office/drawing/2014/main" val="3677292300"/>
                    </a:ext>
                  </a:extLst>
                </a:gridCol>
              </a:tblGrid>
              <a:tr h="1663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Titulaire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Suppléant 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8814367"/>
                  </a:ext>
                </a:extLst>
              </a:tr>
              <a:tr h="1663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Sébastien POLI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i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France </a:t>
                      </a:r>
                      <a:r>
                        <a:rPr lang="fr-FR" sz="1000" b="0" i="1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Assos</a:t>
                      </a:r>
                      <a:r>
                        <a:rPr lang="fr-FR" sz="1000" b="0" i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Santé Corse</a:t>
                      </a:r>
                      <a:endParaRPr lang="fr-FR" sz="1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rgbClr val="FF0000"/>
                          </a:solidFill>
                          <a:effectLst/>
                        </a:rPr>
                        <a:t>En attente de désignation</a:t>
                      </a:r>
                      <a:endParaRPr lang="fr-FR" sz="11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18538358"/>
                  </a:ext>
                </a:extLst>
              </a:tr>
              <a:tr h="1663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Françoise LASBOUYGUES 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i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France </a:t>
                      </a:r>
                      <a:r>
                        <a:rPr lang="fr-FR" sz="1000" b="0" i="1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Assos</a:t>
                      </a:r>
                      <a:r>
                        <a:rPr lang="fr-FR" sz="1000" b="0" i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Santé Corse</a:t>
                      </a:r>
                      <a:endParaRPr lang="fr-FR" sz="1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dirty="0" smtClean="0">
                          <a:effectLst/>
                        </a:rPr>
                        <a:t>Pierre Louis ALESSANDRI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effectLst/>
                        </a:rPr>
                        <a:t>France </a:t>
                      </a:r>
                      <a:r>
                        <a:rPr lang="fr-FR" sz="1000" b="0" dirty="0" err="1" smtClean="0">
                          <a:effectLst/>
                        </a:rPr>
                        <a:t>Assos</a:t>
                      </a:r>
                      <a:r>
                        <a:rPr lang="fr-FR" sz="1000" b="0" dirty="0" smtClean="0">
                          <a:effectLst/>
                        </a:rPr>
                        <a:t> Santé Corse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19571728"/>
                  </a:ext>
                </a:extLst>
              </a:tr>
            </a:tbl>
          </a:graphicData>
        </a:graphic>
      </p:graphicFrame>
      <p:sp>
        <p:nvSpPr>
          <p:cNvPr id="10" name="Titre 1"/>
          <p:cNvSpPr txBox="1">
            <a:spLocks/>
          </p:cNvSpPr>
          <p:nvPr/>
        </p:nvSpPr>
        <p:spPr>
          <a:xfrm>
            <a:off x="360485" y="2051207"/>
            <a:ext cx="4860925" cy="8792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800" b="1" u="sng" dirty="0"/>
              <a:t>R</a:t>
            </a:r>
            <a:r>
              <a:rPr lang="fr-FR" sz="1800" b="1" u="sng" dirty="0" smtClean="0"/>
              <a:t>eprésentants des organisations nationales les plus représentatives des établissements de santé publics et privés :</a:t>
            </a:r>
            <a:endParaRPr lang="fr-FR" sz="1800" b="1" u="sng" dirty="0"/>
          </a:p>
        </p:txBody>
      </p:sp>
      <p:sp>
        <p:nvSpPr>
          <p:cNvPr id="11" name="Rectangle 10"/>
          <p:cNvSpPr/>
          <p:nvPr/>
        </p:nvSpPr>
        <p:spPr>
          <a:xfrm>
            <a:off x="5945309" y="1912680"/>
            <a:ext cx="4860925" cy="76278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fr-FR" b="1" u="sng" dirty="0" smtClean="0">
                <a:latin typeface="+mj-lt"/>
                <a:ea typeface="+mj-ea"/>
                <a:cs typeface="+mj-cs"/>
              </a:rPr>
              <a:t>Représentants </a:t>
            </a:r>
            <a:r>
              <a:rPr lang="fr-FR" b="1" u="sng" dirty="0">
                <a:latin typeface="+mj-lt"/>
                <a:ea typeface="+mj-ea"/>
                <a:cs typeface="+mj-cs"/>
              </a:rPr>
              <a:t>des associations d’usagers et des </a:t>
            </a:r>
            <a:r>
              <a:rPr lang="fr-FR" b="1" u="sng" dirty="0" smtClean="0">
                <a:latin typeface="+mj-lt"/>
                <a:ea typeface="+mj-ea"/>
                <a:cs typeface="+mj-cs"/>
              </a:rPr>
              <a:t>familles :</a:t>
            </a:r>
            <a:endParaRPr lang="fr-FR" b="1" u="sng" dirty="0">
              <a:latin typeface="+mj-lt"/>
              <a:ea typeface="+mj-ea"/>
              <a:cs typeface="+mj-cs"/>
            </a:endParaRPr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B005E-6907-41DC-9EB4-7A03515A20FF}" type="datetime1">
              <a:rPr lang="fr-FR" smtClean="0"/>
              <a:t>15/05/2024</a:t>
            </a:fld>
            <a:endParaRPr lang="fr-FR" dirty="0"/>
          </a:p>
        </p:txBody>
      </p:sp>
      <p:sp>
        <p:nvSpPr>
          <p:cNvPr id="13" name="Espace réservé du pied de page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Direction de l'Organisation des Soins</a:t>
            </a:r>
            <a:endParaRPr lang="fr-FR"/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694C-E859-4EBD-ACD2-BE5FAE2B4D23}" type="slidenum">
              <a:rPr lang="fr-FR" smtClean="0"/>
              <a:t>3</a:t>
            </a:fld>
            <a:endParaRPr lang="fr-FR"/>
          </a:p>
        </p:txBody>
      </p:sp>
      <p:grpSp>
        <p:nvGrpSpPr>
          <p:cNvPr id="18" name="Groupe 17"/>
          <p:cNvGrpSpPr/>
          <p:nvPr/>
        </p:nvGrpSpPr>
        <p:grpSpPr>
          <a:xfrm>
            <a:off x="3590436" y="1031074"/>
            <a:ext cx="4709746" cy="509954"/>
            <a:chOff x="838200" y="1345223"/>
            <a:chExt cx="4709746" cy="509954"/>
          </a:xfrm>
        </p:grpSpPr>
        <p:sp>
          <p:nvSpPr>
            <p:cNvPr id="16" name="Parchemin horizontal 15"/>
            <p:cNvSpPr/>
            <p:nvPr/>
          </p:nvSpPr>
          <p:spPr>
            <a:xfrm>
              <a:off x="838200" y="1345223"/>
              <a:ext cx="4709746" cy="509954"/>
            </a:xfrm>
            <a:prstGeom prst="horizontalScroll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931985" y="1477108"/>
              <a:ext cx="46159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Vérification des membres inscrits et du quorum</a:t>
              </a:r>
              <a:endParaRPr lang="fr-FR" dirty="0"/>
            </a:p>
          </p:txBody>
        </p:sp>
      </p:grpSp>
      <p:pic>
        <p:nvPicPr>
          <p:cNvPr id="1028" name="Picture 4" descr="Images de Valider – Téléchargement gratuit sur Freepi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814" y="3102464"/>
            <a:ext cx="228355" cy="22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Images de Valider – Téléchargement gratuit sur Freepi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814" y="4346151"/>
            <a:ext cx="228355" cy="22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Images de Valider – Téléchargement gratuit sur Freepi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814" y="4666056"/>
            <a:ext cx="228355" cy="22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Images de Valider – Téléchargement gratuit sur Freepi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814" y="4988788"/>
            <a:ext cx="228355" cy="22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Images de Valider – Téléchargement gratuit sur Freepi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991" y="5848052"/>
            <a:ext cx="228355" cy="22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4" descr="Images de Valider – Téléchargement gratuit sur Freepi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3967" y="1233447"/>
            <a:ext cx="228355" cy="22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5221410" y="5227037"/>
            <a:ext cx="6837485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Election du Vice Président de la section SMR :</a:t>
            </a:r>
          </a:p>
          <a:p>
            <a:pPr algn="ctr"/>
            <a:endParaRPr lang="fr-FR" dirty="0" smtClean="0"/>
          </a:p>
          <a:p>
            <a:pPr algn="ctr"/>
            <a:r>
              <a:rPr lang="fr-FR" dirty="0" smtClean="0"/>
              <a:t>Résultat suite au vote </a:t>
            </a:r>
            <a:r>
              <a:rPr lang="fr-FR" dirty="0" smtClean="0">
                <a:sym typeface="Wingdings" panose="05000000000000000000" pitchFamily="2" charset="2"/>
              </a:rPr>
              <a:t> </a:t>
            </a:r>
            <a:r>
              <a:rPr lang="fr-FR" dirty="0" smtClean="0">
                <a:latin typeface="Arial" panose="020B0604020202020204" pitchFamily="34" charset="0"/>
                <a:ea typeface="Arial" panose="020B0604020202020204" pitchFamily="34" charset="0"/>
              </a:rPr>
              <a:t>Marie </a:t>
            </a:r>
            <a:r>
              <a:rPr lang="fr-FR" dirty="0">
                <a:latin typeface="Arial" panose="020B0604020202020204" pitchFamily="34" charset="0"/>
                <a:ea typeface="Arial" panose="020B0604020202020204" pitchFamily="34" charset="0"/>
              </a:rPr>
              <a:t>Christine </a:t>
            </a:r>
            <a:r>
              <a:rPr lang="fr-FR" dirty="0" smtClean="0">
                <a:latin typeface="Arial" panose="020B0604020202020204" pitchFamily="34" charset="0"/>
                <a:ea typeface="Arial" panose="020B0604020202020204" pitchFamily="34" charset="0"/>
              </a:rPr>
              <a:t>VIALE</a:t>
            </a:r>
            <a:endParaRPr lang="fr-FR" sz="24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28" name="Picture 4" descr="Images de Valider – Téléchargement gratuit sur Freepi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814" y="3715296"/>
            <a:ext cx="228355" cy="22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4" descr="Images de Valider – Téléchargement gratuit sur Freepi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0589" y="5270865"/>
            <a:ext cx="228355" cy="22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ZoneTexte 44"/>
          <p:cNvSpPr txBox="1"/>
          <p:nvPr/>
        </p:nvSpPr>
        <p:spPr>
          <a:xfrm>
            <a:off x="5221163" y="4065006"/>
            <a:ext cx="6837485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Election du Président de la section SMR :</a:t>
            </a:r>
          </a:p>
          <a:p>
            <a:pPr algn="ctr"/>
            <a:endParaRPr lang="fr-FR" dirty="0" smtClean="0"/>
          </a:p>
          <a:p>
            <a:pPr algn="ctr"/>
            <a:r>
              <a:rPr lang="fr-FR" dirty="0" smtClean="0"/>
              <a:t>Résultat suite au vote </a:t>
            </a:r>
            <a:r>
              <a:rPr lang="fr-FR" dirty="0" smtClean="0">
                <a:sym typeface="Wingdings" panose="05000000000000000000" pitchFamily="2" charset="2"/>
              </a:rPr>
              <a:t> </a:t>
            </a:r>
            <a:r>
              <a:rPr lang="fr-FR" dirty="0">
                <a:latin typeface="Arial" panose="020B0604020202020204" pitchFamily="34" charset="0"/>
                <a:ea typeface="Arial" panose="020B0604020202020204" pitchFamily="34" charset="0"/>
              </a:rPr>
              <a:t>Jacques-Yves BONAVITA </a:t>
            </a:r>
            <a:endParaRPr lang="fr-FR" sz="24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46" name="Picture 4" descr="Images de Valider – Téléchargement gratuit sur Freepi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813" y="5562278"/>
            <a:ext cx="228355" cy="22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31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E45A732E-432A-CB4E-9BAD-E9025E01C9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31800" y="6396842"/>
            <a:ext cx="1560000" cy="461159"/>
          </a:xfrm>
        </p:spPr>
        <p:txBody>
          <a:bodyPr/>
          <a:lstStyle/>
          <a:p>
            <a:fld id="{BD43F710-A1AE-7747-9628-B3862EF0B7E9}" type="datetime1">
              <a:rPr lang="fr-FR" cap="all" smtClean="0"/>
              <a:t>15/05/2024</a:t>
            </a:fld>
            <a:endParaRPr lang="fr-FR" cap="all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F68F9E10-0847-C84E-A00D-4E630B5DE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129" y="740648"/>
            <a:ext cx="10540580" cy="719988"/>
          </a:xfrm>
        </p:spPr>
        <p:txBody>
          <a:bodyPr>
            <a:normAutofit/>
          </a:bodyPr>
          <a:lstStyle/>
          <a:p>
            <a:r>
              <a:rPr lang="fr-FR" sz="3600" dirty="0" smtClean="0"/>
              <a:t>Méthode de construction des nouveaux compartiments</a:t>
            </a:r>
            <a:endParaRPr lang="fr-FR" sz="3600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/>
              <a:t>Direction de l'Organisation des Soins </a:t>
            </a:r>
          </a:p>
        </p:txBody>
      </p:sp>
      <p:graphicFrame>
        <p:nvGraphicFramePr>
          <p:cNvPr id="7" name="Diagramme 6"/>
          <p:cNvGraphicFramePr/>
          <p:nvPr>
            <p:extLst/>
          </p:nvPr>
        </p:nvGraphicFramePr>
        <p:xfrm>
          <a:off x="87923" y="1475115"/>
          <a:ext cx="12984388" cy="42473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919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E45A732E-432A-CB4E-9BAD-E9025E01C9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31800" y="6396842"/>
            <a:ext cx="1560000" cy="461159"/>
          </a:xfrm>
        </p:spPr>
        <p:txBody>
          <a:bodyPr/>
          <a:lstStyle/>
          <a:p>
            <a:fld id="{BD43F710-A1AE-7747-9628-B3862EF0B7E9}" type="datetime1">
              <a:rPr lang="fr-FR" cap="all" smtClean="0"/>
              <a:t>15/05/2024</a:t>
            </a:fld>
            <a:endParaRPr lang="fr-FR" cap="all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F68F9E10-0847-C84E-A00D-4E630B5DE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550956"/>
            <a:ext cx="11905519" cy="719988"/>
          </a:xfrm>
        </p:spPr>
        <p:txBody>
          <a:bodyPr>
            <a:noAutofit/>
          </a:bodyPr>
          <a:lstStyle/>
          <a:p>
            <a:r>
              <a:rPr lang="fr-FR" sz="3200" dirty="0" smtClean="0"/>
              <a:t>Récapitulatif : mise en œuvre de la réforme depuis le 1</a:t>
            </a:r>
            <a:r>
              <a:rPr lang="fr-FR" sz="3200" baseline="30000" dirty="0" smtClean="0"/>
              <a:t>er</a:t>
            </a:r>
            <a:r>
              <a:rPr lang="fr-FR" sz="3200" dirty="0" smtClean="0"/>
              <a:t> juillet 2023</a:t>
            </a:r>
            <a:endParaRPr lang="fr-FR" sz="3200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/>
              <a:t>Direction de l'Organisation des Soins </a:t>
            </a:r>
          </a:p>
        </p:txBody>
      </p:sp>
      <p:sp>
        <p:nvSpPr>
          <p:cNvPr id="4" name="Flèche droite 3"/>
          <p:cNvSpPr/>
          <p:nvPr/>
        </p:nvSpPr>
        <p:spPr>
          <a:xfrm>
            <a:off x="431800" y="2603670"/>
            <a:ext cx="9820031" cy="789027"/>
          </a:xfrm>
          <a:prstGeom prst="rightArrow">
            <a:avLst/>
          </a:prstGeom>
          <a:solidFill>
            <a:srgbClr val="2F528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Organigramme : Connecteur 4"/>
          <p:cNvSpPr/>
          <p:nvPr/>
        </p:nvSpPr>
        <p:spPr>
          <a:xfrm>
            <a:off x="848556" y="2913760"/>
            <a:ext cx="202710" cy="177961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-91977" y="2020051"/>
            <a:ext cx="20837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2B3BB3"/>
                </a:solidFill>
                <a:latin typeface="Arial" panose="020B0604020202020204" pitchFamily="34" charset="0"/>
              </a:rPr>
              <a:t>01/07/2023</a:t>
            </a:r>
          </a:p>
        </p:txBody>
      </p:sp>
      <p:sp>
        <p:nvSpPr>
          <p:cNvPr id="14" name="Organigramme : Connecteur 13"/>
          <p:cNvSpPr/>
          <p:nvPr/>
        </p:nvSpPr>
        <p:spPr>
          <a:xfrm>
            <a:off x="3349089" y="2913760"/>
            <a:ext cx="202710" cy="177961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2408556" y="2020051"/>
            <a:ext cx="20837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2B3BB3"/>
                </a:solidFill>
                <a:latin typeface="Arial" panose="020B0604020202020204" pitchFamily="34" charset="0"/>
              </a:rPr>
              <a:t>31/12/2023</a:t>
            </a:r>
          </a:p>
        </p:txBody>
      </p:sp>
      <p:sp>
        <p:nvSpPr>
          <p:cNvPr id="17" name="Organigramme : Connecteur 16"/>
          <p:cNvSpPr/>
          <p:nvPr/>
        </p:nvSpPr>
        <p:spPr>
          <a:xfrm>
            <a:off x="5849622" y="2913760"/>
            <a:ext cx="202710" cy="177961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4909089" y="2020051"/>
            <a:ext cx="20837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2B3BB3"/>
                </a:solidFill>
                <a:latin typeface="Arial" panose="020B0604020202020204" pitchFamily="34" charset="0"/>
              </a:rPr>
              <a:t>01/01/2024</a:t>
            </a:r>
          </a:p>
          <a:p>
            <a:pPr algn="ctr"/>
            <a:r>
              <a:rPr lang="fr-FR" sz="1400" b="1" dirty="0" smtClean="0"/>
              <a:t>Mise en œuvre effective du modèle</a:t>
            </a:r>
            <a:endParaRPr lang="fr-FR" sz="1400" dirty="0"/>
          </a:p>
        </p:txBody>
      </p:sp>
      <p:sp>
        <p:nvSpPr>
          <p:cNvPr id="19" name="Organigramme : Connecteur 18"/>
          <p:cNvSpPr/>
          <p:nvPr/>
        </p:nvSpPr>
        <p:spPr>
          <a:xfrm>
            <a:off x="8350155" y="2913760"/>
            <a:ext cx="202710" cy="177961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7409622" y="2020051"/>
            <a:ext cx="20837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2B3BB3"/>
                </a:solidFill>
                <a:latin typeface="Arial" panose="020B0604020202020204" pitchFamily="34" charset="0"/>
              </a:rPr>
              <a:t>T2 2024</a:t>
            </a:r>
          </a:p>
          <a:p>
            <a:pPr algn="ctr"/>
            <a:r>
              <a:rPr lang="fr-FR" sz="1400" b="1" dirty="0" smtClean="0"/>
              <a:t>Mise en œuvre a posteriori de la réforme</a:t>
            </a:r>
            <a:endParaRPr lang="fr-FR" sz="1400" dirty="0"/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949911" y="2768442"/>
            <a:ext cx="2500533" cy="0"/>
          </a:xfrm>
          <a:prstGeom prst="straightConnector1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cxnSp>
      <p:sp>
        <p:nvSpPr>
          <p:cNvPr id="12" name="ZoneTexte 11"/>
          <p:cNvSpPr txBox="1"/>
          <p:nvPr/>
        </p:nvSpPr>
        <p:spPr>
          <a:xfrm>
            <a:off x="848556" y="3452863"/>
            <a:ext cx="3503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2B3BB3"/>
                </a:solidFill>
                <a:latin typeface="Arial" panose="020B0604020202020204" pitchFamily="34" charset="0"/>
              </a:rPr>
              <a:t>Entre le 01/07/2023 et le 31/12/2023 : </a:t>
            </a:r>
          </a:p>
          <a:p>
            <a:r>
              <a:rPr lang="fr-FR" sz="1200" dirty="0">
                <a:solidFill>
                  <a:srgbClr val="FF5A64"/>
                </a:solidFill>
                <a:latin typeface="ArialMT"/>
              </a:rPr>
              <a:t>• </a:t>
            </a:r>
            <a:r>
              <a:rPr lang="fr-FR" sz="1200" dirty="0" smtClean="0"/>
              <a:t>Application </a:t>
            </a:r>
            <a:r>
              <a:rPr lang="fr-FR" sz="1200" dirty="0"/>
              <a:t>du nouveau modèle </a:t>
            </a:r>
          </a:p>
          <a:p>
            <a:r>
              <a:rPr lang="fr-FR" sz="1200" dirty="0">
                <a:solidFill>
                  <a:srgbClr val="FF5A64"/>
                </a:solidFill>
                <a:latin typeface="ArialMT"/>
              </a:rPr>
              <a:t>• </a:t>
            </a:r>
            <a:r>
              <a:rPr lang="fr-FR" sz="1200" dirty="0" smtClean="0"/>
              <a:t>Maintien </a:t>
            </a:r>
            <a:r>
              <a:rPr lang="fr-FR" sz="1200" dirty="0"/>
              <a:t>des vecteurs de financement jusqu’au 31/12/2023 (DAF, DMA, PJ</a:t>
            </a:r>
            <a:r>
              <a:rPr lang="fr-FR" sz="1200" dirty="0" smtClean="0"/>
              <a:t>)</a:t>
            </a:r>
            <a:endParaRPr lang="fr-FR" sz="1200" dirty="0"/>
          </a:p>
        </p:txBody>
      </p:sp>
      <p:sp>
        <p:nvSpPr>
          <p:cNvPr id="22" name="Rectangle 21"/>
          <p:cNvSpPr/>
          <p:nvPr/>
        </p:nvSpPr>
        <p:spPr>
          <a:xfrm>
            <a:off x="894338" y="2294724"/>
            <a:ext cx="2611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/>
              <a:t>Application de la réforme</a:t>
            </a:r>
            <a:endParaRPr lang="fr-FR" dirty="0"/>
          </a:p>
        </p:txBody>
      </p:sp>
      <p:sp>
        <p:nvSpPr>
          <p:cNvPr id="23" name="Rectangle 22"/>
          <p:cNvSpPr/>
          <p:nvPr/>
        </p:nvSpPr>
        <p:spPr>
          <a:xfrm>
            <a:off x="5137446" y="3452863"/>
            <a:ext cx="583223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rgbClr val="2B3BB3"/>
                </a:solidFill>
                <a:latin typeface="Arial" panose="020B0604020202020204" pitchFamily="34" charset="0"/>
              </a:rPr>
              <a:t>Au 1/01/2024 :</a:t>
            </a:r>
          </a:p>
          <a:p>
            <a:r>
              <a:rPr lang="fr-FR" sz="1200" dirty="0">
                <a:solidFill>
                  <a:srgbClr val="FF5A64"/>
                </a:solidFill>
                <a:latin typeface="ArialMT"/>
              </a:rPr>
              <a:t>• </a:t>
            </a:r>
            <a:r>
              <a:rPr lang="fr-FR" sz="1200" dirty="0">
                <a:solidFill>
                  <a:srgbClr val="000000"/>
                </a:solidFill>
                <a:latin typeface="Arial" panose="020B0604020202020204" pitchFamily="34" charset="0"/>
              </a:rPr>
              <a:t>Mise en place facturation directe au séjour des établissements ex-</a:t>
            </a:r>
          </a:p>
          <a:p>
            <a:r>
              <a:rPr lang="fr-FR" sz="1200" dirty="0">
                <a:solidFill>
                  <a:srgbClr val="000000"/>
                </a:solidFill>
                <a:latin typeface="Arial" panose="020B0604020202020204" pitchFamily="34" charset="0"/>
              </a:rPr>
              <a:t>OQN</a:t>
            </a:r>
          </a:p>
          <a:p>
            <a:r>
              <a:rPr lang="fr-FR" sz="1200" dirty="0">
                <a:solidFill>
                  <a:srgbClr val="FF5A64"/>
                </a:solidFill>
                <a:latin typeface="ArialMT"/>
              </a:rPr>
              <a:t>• </a:t>
            </a:r>
            <a:r>
              <a:rPr lang="fr-FR" sz="1200" dirty="0">
                <a:solidFill>
                  <a:srgbClr val="000000"/>
                </a:solidFill>
                <a:latin typeface="Arial" panose="020B0604020202020204" pitchFamily="34" charset="0"/>
              </a:rPr>
              <a:t>Mise en place des arrêtés de versement mensuels pour les</a:t>
            </a:r>
          </a:p>
          <a:p>
            <a:r>
              <a:rPr lang="fr-FR" sz="1200" dirty="0">
                <a:solidFill>
                  <a:srgbClr val="000000"/>
                </a:solidFill>
                <a:latin typeface="Arial" panose="020B0604020202020204" pitchFamily="34" charset="0"/>
              </a:rPr>
              <a:t>établissements antérieurement sous </a:t>
            </a:r>
            <a:r>
              <a:rPr lang="fr-FR" sz="1200" dirty="0" smtClean="0">
                <a:solidFill>
                  <a:srgbClr val="000000"/>
                </a:solidFill>
                <a:latin typeface="Arial" panose="020B0604020202020204" pitchFamily="34" charset="0"/>
              </a:rPr>
              <a:t>DAF dès M3</a:t>
            </a:r>
            <a:endParaRPr lang="fr-FR" sz="1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cxnSp>
        <p:nvCxnSpPr>
          <p:cNvPr id="24" name="Connecteur droit avec flèche 23"/>
          <p:cNvCxnSpPr/>
          <p:nvPr/>
        </p:nvCxnSpPr>
        <p:spPr>
          <a:xfrm>
            <a:off x="5950977" y="2768442"/>
            <a:ext cx="2500533" cy="0"/>
          </a:xfrm>
          <a:prstGeom prst="straightConnector1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cxnSp>
      <p:graphicFrame>
        <p:nvGraphicFramePr>
          <p:cNvPr id="26" name="Diagramme 25"/>
          <p:cNvGraphicFramePr/>
          <p:nvPr>
            <p:extLst>
              <p:ext uri="{D42A27DB-BD31-4B8C-83A1-F6EECF244321}">
                <p14:modId xmlns:p14="http://schemas.microsoft.com/office/powerpoint/2010/main" val="1053358099"/>
              </p:ext>
            </p:extLst>
          </p:nvPr>
        </p:nvGraphicFramePr>
        <p:xfrm>
          <a:off x="5137446" y="4122218"/>
          <a:ext cx="7256586" cy="248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28" name="Connecteur droit 27"/>
          <p:cNvCxnSpPr/>
          <p:nvPr/>
        </p:nvCxnSpPr>
        <p:spPr>
          <a:xfrm>
            <a:off x="4589585" y="1270944"/>
            <a:ext cx="70338" cy="5267968"/>
          </a:xfrm>
          <a:prstGeom prst="line">
            <a:avLst/>
          </a:prstGeom>
          <a:solidFill>
            <a:schemeClr val="accent5"/>
          </a:solidFill>
          <a:ln w="38100">
            <a:solidFill>
              <a:schemeClr val="accent5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199553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6</a:t>
            </a:fld>
            <a:endParaRPr lang="fr-FR" dirty="0"/>
          </a:p>
        </p:txBody>
      </p:sp>
      <p:graphicFrame>
        <p:nvGraphicFramePr>
          <p:cNvPr id="15" name="Diagramme 14"/>
          <p:cNvGraphicFramePr/>
          <p:nvPr>
            <p:extLst>
              <p:ext uri="{D42A27DB-BD31-4B8C-83A1-F6EECF244321}">
                <p14:modId xmlns:p14="http://schemas.microsoft.com/office/powerpoint/2010/main" val="1044607105"/>
              </p:ext>
            </p:extLst>
          </p:nvPr>
        </p:nvGraphicFramePr>
        <p:xfrm>
          <a:off x="1057480" y="2281774"/>
          <a:ext cx="4958314" cy="3840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0934100-1C64-4DAB-A974-613999856576}" type="datetime1">
              <a:rPr lang="fr-FR" cap="all" smtClean="0"/>
              <a:t>15/05/2024</a:t>
            </a:fld>
            <a:endParaRPr lang="fr-FR" cap="all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Campagne budgétaire et tarifaire 2023 – S1</a:t>
            </a:r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/>
              <a:t>Direction de l'Organisation des Soins</a:t>
            </a:r>
            <a:endParaRPr lang="fr-FR" dirty="0"/>
          </a:p>
        </p:txBody>
      </p:sp>
      <p:grpSp>
        <p:nvGrpSpPr>
          <p:cNvPr id="17" name="Groupe 16"/>
          <p:cNvGrpSpPr/>
          <p:nvPr/>
        </p:nvGrpSpPr>
        <p:grpSpPr>
          <a:xfrm>
            <a:off x="6299228" y="4523860"/>
            <a:ext cx="3831438" cy="1132870"/>
            <a:chOff x="2807391" y="2023021"/>
            <a:chExt cx="1909725" cy="754490"/>
          </a:xfrm>
        </p:grpSpPr>
        <p:sp>
          <p:nvSpPr>
            <p:cNvPr id="18" name="Rectangle à coins arrondis 17"/>
            <p:cNvSpPr/>
            <p:nvPr/>
          </p:nvSpPr>
          <p:spPr>
            <a:xfrm>
              <a:off x="2807391" y="2023021"/>
              <a:ext cx="1909725" cy="75449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ZoneTexte 18"/>
            <p:cNvSpPr txBox="1"/>
            <p:nvPr/>
          </p:nvSpPr>
          <p:spPr>
            <a:xfrm>
              <a:off x="2829489" y="2045119"/>
              <a:ext cx="1865529" cy="7102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300" dirty="0"/>
                <a:t>Régularisations opérées sur les données d’activité 2023 prises en compte dans les </a:t>
              </a:r>
              <a:r>
                <a:rPr lang="fr-FR" sz="1300" dirty="0" err="1"/>
                <a:t>réguls</a:t>
              </a:r>
              <a:r>
                <a:rPr lang="fr-FR" sz="1300" dirty="0"/>
                <a:t> ex-post</a:t>
              </a:r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6343563" y="3375535"/>
            <a:ext cx="3742769" cy="754490"/>
            <a:chOff x="2807391" y="1152456"/>
            <a:chExt cx="1909725" cy="754490"/>
          </a:xfrm>
        </p:grpSpPr>
        <p:sp>
          <p:nvSpPr>
            <p:cNvPr id="21" name="Rectangle à coins arrondis 20"/>
            <p:cNvSpPr/>
            <p:nvPr/>
          </p:nvSpPr>
          <p:spPr>
            <a:xfrm>
              <a:off x="2807391" y="1152456"/>
              <a:ext cx="1909725" cy="75449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ZoneTexte 21"/>
            <p:cNvSpPr txBox="1"/>
            <p:nvPr/>
          </p:nvSpPr>
          <p:spPr>
            <a:xfrm>
              <a:off x="2829489" y="1174554"/>
              <a:ext cx="1865529" cy="7102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algn="ctr"/>
              <a:r>
                <a:rPr lang="fr-FR" sz="1400" dirty="0"/>
                <a:t>Recettes ancien modèle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0042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>
          <a:xfrm>
            <a:off x="827555" y="2117805"/>
            <a:ext cx="3071835" cy="2514241"/>
          </a:xfrm>
          <a:prstGeom prst="ellipse">
            <a:avLst/>
          </a:prstGeom>
          <a:solidFill>
            <a:srgbClr val="2F528F"/>
          </a:solidFill>
          <a:ln>
            <a:solidFill>
              <a:srgbClr val="2F528F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fr-FR" dirty="0" smtClean="0">
                <a:solidFill>
                  <a:schemeClr val="bg1"/>
                </a:solidFill>
              </a:rPr>
              <a:t>Suite à l’entrée en vigueur au 1</a:t>
            </a:r>
            <a:r>
              <a:rPr lang="fr-FR" baseline="30000" dirty="0" smtClean="0">
                <a:solidFill>
                  <a:schemeClr val="bg1"/>
                </a:solidFill>
              </a:rPr>
              <a:t>er</a:t>
            </a:r>
            <a:r>
              <a:rPr lang="fr-FR" dirty="0" smtClean="0">
                <a:solidFill>
                  <a:schemeClr val="bg1"/>
                </a:solidFill>
              </a:rPr>
              <a:t> juillet 2023, régularisation ex-post</a:t>
            </a:r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0934100-1C64-4DAB-A974-613999856576}" type="datetime1">
              <a:rPr lang="fr-FR" cap="all" smtClean="0"/>
              <a:t>15/05/2024</a:t>
            </a:fld>
            <a:endParaRPr lang="fr-FR" cap="all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827555" y="770447"/>
            <a:ext cx="9213360" cy="71998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Campagne budgétaire et tarifaire 2023 – S2</a:t>
            </a:r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/>
              <a:t>Direction de l'Organisation des Soins</a:t>
            </a:r>
            <a:endParaRPr lang="fr-FR" dirty="0"/>
          </a:p>
        </p:txBody>
      </p:sp>
      <p:graphicFrame>
        <p:nvGraphicFramePr>
          <p:cNvPr id="11" name="Diagramme 10"/>
          <p:cNvGraphicFramePr/>
          <p:nvPr>
            <p:extLst>
              <p:ext uri="{D42A27DB-BD31-4B8C-83A1-F6EECF244321}">
                <p14:modId xmlns:p14="http://schemas.microsoft.com/office/powerpoint/2010/main" val="3945719742"/>
              </p:ext>
            </p:extLst>
          </p:nvPr>
        </p:nvGraphicFramePr>
        <p:xfrm>
          <a:off x="3804140" y="1635369"/>
          <a:ext cx="7004539" cy="3386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Ellipse 12"/>
          <p:cNvSpPr/>
          <p:nvPr/>
        </p:nvSpPr>
        <p:spPr>
          <a:xfrm>
            <a:off x="3994640" y="2025162"/>
            <a:ext cx="606669" cy="589084"/>
          </a:xfrm>
          <a:prstGeom prst="ellipse">
            <a:avLst/>
          </a:prstGeom>
          <a:solidFill>
            <a:srgbClr val="2F52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4229103" y="3034062"/>
            <a:ext cx="606669" cy="589084"/>
          </a:xfrm>
          <a:prstGeom prst="ellipse">
            <a:avLst/>
          </a:prstGeom>
          <a:solidFill>
            <a:srgbClr val="2F52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3994640" y="4042962"/>
            <a:ext cx="606669" cy="589084"/>
          </a:xfrm>
          <a:prstGeom prst="ellipse">
            <a:avLst/>
          </a:prstGeom>
          <a:solidFill>
            <a:srgbClr val="2F52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079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2691199" y="5923758"/>
            <a:ext cx="6259145" cy="432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600" dirty="0" smtClean="0">
                <a:solidFill>
                  <a:srgbClr val="FF0000"/>
                </a:solidFill>
              </a:rPr>
              <a:t>*Vigilance : la dotation de transition peut être négative ou positive</a:t>
            </a:r>
            <a:endParaRPr lang="fr-FR" sz="1600" dirty="0">
              <a:solidFill>
                <a:srgbClr val="FF0000"/>
              </a:solidFill>
            </a:endParaRPr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0934100-1C64-4DAB-A974-613999856576}" type="datetime1">
              <a:rPr lang="fr-FR" cap="all" smtClean="0"/>
              <a:t>15/05/2024</a:t>
            </a:fld>
            <a:endParaRPr lang="fr-FR" cap="all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31800" y="700649"/>
            <a:ext cx="11233151" cy="719988"/>
          </a:xfrm>
        </p:spPr>
        <p:txBody>
          <a:bodyPr/>
          <a:lstStyle/>
          <a:p>
            <a:r>
              <a:rPr lang="fr-FR" dirty="0" smtClean="0"/>
              <a:t>Mécanisme de la régularisation ex-post</a:t>
            </a:r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/>
              <a:t>Direction de l'Organisation des Soins</a:t>
            </a:r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348" y="1420637"/>
            <a:ext cx="10168848" cy="4174740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2743200" y="3818884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*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8417171" y="3818884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*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34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E45A732E-432A-CB4E-9BAD-E9025E01C9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31800" y="6396842"/>
            <a:ext cx="1560000" cy="461159"/>
          </a:xfrm>
        </p:spPr>
        <p:txBody>
          <a:bodyPr/>
          <a:lstStyle/>
          <a:p>
            <a:fld id="{BD43F710-A1AE-7747-9628-B3862EF0B7E9}" type="datetime1">
              <a:rPr lang="fr-FR" cap="all" smtClean="0"/>
              <a:t>15/05/2024</a:t>
            </a:fld>
            <a:endParaRPr lang="fr-FR" cap="all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F68F9E10-0847-C84E-A00D-4E630B5DE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68676"/>
            <a:ext cx="7806171" cy="46389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Mise en œuvre – 1</a:t>
            </a:r>
            <a:r>
              <a:rPr lang="fr-FR" baseline="30000" dirty="0" smtClean="0"/>
              <a:t>ère</a:t>
            </a:r>
            <a:r>
              <a:rPr lang="fr-FR" dirty="0" smtClean="0"/>
              <a:t> circulaire 2024</a:t>
            </a:r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/>
              <a:t>Direction de l'Organisation des Soins </a:t>
            </a:r>
          </a:p>
        </p:txBody>
      </p:sp>
      <p:graphicFrame>
        <p:nvGraphicFramePr>
          <p:cNvPr id="4" name="Diagramme 3"/>
          <p:cNvGraphicFramePr/>
          <p:nvPr>
            <p:extLst/>
          </p:nvPr>
        </p:nvGraphicFramePr>
        <p:xfrm>
          <a:off x="-419362" y="1177209"/>
          <a:ext cx="4435248" cy="4783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1" name="Groupe 40"/>
          <p:cNvGrpSpPr/>
          <p:nvPr/>
        </p:nvGrpSpPr>
        <p:grpSpPr>
          <a:xfrm>
            <a:off x="7049358" y="4634677"/>
            <a:ext cx="4615593" cy="2086797"/>
            <a:chOff x="4020285" y="1613615"/>
            <a:chExt cx="1939920" cy="3630769"/>
          </a:xfrm>
        </p:grpSpPr>
        <p:grpSp>
          <p:nvGrpSpPr>
            <p:cNvPr id="29" name="Groupe 28"/>
            <p:cNvGrpSpPr/>
            <p:nvPr/>
          </p:nvGrpSpPr>
          <p:grpSpPr>
            <a:xfrm>
              <a:off x="4020285" y="1613615"/>
              <a:ext cx="1939920" cy="775968"/>
              <a:chOff x="4426245" y="411152"/>
              <a:chExt cx="1939920" cy="775968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4426245" y="411152"/>
                <a:ext cx="1939920" cy="775968"/>
              </a:xfrm>
              <a:prstGeom prst="rect">
                <a:avLst/>
              </a:prstGeom>
            </p:spPr>
            <p:style>
              <a:lnRef idx="2">
                <a:schemeClr val="accent5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0" name="ZoneTexte 39"/>
              <p:cNvSpPr txBox="1"/>
              <p:nvPr/>
            </p:nvSpPr>
            <p:spPr>
              <a:xfrm>
                <a:off x="4426245" y="411152"/>
                <a:ext cx="1939920" cy="775968"/>
              </a:xfrm>
              <a:prstGeom prst="rect">
                <a:avLst/>
              </a:prstGeom>
              <a:solidFill>
                <a:srgbClr val="002060"/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99568" tIns="56896" rIns="99568" bIns="56896" numCol="1" spcCol="1270" anchor="ctr" anchorCtr="0">
                <a:noAutofit/>
              </a:bodyPr>
              <a:lstStyle/>
              <a:p>
                <a:pPr lvl="0" algn="ctr" defTabSz="6223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fr-FR" sz="1400" kern="1200" dirty="0" smtClean="0"/>
                  <a:t>Plateaux Techniques Spécialisés</a:t>
                </a:r>
                <a:endParaRPr lang="fr-FR" sz="1400" kern="1200" dirty="0"/>
              </a:p>
            </p:txBody>
          </p:sp>
        </p:grpSp>
        <p:grpSp>
          <p:nvGrpSpPr>
            <p:cNvPr id="30" name="Groupe 29"/>
            <p:cNvGrpSpPr/>
            <p:nvPr/>
          </p:nvGrpSpPr>
          <p:grpSpPr>
            <a:xfrm>
              <a:off x="4020285" y="2389584"/>
              <a:ext cx="1939920" cy="2854800"/>
              <a:chOff x="4426245" y="1187121"/>
              <a:chExt cx="1939920" cy="2854800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4426245" y="1187121"/>
                <a:ext cx="1939920" cy="2854800"/>
              </a:xfrm>
              <a:prstGeom prst="rect">
                <a:avLst/>
              </a:prstGeom>
            </p:spPr>
            <p:style>
              <a:lnRef idx="2">
                <a:schemeClr val="accent5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8" name="ZoneTexte 37"/>
              <p:cNvSpPr txBox="1"/>
              <p:nvPr/>
            </p:nvSpPr>
            <p:spPr>
              <a:xfrm>
                <a:off x="4426245" y="1187121"/>
                <a:ext cx="1939920" cy="285480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8674" tIns="58674" rIns="78232" bIns="88011" numCol="1" spcCol="1270" anchor="t" anchorCtr="0">
                <a:noAutofit/>
              </a:bodyPr>
              <a:lstStyle/>
              <a:p>
                <a:pPr marL="57150" lvl="1" indent="-57150" algn="l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fr-FR" sz="1400" b="0" i="0" u="none" kern="1200" dirty="0" smtClean="0"/>
                  <a:t>Appareil d'</a:t>
                </a:r>
                <a:r>
                  <a:rPr lang="fr-FR" sz="1400" b="0" i="0" u="none" kern="1200" dirty="0" err="1" smtClean="0"/>
                  <a:t>isocinétisme</a:t>
                </a:r>
                <a:endParaRPr lang="fr-FR" sz="1400" kern="1200" dirty="0"/>
              </a:p>
              <a:p>
                <a:pPr marL="57150" lvl="1" indent="-57150" algn="l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fr-FR" sz="1400" b="0" i="0" u="none" kern="1200" dirty="0" smtClean="0"/>
                  <a:t>Assistance robotisée rééducation des membres inférieurs</a:t>
                </a:r>
                <a:endParaRPr lang="fr-FR" sz="1400" kern="1200" dirty="0"/>
              </a:p>
              <a:p>
                <a:pPr marL="57150" lvl="1" indent="-57150" algn="l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fr-FR" sz="1400" b="0" i="0" u="none" kern="1200" dirty="0" smtClean="0"/>
                  <a:t>Assistance robotisée rééducation des membres supérieurs</a:t>
                </a:r>
                <a:endParaRPr lang="fr-FR" sz="1400" kern="1200" dirty="0"/>
              </a:p>
              <a:p>
                <a:pPr marL="57150" lvl="1" indent="-57150" algn="l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fr-FR" sz="1400" b="0" i="0" u="none" kern="1200" dirty="0" smtClean="0"/>
                  <a:t>Balnéothérapie</a:t>
                </a:r>
                <a:endParaRPr lang="fr-FR" sz="1400" kern="1200" dirty="0"/>
              </a:p>
              <a:p>
                <a:pPr marL="57150" lvl="1" indent="-57150" algn="l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fr-FR" sz="1400" b="0" i="0" u="none" kern="1200" dirty="0" smtClean="0"/>
                  <a:t>Laboratoire d'analyse de la marche et du mouvement</a:t>
                </a:r>
                <a:endParaRPr lang="fr-FR" sz="1400" kern="1200" dirty="0"/>
              </a:p>
              <a:p>
                <a:pPr marL="57150" lvl="1" indent="-57150" algn="l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fr-FR" sz="1400" b="0" i="0" u="none" kern="1200" dirty="0" smtClean="0"/>
                  <a:t>Simulateur de conduite automobile</a:t>
                </a:r>
                <a:endParaRPr lang="fr-FR" sz="1400" kern="1200" dirty="0"/>
              </a:p>
            </p:txBody>
          </p:sp>
        </p:grpSp>
      </p:grpSp>
      <p:grpSp>
        <p:nvGrpSpPr>
          <p:cNvPr id="42" name="Groupe 41"/>
          <p:cNvGrpSpPr/>
          <p:nvPr/>
        </p:nvGrpSpPr>
        <p:grpSpPr>
          <a:xfrm>
            <a:off x="4015886" y="4645662"/>
            <a:ext cx="2808252" cy="2075813"/>
            <a:chOff x="6231795" y="1613615"/>
            <a:chExt cx="1939920" cy="3630769"/>
          </a:xfrm>
        </p:grpSpPr>
        <p:grpSp>
          <p:nvGrpSpPr>
            <p:cNvPr id="31" name="Groupe 30"/>
            <p:cNvGrpSpPr/>
            <p:nvPr/>
          </p:nvGrpSpPr>
          <p:grpSpPr>
            <a:xfrm>
              <a:off x="6231795" y="1613615"/>
              <a:ext cx="1939920" cy="775968"/>
              <a:chOff x="6637755" y="411152"/>
              <a:chExt cx="1939920" cy="775968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6637755" y="411152"/>
                <a:ext cx="1939920" cy="775968"/>
              </a:xfrm>
              <a:prstGeom prst="rect">
                <a:avLst/>
              </a:prstGeom>
            </p:spPr>
            <p:style>
              <a:lnRef idx="2">
                <a:schemeClr val="accent5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6" name="ZoneTexte 35"/>
              <p:cNvSpPr txBox="1"/>
              <p:nvPr/>
            </p:nvSpPr>
            <p:spPr>
              <a:xfrm>
                <a:off x="6637755" y="411152"/>
                <a:ext cx="1939920" cy="775968"/>
              </a:xfrm>
              <a:prstGeom prst="rect">
                <a:avLst/>
              </a:prstGeom>
              <a:solidFill>
                <a:srgbClr val="002060"/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99568" tIns="56896" rIns="99568" bIns="56896" numCol="1" spcCol="1270" anchor="ctr" anchorCtr="0">
                <a:noAutofit/>
              </a:bodyPr>
              <a:lstStyle/>
              <a:p>
                <a:pPr lvl="0" algn="ctr" defTabSz="6223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fr-FR" sz="1400" kern="1200" dirty="0" smtClean="0"/>
                  <a:t>Dotation populationnelle</a:t>
                </a:r>
                <a:endParaRPr lang="fr-FR" sz="1400" kern="1200" dirty="0"/>
              </a:p>
            </p:txBody>
          </p:sp>
        </p:grpSp>
        <p:grpSp>
          <p:nvGrpSpPr>
            <p:cNvPr id="32" name="Groupe 31"/>
            <p:cNvGrpSpPr/>
            <p:nvPr/>
          </p:nvGrpSpPr>
          <p:grpSpPr>
            <a:xfrm>
              <a:off x="6231795" y="2389584"/>
              <a:ext cx="1939920" cy="2854800"/>
              <a:chOff x="6637755" y="1187121"/>
              <a:chExt cx="1939920" cy="2854800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6637755" y="1187121"/>
                <a:ext cx="1939920" cy="2854800"/>
              </a:xfrm>
              <a:prstGeom prst="rect">
                <a:avLst/>
              </a:prstGeom>
            </p:spPr>
            <p:style>
              <a:lnRef idx="2">
                <a:schemeClr val="accent5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4" name="ZoneTexte 33"/>
              <p:cNvSpPr txBox="1"/>
              <p:nvPr/>
            </p:nvSpPr>
            <p:spPr>
              <a:xfrm>
                <a:off x="6637755" y="1187121"/>
                <a:ext cx="1939920" cy="285480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74676" tIns="74676" rIns="99568" bIns="112014" numCol="1" spcCol="1270" anchor="t" anchorCtr="0">
                <a:noAutofit/>
              </a:bodyPr>
              <a:lstStyle/>
              <a:p>
                <a:pPr marL="114300" lvl="1" indent="-114300" algn="l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fr-FR" sz="1400" b="0" i="0" u="none" kern="1200" dirty="0" smtClean="0"/>
                  <a:t>Dotation de transition - Majoration ou minoration de la dotation forfaitaire</a:t>
                </a:r>
                <a:endParaRPr lang="fr-FR" sz="1400" kern="1200" dirty="0"/>
              </a:p>
              <a:p>
                <a:pPr marL="114300" lvl="1" indent="-114300" algn="l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fr-FR" sz="1400" b="0" i="0" u="none" kern="1200" dirty="0" smtClean="0"/>
                  <a:t>Dotation pédiatrique</a:t>
                </a:r>
                <a:endParaRPr lang="fr-FR" sz="1400" kern="1200" dirty="0"/>
              </a:p>
              <a:p>
                <a:pPr marL="114300" lvl="1" indent="-114300" algn="l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fr-FR" sz="1400" b="0" i="0" u="none" kern="1200" dirty="0" smtClean="0"/>
                  <a:t>Dotation populationnelle</a:t>
                </a:r>
                <a:endParaRPr lang="fr-FR" sz="1400" kern="1200" dirty="0"/>
              </a:p>
            </p:txBody>
          </p:sp>
        </p:grpSp>
      </p:grpSp>
      <p:grpSp>
        <p:nvGrpSpPr>
          <p:cNvPr id="61" name="Groupe 60"/>
          <p:cNvGrpSpPr/>
          <p:nvPr/>
        </p:nvGrpSpPr>
        <p:grpSpPr>
          <a:xfrm>
            <a:off x="7049358" y="2064974"/>
            <a:ext cx="3254921" cy="2202202"/>
            <a:chOff x="7759130" y="1212726"/>
            <a:chExt cx="3254921" cy="2370088"/>
          </a:xfrm>
        </p:grpSpPr>
        <p:grpSp>
          <p:nvGrpSpPr>
            <p:cNvPr id="43" name="Groupe 42"/>
            <p:cNvGrpSpPr/>
            <p:nvPr/>
          </p:nvGrpSpPr>
          <p:grpSpPr>
            <a:xfrm>
              <a:off x="7759130" y="1212726"/>
              <a:ext cx="3254921" cy="374070"/>
              <a:chOff x="3710644" y="520841"/>
              <a:chExt cx="3254921" cy="374070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3710644" y="520841"/>
                <a:ext cx="3254921" cy="374070"/>
              </a:xfrm>
              <a:prstGeom prst="rect">
                <a:avLst/>
              </a:prstGeom>
            </p:spPr>
            <p:style>
              <a:lnRef idx="2">
                <a:schemeClr val="accent5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8" name="ZoneTexte 47"/>
              <p:cNvSpPr txBox="1"/>
              <p:nvPr/>
            </p:nvSpPr>
            <p:spPr>
              <a:xfrm>
                <a:off x="3710644" y="520841"/>
                <a:ext cx="3254921" cy="374070"/>
              </a:xfrm>
              <a:prstGeom prst="rect">
                <a:avLst/>
              </a:prstGeom>
              <a:solidFill>
                <a:srgbClr val="002060"/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99568" tIns="56896" rIns="99568" bIns="56896" numCol="1" spcCol="1270" anchor="ctr" anchorCtr="0">
                <a:noAutofit/>
              </a:bodyPr>
              <a:lstStyle/>
              <a:p>
                <a:pPr lvl="0" algn="ctr" defTabSz="6223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fr-FR" sz="1400" kern="1200" dirty="0" smtClean="0"/>
                  <a:t>MIG SMR</a:t>
                </a:r>
                <a:endParaRPr lang="fr-FR" sz="1400" kern="1200" dirty="0"/>
              </a:p>
            </p:txBody>
          </p:sp>
        </p:grpSp>
        <p:grpSp>
          <p:nvGrpSpPr>
            <p:cNvPr id="44" name="Groupe 43"/>
            <p:cNvGrpSpPr/>
            <p:nvPr/>
          </p:nvGrpSpPr>
          <p:grpSpPr>
            <a:xfrm>
              <a:off x="7759130" y="1592676"/>
              <a:ext cx="3254921" cy="1990138"/>
              <a:chOff x="3710644" y="942016"/>
              <a:chExt cx="3254921" cy="1990138"/>
            </a:xfrm>
          </p:grpSpPr>
          <p:sp>
            <p:nvSpPr>
              <p:cNvPr id="45" name="Rectangle 44"/>
              <p:cNvSpPr/>
              <p:nvPr/>
            </p:nvSpPr>
            <p:spPr>
              <a:xfrm>
                <a:off x="3710644" y="942016"/>
                <a:ext cx="3254921" cy="1990138"/>
              </a:xfrm>
              <a:prstGeom prst="rect">
                <a:avLst/>
              </a:prstGeom>
            </p:spPr>
            <p:style>
              <a:lnRef idx="2">
                <a:schemeClr val="accent5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6" name="ZoneTexte 45"/>
              <p:cNvSpPr txBox="1"/>
              <p:nvPr/>
            </p:nvSpPr>
            <p:spPr>
              <a:xfrm>
                <a:off x="3710644" y="942016"/>
                <a:ext cx="3254921" cy="19901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74676" tIns="74676" rIns="99568" bIns="112014" numCol="1" spcCol="1270" anchor="t" anchorCtr="0">
                <a:noAutofit/>
              </a:bodyPr>
              <a:lstStyle/>
              <a:p>
                <a:pPr marL="114300" lvl="1" indent="-114300" algn="l" defTabSz="622300" rtl="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fr-FR" sz="1400" b="1" kern="1200" dirty="0" smtClean="0"/>
                  <a:t>Activités d’expertise</a:t>
                </a:r>
                <a:endParaRPr lang="fr-FR" sz="1400" b="1" kern="1200" dirty="0"/>
              </a:p>
              <a:p>
                <a:pPr marL="114300" lvl="1" indent="-114300" algn="l" defTabSz="622300" rtl="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fr-FR" sz="1400" b="1" kern="1200" dirty="0" smtClean="0"/>
                  <a:t>Autres MIG : </a:t>
                </a:r>
                <a:r>
                  <a:rPr lang="fr-FR" sz="1400" kern="1200" dirty="0" smtClean="0"/>
                  <a:t>V02 - Réinsertion professionnelle ; V04 - Financement des études médicales ; V10 – Hyperspécialisation ; V12 - Equipes mobiles ; V13 - Unités </a:t>
                </a:r>
                <a:r>
                  <a:rPr lang="fr-FR" sz="1400" kern="1200" dirty="0" err="1" smtClean="0"/>
                  <a:t>cognitivo</a:t>
                </a:r>
                <a:r>
                  <a:rPr lang="fr-FR" sz="1400" kern="1200" dirty="0" smtClean="0"/>
                  <a:t>-comportementales (UCC)</a:t>
                </a:r>
                <a:endParaRPr lang="fr-FR" sz="1400" kern="1200" dirty="0"/>
              </a:p>
            </p:txBody>
          </p:sp>
        </p:grpSp>
      </p:grpSp>
      <p:grpSp>
        <p:nvGrpSpPr>
          <p:cNvPr id="60" name="Groupe 59"/>
          <p:cNvGrpSpPr/>
          <p:nvPr/>
        </p:nvGrpSpPr>
        <p:grpSpPr>
          <a:xfrm>
            <a:off x="4015886" y="2064974"/>
            <a:ext cx="2808252" cy="2202202"/>
            <a:chOff x="2616601" y="3031482"/>
            <a:chExt cx="6958797" cy="798918"/>
          </a:xfrm>
        </p:grpSpPr>
        <p:grpSp>
          <p:nvGrpSpPr>
            <p:cNvPr id="54" name="Groupe 53"/>
            <p:cNvGrpSpPr/>
            <p:nvPr/>
          </p:nvGrpSpPr>
          <p:grpSpPr>
            <a:xfrm>
              <a:off x="2616601" y="3031482"/>
              <a:ext cx="6958797" cy="108236"/>
              <a:chOff x="3401" y="1328980"/>
              <a:chExt cx="6958797" cy="108236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3401" y="1328980"/>
                <a:ext cx="6958797" cy="108236"/>
              </a:xfrm>
              <a:prstGeom prst="rect">
                <a:avLst/>
              </a:prstGeom>
            </p:spPr>
            <p:style>
              <a:lnRef idx="2">
                <a:schemeClr val="accent5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9" name="ZoneTexte 58"/>
              <p:cNvSpPr txBox="1"/>
              <p:nvPr/>
            </p:nvSpPr>
            <p:spPr>
              <a:xfrm>
                <a:off x="3401" y="1328980"/>
                <a:ext cx="6958797" cy="108236"/>
              </a:xfrm>
              <a:prstGeom prst="rect">
                <a:avLst/>
              </a:prstGeom>
              <a:solidFill>
                <a:srgbClr val="002060"/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99568" tIns="56896" rIns="99568" bIns="56896" numCol="1" spcCol="1270" anchor="ctr" anchorCtr="0">
                <a:noAutofit/>
              </a:bodyPr>
              <a:lstStyle/>
              <a:p>
                <a:pPr lvl="0" algn="ctr" defTabSz="6223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fr-FR" sz="1400" kern="1200" dirty="0" smtClean="0"/>
                  <a:t>AC SMR</a:t>
                </a:r>
                <a:endParaRPr lang="fr-FR" sz="1400" kern="1200" dirty="0"/>
              </a:p>
            </p:txBody>
          </p:sp>
        </p:grpSp>
        <p:grpSp>
          <p:nvGrpSpPr>
            <p:cNvPr id="55" name="Groupe 54"/>
            <p:cNvGrpSpPr/>
            <p:nvPr/>
          </p:nvGrpSpPr>
          <p:grpSpPr>
            <a:xfrm>
              <a:off x="2616601" y="3125222"/>
              <a:ext cx="6958797" cy="705178"/>
              <a:chOff x="3401" y="1422720"/>
              <a:chExt cx="6958797" cy="705178"/>
            </a:xfrm>
          </p:grpSpPr>
          <p:sp>
            <p:nvSpPr>
              <p:cNvPr id="56" name="Rectangle 55"/>
              <p:cNvSpPr/>
              <p:nvPr/>
            </p:nvSpPr>
            <p:spPr>
              <a:xfrm>
                <a:off x="3401" y="1422720"/>
                <a:ext cx="6958797" cy="701295"/>
              </a:xfrm>
              <a:prstGeom prst="rect">
                <a:avLst/>
              </a:prstGeom>
            </p:spPr>
            <p:style>
              <a:lnRef idx="2">
                <a:schemeClr val="accent5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7" name="ZoneTexte 56"/>
              <p:cNvSpPr txBox="1"/>
              <p:nvPr/>
            </p:nvSpPr>
            <p:spPr>
              <a:xfrm>
                <a:off x="3401" y="1426603"/>
                <a:ext cx="6958797" cy="70129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74676" tIns="74676" rIns="99568" bIns="112014" numCol="1" spcCol="1270" anchor="t" anchorCtr="0">
                <a:noAutofit/>
              </a:bodyPr>
              <a:lstStyle/>
              <a:p>
                <a:pPr marL="114300" lvl="1" indent="-114300" algn="l" defTabSz="622300" rtl="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fr-FR" sz="1400" b="0" kern="1200" dirty="0" smtClean="0"/>
                  <a:t>Mesures RH nationales</a:t>
                </a:r>
                <a:endParaRPr lang="fr-FR" sz="1400" b="0" kern="1200" dirty="0"/>
              </a:p>
              <a:p>
                <a:pPr marL="114300" lvl="1" indent="-114300" algn="l" defTabSz="622300" rtl="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fr-FR" sz="1400" b="0" kern="1200" dirty="0" smtClean="0"/>
                  <a:t>Investissements plans nationaux</a:t>
                </a:r>
                <a:endParaRPr lang="fr-FR" sz="1400" b="0" kern="1200" dirty="0"/>
              </a:p>
              <a:p>
                <a:pPr marL="114300" lvl="1" indent="-114300" algn="l" defTabSz="622300" rtl="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fr-FR" sz="1400" b="0" kern="1200" dirty="0" smtClean="0"/>
                  <a:t>HOPEN</a:t>
                </a:r>
                <a:endParaRPr lang="fr-FR" sz="1400" b="0" kern="1200" dirty="0"/>
              </a:p>
              <a:p>
                <a:pPr marL="114300" lvl="1" indent="-114300" algn="l" defTabSz="622300" rtl="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fr-FR" sz="1400" b="0" kern="1200" dirty="0" smtClean="0"/>
                  <a:t>Mesures ponctuelles</a:t>
                </a:r>
                <a:endParaRPr lang="fr-FR" sz="1400" b="0" kern="1200" dirty="0"/>
              </a:p>
              <a:p>
                <a:pPr marL="114300" lvl="1" indent="-114300" algn="l" defTabSz="622300" rtl="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fr-FR" sz="1400" b="0" kern="1200" dirty="0" smtClean="0"/>
                  <a:t>Soutien financier</a:t>
                </a:r>
                <a:endParaRPr lang="fr-FR" sz="1400" b="0" kern="1200" dirty="0"/>
              </a:p>
            </p:txBody>
          </p:sp>
        </p:grpSp>
      </p:grpSp>
      <p:sp>
        <p:nvSpPr>
          <p:cNvPr id="62" name="Flèche droite 61"/>
          <p:cNvSpPr/>
          <p:nvPr/>
        </p:nvSpPr>
        <p:spPr>
          <a:xfrm>
            <a:off x="3710354" y="1371600"/>
            <a:ext cx="1099038" cy="334108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ZoneTexte 62"/>
          <p:cNvSpPr txBox="1"/>
          <p:nvPr/>
        </p:nvSpPr>
        <p:spPr>
          <a:xfrm>
            <a:off x="4809392" y="1353988"/>
            <a:ext cx="5820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4</a:t>
            </a:r>
            <a:r>
              <a:rPr lang="fr-FR" b="1" dirty="0" smtClean="0"/>
              <a:t> dotations </a:t>
            </a:r>
            <a:r>
              <a:rPr lang="fr-FR" b="1" dirty="0"/>
              <a:t>relatives au financement des activités de </a:t>
            </a:r>
            <a:r>
              <a:rPr lang="fr-FR" b="1" dirty="0" smtClean="0"/>
              <a:t>SMR :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92424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2819</TotalTime>
  <Words>1004</Words>
  <Application>Microsoft Office PowerPoint</Application>
  <PresentationFormat>Grand écran</PresentationFormat>
  <Paragraphs>221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9" baseType="lpstr">
      <vt:lpstr>Arial</vt:lpstr>
      <vt:lpstr>ArialMT</vt:lpstr>
      <vt:lpstr>Calibri</vt:lpstr>
      <vt:lpstr>Calibri Light</vt:lpstr>
      <vt:lpstr>Wingdings</vt:lpstr>
      <vt:lpstr>Thème Office</vt:lpstr>
      <vt:lpstr>Présentation PowerPoint</vt:lpstr>
      <vt:lpstr>Ordre du jour</vt:lpstr>
      <vt:lpstr>Etat des lieux : composition de la section SMR du CCAR de Corse</vt:lpstr>
      <vt:lpstr>Méthode de construction des nouveaux compartiments</vt:lpstr>
      <vt:lpstr>Récapitulatif : mise en œuvre de la réforme depuis le 1er juillet 2023</vt:lpstr>
      <vt:lpstr>Campagne budgétaire et tarifaire 2023 – S1</vt:lpstr>
      <vt:lpstr>Campagne budgétaire et tarifaire 2023 – S2</vt:lpstr>
      <vt:lpstr>Mécanisme de la régularisation ex-post</vt:lpstr>
      <vt:lpstr>Mise en œuvre – 1ère circulaire 2024</vt:lpstr>
      <vt:lpstr>Dotation de transition</vt:lpstr>
      <vt:lpstr>Dotation de transition : mode opératoire </vt:lpstr>
      <vt:lpstr>Annexes</vt:lpstr>
      <vt:lpstr>Présentation PowerPoint</vt:lpstr>
    </vt:vector>
  </TitlesOfParts>
  <Company>Ministère des affaires sociales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TONINI, Thomas (ARS-CORSE)</dc:creator>
  <cp:lastModifiedBy>TONINI, Thomas (ARS-CORSE)</cp:lastModifiedBy>
  <cp:revision>153</cp:revision>
  <dcterms:created xsi:type="dcterms:W3CDTF">2024-02-13T15:19:49Z</dcterms:created>
  <dcterms:modified xsi:type="dcterms:W3CDTF">2024-05-15T11:49:56Z</dcterms:modified>
</cp:coreProperties>
</file>