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notesMasterIdLst>
    <p:notesMasterId r:id="rId27"/>
  </p:notesMasterIdLst>
  <p:sldIdLst>
    <p:sldId id="326" r:id="rId2"/>
    <p:sldId id="682" r:id="rId3"/>
    <p:sldId id="680" r:id="rId4"/>
    <p:sldId id="583" r:id="rId5"/>
    <p:sldId id="654" r:id="rId6"/>
    <p:sldId id="330" r:id="rId7"/>
    <p:sldId id="656" r:id="rId8"/>
    <p:sldId id="659" r:id="rId9"/>
    <p:sldId id="660" r:id="rId10"/>
    <p:sldId id="661" r:id="rId11"/>
    <p:sldId id="662" r:id="rId12"/>
    <p:sldId id="683" r:id="rId13"/>
    <p:sldId id="658" r:id="rId14"/>
    <p:sldId id="663" r:id="rId15"/>
    <p:sldId id="669" r:id="rId16"/>
    <p:sldId id="678" r:id="rId17"/>
    <p:sldId id="675" r:id="rId18"/>
    <p:sldId id="676" r:id="rId19"/>
    <p:sldId id="673" r:id="rId20"/>
    <p:sldId id="665" r:id="rId21"/>
    <p:sldId id="668" r:id="rId22"/>
    <p:sldId id="670" r:id="rId23"/>
    <p:sldId id="671" r:id="rId24"/>
    <p:sldId id="685" r:id="rId25"/>
    <p:sldId id="333" r:id="rId2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30"/>
    <p:restoredTop sz="94660"/>
  </p:normalViewPr>
  <p:slideViewPr>
    <p:cSldViewPr showGuides="1">
      <p:cViewPr varScale="1">
        <p:scale>
          <a:sx n="95" d="100"/>
          <a:sy n="95" d="100"/>
        </p:scale>
        <p:origin x="1026" y="8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03/07/2024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03/07/2024</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241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49F547E-9377-4103-A326-5DFDCD7D7E0E}" type="datetime1">
              <a:rPr lang="fr-FR" smtClean="0">
                <a:solidFill>
                  <a:prstClr val="black">
                    <a:tint val="75000"/>
                  </a:prstClr>
                </a:solidFill>
              </a:rPr>
              <a:t>03/07/2024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9B05E48-8CE0-4C4A-B8E9-83612799F72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2519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6613823-94D9-4F00-84CB-0B9BBEB01F6B}" type="datetime1">
              <a:rPr lang="fr-FR" smtClean="0">
                <a:solidFill>
                  <a:prstClr val="black">
                    <a:tint val="75000"/>
                  </a:prstClr>
                </a:solidFill>
              </a:rPr>
              <a:t>03/07/2024</a:t>
            </a:fld>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9B05E48-8CE0-4C4A-B8E9-83612799F72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3015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03/07/2024</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03/07/2024</a:t>
            </a:fld>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03/07/2024</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03/07/2024</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03/07/2024</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4067944"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57384" y="345525"/>
            <a:ext cx="2010558" cy="1158626"/>
          </a:xfrm>
          <a:prstGeom prst="rect">
            <a:avLst/>
          </a:prstGeom>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03/07/2024</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03/07/2024</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5712"/>
            <a:ext cx="2195814" cy="1265384"/>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B421FF9-746B-4EEF-B16F-5E88524FA959}" type="datetime1">
              <a:rPr lang="fr-FR" smtClean="0">
                <a:solidFill>
                  <a:prstClr val="black">
                    <a:tint val="75000"/>
                  </a:prstClr>
                </a:solidFill>
              </a:rPr>
              <a:t>03/07/2024</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9B05E48-8CE0-4C4A-B8E9-83612799F723}"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25937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03/07/2024</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gray">
          <a:xfrm>
            <a:off x="1172876" y="185142"/>
            <a:ext cx="606856" cy="349713"/>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ansm.sante.fr/dossiers-thematiques/fluoroquinolones" TargetMode="External"/><Relationship Id="rId2" Type="http://schemas.openxmlformats.org/officeDocument/2006/relationships/hyperlink" Target="https://archive.ansm.sante.fr/S-informer/Informations-de-securite-Lettres-aux-professionnels-de-sante/Utilisation-exceptionnelle-de-la-ciprofloxacine-et-de-l-ofloxacine-en-pediatrie" TargetMode="Externa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hyperlink" Target="https://base-donnees-publique.medicaments.gouv.fr/affichageDoc.php?specid=64728922&amp;typedoc=R" TargetMode="External"/><Relationship Id="rId4" Type="http://schemas.openxmlformats.org/officeDocument/2006/relationships/hyperlink" Target="https://sfpt-fr.org/pharmacofact-blog/1774-f009-les-fluoroquinolones-doivent-%C3%AAtre-%C3%A9vit%C3%A9es-en-pratique-courant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antibioclic.com/" TargetMode="External"/><Relationship Id="rId2" Type="http://schemas.openxmlformats.org/officeDocument/2006/relationships/hyperlink" Target="https://www.legifrance.gouv.fr/download/pdf/circ?id=43909" TargetMode="Externa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jfif"/></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sante.gouv.fr/IMG/pdf/calendrier_vaccinal_avr2024.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orse.ars.sante.fr/alertersignalerdeclarer" TargetMode="External"/><Relationship Id="rId2" Type="http://schemas.openxmlformats.org/officeDocument/2006/relationships/hyperlink" Target="https://www.formulaires.service-public.fr/gf/cerfa_12201_04.do" TargetMode="External"/><Relationship Id="rId1" Type="http://schemas.openxmlformats.org/officeDocument/2006/relationships/slideLayout" Target="../slideLayouts/slideLayout1.xml"/><Relationship Id="rId5" Type="http://schemas.openxmlformats.org/officeDocument/2006/relationships/hyperlink" Target="https://bluefiles.com/ars/ars2a-alerte" TargetMode="External"/><Relationship Id="rId4" Type="http://schemas.openxmlformats.org/officeDocument/2006/relationships/hyperlink" Target="mailto:ars2a-alerte@ars.sante.f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20.sv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hyperlink" Target="https://www.legifrance.gouv.fr/download/pdf/circ?id=4390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20.sv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hyperlink" Target="https://www.sfm-microbiologie.org/wp%20content/uploads/2022/05/CASFM2022_V1.0.pdfEffe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04D23D62-17A8-6547-AF6B-323A348324DB}" type="datetime1">
              <a:rPr lang="fr-FR" smtClean="0"/>
              <a:t>03/07/2024</a:t>
            </a:fld>
            <a:endParaRPr lang="fr-FR" dirty="0"/>
          </a:p>
        </p:txBody>
      </p:sp>
      <p:sp>
        <p:nvSpPr>
          <p:cNvPr id="8" name="Espace réservé du pied de page 7"/>
          <p:cNvSpPr>
            <a:spLocks noGrp="1"/>
          </p:cNvSpPr>
          <p:nvPr>
            <p:ph type="ftr" sz="quarter" idx="11"/>
          </p:nvPr>
        </p:nvSpPr>
        <p:spPr/>
        <p:txBody>
          <a:bodyPr/>
          <a:lstStyle/>
          <a:p>
            <a:r>
              <a:rPr lang="fr-FR" dirty="0"/>
              <a:t>Direction de la Santé publique</a:t>
            </a: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endParaRPr lang="fr-FR"/>
          </a:p>
        </p:txBody>
      </p:sp>
      <p:sp>
        <p:nvSpPr>
          <p:cNvPr id="5" name="ZoneTexte 4">
            <a:extLst>
              <a:ext uri="{FF2B5EF4-FFF2-40B4-BE49-F238E27FC236}">
                <a16:creationId xmlns:a16="http://schemas.microsoft.com/office/drawing/2014/main" id="{AC1E8793-8E38-CDE1-27D7-83B13CF2CBF9}"/>
              </a:ext>
            </a:extLst>
          </p:cNvPr>
          <p:cNvSpPr txBox="1"/>
          <p:nvPr/>
        </p:nvSpPr>
        <p:spPr>
          <a:xfrm>
            <a:off x="899592" y="2427734"/>
            <a:ext cx="7920880" cy="1200329"/>
          </a:xfrm>
          <a:prstGeom prst="rect">
            <a:avLst/>
          </a:prstGeom>
          <a:noFill/>
        </p:spPr>
        <p:txBody>
          <a:bodyPr wrap="square">
            <a:spAutoFit/>
          </a:bodyPr>
          <a:lstStyle/>
          <a:p>
            <a:pPr algn="ctr"/>
            <a:r>
              <a:rPr lang="fr-FR" sz="2400" b="1" dirty="0">
                <a:solidFill>
                  <a:srgbClr val="002395"/>
                </a:solidFill>
              </a:rPr>
              <a:t>Alternative à la rifampicine </a:t>
            </a:r>
          </a:p>
          <a:p>
            <a:pPr algn="ctr"/>
            <a:r>
              <a:rPr lang="fr-FR" sz="2400" b="1" dirty="0">
                <a:solidFill>
                  <a:srgbClr val="002395"/>
                </a:solidFill>
              </a:rPr>
              <a:t>dans la prophylaxie des infections invasives à méningocoques</a:t>
            </a:r>
            <a:endParaRPr lang="fr-FR" sz="2800" dirty="0">
              <a:solidFill>
                <a:srgbClr val="002395"/>
              </a:solidFill>
            </a:endParaRPr>
          </a:p>
        </p:txBody>
      </p:sp>
      <p:sp>
        <p:nvSpPr>
          <p:cNvPr id="10" name="ZoneTexte 9">
            <a:extLst>
              <a:ext uri="{FF2B5EF4-FFF2-40B4-BE49-F238E27FC236}">
                <a16:creationId xmlns:a16="http://schemas.microsoft.com/office/drawing/2014/main" id="{5830ED32-6048-1B32-7CEE-178BC0C179B4}"/>
              </a:ext>
            </a:extLst>
          </p:cNvPr>
          <p:cNvSpPr txBox="1"/>
          <p:nvPr/>
        </p:nvSpPr>
        <p:spPr>
          <a:xfrm>
            <a:off x="669474" y="4155926"/>
            <a:ext cx="7731691" cy="253916"/>
          </a:xfrm>
          <a:prstGeom prst="rect">
            <a:avLst/>
          </a:prstGeom>
          <a:solidFill>
            <a:schemeClr val="accent2"/>
          </a:solidFill>
        </p:spPr>
        <p:txBody>
          <a:bodyPr wrap="square" rtlCol="0">
            <a:spAutoFit/>
          </a:bodyPr>
          <a:lstStyle/>
          <a:p>
            <a:pPr algn="ctr"/>
            <a:r>
              <a:rPr lang="fr-FR" sz="1050" dirty="0">
                <a:solidFill>
                  <a:schemeClr val="bg1"/>
                </a:solidFill>
                <a:latin typeface="Montserrat" panose="00000500000000000000" pitchFamily="2" charset="0"/>
                <a:ea typeface="+mj-ea"/>
                <a:cs typeface="+mj-cs"/>
              </a:rPr>
              <a:t>Webinaire 25/06/2024 ARS CORSE</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9B05E48-8CE0-4C4A-B8E9-83612799F723}" type="slidenum">
              <a:rPr lang="fr-FR" smtClean="0">
                <a:solidFill>
                  <a:prstClr val="black">
                    <a:tint val="75000"/>
                  </a:prstClr>
                </a:solidFill>
              </a:rPr>
              <a:pPr/>
              <a:t>10</a:t>
            </a:fld>
            <a:endParaRPr lang="fr-FR">
              <a:solidFill>
                <a:prstClr val="black">
                  <a:tint val="75000"/>
                </a:prstClr>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684633485"/>
              </p:ext>
            </p:extLst>
          </p:nvPr>
        </p:nvGraphicFramePr>
        <p:xfrm>
          <a:off x="226511" y="645593"/>
          <a:ext cx="6697199" cy="3978495"/>
        </p:xfrm>
        <a:graphic>
          <a:graphicData uri="http://schemas.openxmlformats.org/drawingml/2006/table">
            <a:tbl>
              <a:tblPr firstRow="1" bandRow="1"/>
              <a:tblGrid>
                <a:gridCol w="1141679">
                  <a:extLst>
                    <a:ext uri="{9D8B030D-6E8A-4147-A177-3AD203B41FA5}">
                      <a16:colId xmlns:a16="http://schemas.microsoft.com/office/drawing/2014/main" val="20000"/>
                    </a:ext>
                  </a:extLst>
                </a:gridCol>
                <a:gridCol w="781663">
                  <a:extLst>
                    <a:ext uri="{9D8B030D-6E8A-4147-A177-3AD203B41FA5}">
                      <a16:colId xmlns:a16="http://schemas.microsoft.com/office/drawing/2014/main" val="20001"/>
                    </a:ext>
                  </a:extLst>
                </a:gridCol>
                <a:gridCol w="1001957">
                  <a:extLst>
                    <a:ext uri="{9D8B030D-6E8A-4147-A177-3AD203B41FA5}">
                      <a16:colId xmlns:a16="http://schemas.microsoft.com/office/drawing/2014/main" val="20002"/>
                    </a:ext>
                  </a:extLst>
                </a:gridCol>
                <a:gridCol w="615461">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2470639">
                  <a:extLst>
                    <a:ext uri="{9D8B030D-6E8A-4147-A177-3AD203B41FA5}">
                      <a16:colId xmlns:a16="http://schemas.microsoft.com/office/drawing/2014/main" val="20005"/>
                    </a:ext>
                  </a:extLst>
                </a:gridCol>
              </a:tblGrid>
              <a:tr h="251460">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algn="ctr"/>
                      <a:r>
                        <a:rPr lang="fr-FR" sz="600" dirty="0">
                          <a:latin typeface="Montserrat" panose="00000500000000000000" pitchFamily="2" charset="0"/>
                        </a:rPr>
                        <a:t>Référence</a:t>
                      </a:r>
                    </a:p>
                    <a:p>
                      <a:pPr algn="ctr"/>
                      <a:r>
                        <a:rPr lang="fr-FR" sz="600" dirty="0">
                          <a:latin typeface="Montserrat" panose="00000500000000000000" pitchFamily="2" charset="0"/>
                        </a:rPr>
                        <a:t>Type d’étude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algn="ctr"/>
                      <a:r>
                        <a:rPr lang="fr-FR" sz="600" dirty="0" err="1">
                          <a:latin typeface="Montserrat" panose="00000500000000000000" pitchFamily="2" charset="0"/>
                        </a:rPr>
                        <a:t>Nbe</a:t>
                      </a:r>
                      <a:r>
                        <a:rPr lang="fr-FR" sz="600" dirty="0">
                          <a:latin typeface="Montserrat" panose="00000500000000000000" pitchFamily="2" charset="0"/>
                        </a:rPr>
                        <a:t> de</a:t>
                      </a:r>
                      <a:r>
                        <a:rPr lang="fr-FR" sz="600" baseline="0" dirty="0">
                          <a:latin typeface="Montserrat" panose="00000500000000000000" pitchFamily="2" charset="0"/>
                        </a:rPr>
                        <a:t> sujets</a:t>
                      </a:r>
                      <a:endParaRPr lang="fr-FR" sz="600" dirty="0">
                        <a:latin typeface="Montserrat" panose="00000500000000000000" pitchFamily="2" charset="0"/>
                      </a:endParaRPr>
                    </a:p>
                    <a:p>
                      <a:pPr algn="ctr"/>
                      <a:r>
                        <a:rPr lang="fr-FR" sz="600" dirty="0">
                          <a:latin typeface="Montserrat" panose="00000500000000000000" pitchFamily="2" charset="0"/>
                        </a:rPr>
                        <a:t>Age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marL="0" algn="ctr" defTabSz="914400" rtl="0" eaLnBrk="1" latinLnBrk="0" hangingPunct="1"/>
                      <a:r>
                        <a:rPr lang="fr-FR" sz="600" b="1" kern="1200" dirty="0">
                          <a:solidFill>
                            <a:schemeClr val="lt1"/>
                          </a:solidFill>
                          <a:latin typeface="Montserrat" panose="00000500000000000000" pitchFamily="2" charset="0"/>
                          <a:ea typeface="+mn-ea"/>
                          <a:cs typeface="+mn-cs"/>
                        </a:rPr>
                        <a:t>indication</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algn="ctr"/>
                      <a:r>
                        <a:rPr lang="fr-FR" sz="600" dirty="0">
                          <a:latin typeface="Montserrat" panose="00000500000000000000" pitchFamily="2" charset="0"/>
                        </a:rPr>
                        <a:t>Durée Trt</a:t>
                      </a:r>
                    </a:p>
                    <a:p>
                      <a:pPr algn="ctr"/>
                      <a:r>
                        <a:rPr lang="fr-FR" sz="600" dirty="0">
                          <a:latin typeface="Montserrat" panose="00000500000000000000" pitchFamily="2" charset="0"/>
                        </a:rPr>
                        <a:t>Durée suivi</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algn="ctr"/>
                      <a:r>
                        <a:rPr lang="fr-FR" sz="600" dirty="0">
                          <a:latin typeface="Montserrat" panose="00000500000000000000" pitchFamily="2" charset="0"/>
                        </a:rPr>
                        <a:t>% Atteinte </a:t>
                      </a:r>
                      <a:r>
                        <a:rPr lang="fr-FR" sz="600" dirty="0" err="1">
                          <a:latin typeface="Montserrat" panose="00000500000000000000" pitchFamily="2" charset="0"/>
                        </a:rPr>
                        <a:t>MusculoSqu</a:t>
                      </a:r>
                      <a:r>
                        <a:rPr lang="fr-FR" sz="600" dirty="0">
                          <a:latin typeface="Montserrat" panose="00000500000000000000" pitchFamily="2" charset="0"/>
                        </a:rPr>
                        <a:t>.</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Montserrat"/>
                        </a:defRPr>
                      </a:lvl1pPr>
                      <a:lvl2pPr marL="457200" algn="l" defTabSz="914400" rtl="0" eaLnBrk="1" latinLnBrk="0" hangingPunct="1">
                        <a:defRPr sz="1800" b="1" kern="1200">
                          <a:solidFill>
                            <a:schemeClr val="lt1"/>
                          </a:solidFill>
                          <a:latin typeface="Montserrat"/>
                        </a:defRPr>
                      </a:lvl2pPr>
                      <a:lvl3pPr marL="914400" algn="l" defTabSz="914400" rtl="0" eaLnBrk="1" latinLnBrk="0" hangingPunct="1">
                        <a:defRPr sz="1800" b="1" kern="1200">
                          <a:solidFill>
                            <a:schemeClr val="lt1"/>
                          </a:solidFill>
                          <a:latin typeface="Montserrat"/>
                        </a:defRPr>
                      </a:lvl3pPr>
                      <a:lvl4pPr marL="1371600" algn="l" defTabSz="914400" rtl="0" eaLnBrk="1" latinLnBrk="0" hangingPunct="1">
                        <a:defRPr sz="1800" b="1" kern="1200">
                          <a:solidFill>
                            <a:schemeClr val="lt1"/>
                          </a:solidFill>
                          <a:latin typeface="Montserrat"/>
                        </a:defRPr>
                      </a:lvl4pPr>
                      <a:lvl5pPr marL="1828800" algn="l" defTabSz="914400" rtl="0" eaLnBrk="1" latinLnBrk="0" hangingPunct="1">
                        <a:defRPr sz="1800" b="1" kern="1200">
                          <a:solidFill>
                            <a:schemeClr val="lt1"/>
                          </a:solidFill>
                          <a:latin typeface="Montserrat"/>
                        </a:defRPr>
                      </a:lvl5pPr>
                      <a:lvl6pPr marL="2286000" algn="l" defTabSz="914400" rtl="0" eaLnBrk="1" latinLnBrk="0" hangingPunct="1">
                        <a:defRPr sz="1800" b="1" kern="1200">
                          <a:solidFill>
                            <a:schemeClr val="lt1"/>
                          </a:solidFill>
                          <a:latin typeface="Montserrat"/>
                        </a:defRPr>
                      </a:lvl6pPr>
                      <a:lvl7pPr marL="2743200" algn="l" defTabSz="914400" rtl="0" eaLnBrk="1" latinLnBrk="0" hangingPunct="1">
                        <a:defRPr sz="1800" b="1" kern="1200">
                          <a:solidFill>
                            <a:schemeClr val="lt1"/>
                          </a:solidFill>
                          <a:latin typeface="Montserrat"/>
                        </a:defRPr>
                      </a:lvl7pPr>
                      <a:lvl8pPr marL="3200400" algn="l" defTabSz="914400" rtl="0" eaLnBrk="1" latinLnBrk="0" hangingPunct="1">
                        <a:defRPr sz="1800" b="1" kern="1200">
                          <a:solidFill>
                            <a:schemeClr val="lt1"/>
                          </a:solidFill>
                          <a:latin typeface="Montserrat"/>
                        </a:defRPr>
                      </a:lvl8pPr>
                      <a:lvl9pPr marL="3657600" algn="l" defTabSz="914400" rtl="0" eaLnBrk="1" latinLnBrk="0" hangingPunct="1">
                        <a:defRPr sz="1800" b="1" kern="1200">
                          <a:solidFill>
                            <a:schemeClr val="lt1"/>
                          </a:solidFill>
                          <a:latin typeface="Montserrat"/>
                        </a:defRPr>
                      </a:lvl9pPr>
                    </a:lstStyle>
                    <a:p>
                      <a:pPr algn="ctr"/>
                      <a:r>
                        <a:rPr lang="fr-FR" sz="600" dirty="0">
                          <a:latin typeface="Montserrat" panose="00000500000000000000" pitchFamily="2" charset="0"/>
                        </a:rPr>
                        <a:t>Commentaires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251460">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1" i="0" u="none" strike="noStrike" kern="1200" baseline="0" dirty="0">
                          <a:solidFill>
                            <a:schemeClr val="dk1"/>
                          </a:solidFill>
                          <a:latin typeface="Montserrat" panose="00000500000000000000" pitchFamily="2" charset="0"/>
                          <a:ea typeface="+mn-ea"/>
                          <a:cs typeface="+mn-cs"/>
                        </a:rPr>
                        <a:t>Kuhn 1990 </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Rétrospectif</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396</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&lt; 18 ans</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fr-FR" sz="600" b="0" i="0" u="none" strike="noStrike" kern="1200" baseline="0" dirty="0">
                          <a:solidFill>
                            <a:schemeClr val="dk1"/>
                          </a:solidFill>
                          <a:latin typeface="Montserrat" panose="00000500000000000000" pitchFamily="2" charset="0"/>
                          <a:ea typeface="+mn-ea"/>
                          <a:cs typeface="+mn-cs"/>
                        </a:rPr>
                        <a:t>Cystite fibrosante</a:t>
                      </a:r>
                      <a:endParaRPr lang="fr-FR" sz="600" dirty="0">
                        <a:latin typeface="Montserrat" panose="00000500000000000000" pitchFamily="2"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fr-FR" sz="600" b="0" i="0" u="none" strike="noStrike" kern="1200" baseline="0" dirty="0">
                          <a:solidFill>
                            <a:schemeClr val="dk1"/>
                          </a:solidFill>
                          <a:latin typeface="Montserrat" panose="00000500000000000000" pitchFamily="2" charset="0"/>
                          <a:ea typeface="+mn-ea"/>
                          <a:cs typeface="+mn-cs"/>
                        </a:rPr>
                        <a:t>5 – 8 jours</a:t>
                      </a:r>
                    </a:p>
                    <a:p>
                      <a:r>
                        <a:rPr lang="fr-FR" sz="600" b="0" i="0" u="none" strike="noStrike" kern="1200" baseline="0" dirty="0">
                          <a:solidFill>
                            <a:schemeClr val="dk1"/>
                          </a:solidFill>
                          <a:latin typeface="Montserrat" panose="00000500000000000000" pitchFamily="2" charset="0"/>
                          <a:ea typeface="+mn-ea"/>
                          <a:cs typeface="+mn-cs"/>
                        </a:rPr>
                        <a:t>Inc.</a:t>
                      </a:r>
                      <a:endParaRPr lang="fr-FR" sz="600" dirty="0">
                        <a:latin typeface="Montserrat" panose="00000500000000000000" pitchFamily="2"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2,5%</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Arthralgies réversibles pas de récidive lors de réintroduction</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251460">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1" i="0" u="none" strike="noStrike" kern="1200" baseline="0" dirty="0" err="1">
                          <a:solidFill>
                            <a:schemeClr val="dk1"/>
                          </a:solidFill>
                          <a:latin typeface="Montserrat" panose="00000500000000000000" pitchFamily="2" charset="0"/>
                          <a:ea typeface="+mn-ea"/>
                          <a:cs typeface="+mn-cs"/>
                        </a:rPr>
                        <a:t>Schaad</a:t>
                      </a:r>
                      <a:r>
                        <a:rPr lang="fr-FR" sz="600" b="1" i="0" u="none" strike="noStrike" kern="1200" baseline="0" dirty="0">
                          <a:solidFill>
                            <a:schemeClr val="dk1"/>
                          </a:solidFill>
                          <a:latin typeface="Montserrat" panose="00000500000000000000" pitchFamily="2" charset="0"/>
                          <a:ea typeface="+mn-ea"/>
                          <a:cs typeface="+mn-cs"/>
                        </a:rPr>
                        <a:t> 1992</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Prospectif</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18</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6 ans - 24 ans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fr-FR" sz="600" b="0" i="0" u="none" strike="noStrike" kern="1200" baseline="0" dirty="0">
                          <a:solidFill>
                            <a:schemeClr val="dk1"/>
                          </a:solidFill>
                          <a:latin typeface="Montserrat" panose="00000500000000000000" pitchFamily="2" charset="0"/>
                          <a:ea typeface="+mn-ea"/>
                          <a:cs typeface="+mn-cs"/>
                        </a:rPr>
                        <a:t>Cystite fibrosante</a:t>
                      </a:r>
                    </a:p>
                    <a:p>
                      <a:r>
                        <a:rPr lang="fr-FR" sz="600" b="0" i="0" u="none" strike="noStrike" kern="1200" baseline="0" dirty="0">
                          <a:solidFill>
                            <a:schemeClr val="dk1"/>
                          </a:solidFill>
                          <a:latin typeface="Montserrat" panose="00000500000000000000" pitchFamily="2" charset="0"/>
                          <a:ea typeface="+mn-ea"/>
                          <a:cs typeface="+mn-cs"/>
                        </a:rPr>
                        <a:t>(exacerbation)</a:t>
                      </a:r>
                      <a:endParaRPr lang="fr-FR" sz="600" dirty="0">
                        <a:latin typeface="Montserrat" panose="00000500000000000000" pitchFamily="2"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90 jours</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22 mois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0%</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Pas d’atteinte MS confirmé par Radio et IRM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251460">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1" i="0" u="none" strike="noStrike" kern="1200" baseline="0" dirty="0" err="1">
                          <a:solidFill>
                            <a:schemeClr val="dk1"/>
                          </a:solidFill>
                          <a:latin typeface="Montserrat" panose="00000500000000000000" pitchFamily="2" charset="0"/>
                          <a:ea typeface="+mn-ea"/>
                          <a:cs typeface="+mn-cs"/>
                        </a:rPr>
                        <a:t>Danisovicova</a:t>
                      </a:r>
                      <a:r>
                        <a:rPr lang="fr-FR" sz="600" b="1" i="0" u="none" strike="noStrike" kern="1200" baseline="0" dirty="0">
                          <a:solidFill>
                            <a:schemeClr val="dk1"/>
                          </a:solidFill>
                          <a:latin typeface="Montserrat" panose="00000500000000000000" pitchFamily="2" charset="0"/>
                          <a:ea typeface="+mn-ea"/>
                          <a:cs typeface="+mn-cs"/>
                        </a:rPr>
                        <a:t> 1994</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Prospectif</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14</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4 ans - 18 ans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b="0" i="0" u="none" strike="noStrike" kern="1200" baseline="0" dirty="0">
                          <a:solidFill>
                            <a:schemeClr val="dk1"/>
                          </a:solidFill>
                          <a:latin typeface="Montserrat" panose="00000500000000000000" pitchFamily="2" charset="0"/>
                          <a:ea typeface="+mn-ea"/>
                          <a:cs typeface="+mn-cs"/>
                        </a:rPr>
                        <a:t>Cystite fibrosante</a:t>
                      </a:r>
                      <a:endParaRPr lang="fr-FR" sz="600" dirty="0">
                        <a:latin typeface="Montserrat" panose="00000500000000000000" pitchFamily="2" charset="0"/>
                      </a:endParaRPr>
                    </a:p>
                    <a:p>
                      <a:pPr marL="0" algn="l" defTabSz="914400" rtl="0" eaLnBrk="1" latinLnBrk="0" hangingPunct="1"/>
                      <a:endParaRPr lang="fr-FR" sz="600" b="0" i="0" u="none" strike="noStrike" kern="1200" baseline="0" dirty="0">
                        <a:solidFill>
                          <a:schemeClr val="dk1"/>
                        </a:solidFill>
                        <a:latin typeface="Montserrat" panose="00000500000000000000" pitchFamily="2" charset="0"/>
                        <a:ea typeface="+mn-ea"/>
                        <a:cs typeface="+mn-cs"/>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4 - 28 jours</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 sem-6 ms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43%</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Arthralgie transitoire confirmé par IRM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251460">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1" i="0" u="none" strike="noStrike" kern="1200" baseline="0" dirty="0" err="1">
                          <a:solidFill>
                            <a:schemeClr val="dk1"/>
                          </a:solidFill>
                          <a:latin typeface="Montserrat" panose="00000500000000000000" pitchFamily="2" charset="0"/>
                          <a:ea typeface="+mn-ea"/>
                          <a:cs typeface="+mn-cs"/>
                        </a:rPr>
                        <a:t>Pradhan</a:t>
                      </a:r>
                      <a:r>
                        <a:rPr lang="fr-FR" sz="600" b="1" i="0" u="none" strike="noStrike" kern="1200" baseline="0" dirty="0">
                          <a:solidFill>
                            <a:schemeClr val="dk1"/>
                          </a:solidFill>
                          <a:latin typeface="Montserrat" panose="00000500000000000000" pitchFamily="2" charset="0"/>
                          <a:ea typeface="+mn-ea"/>
                          <a:cs typeface="+mn-cs"/>
                        </a:rPr>
                        <a:t> 1995</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Série de cas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58</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8 mois – 13 ans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b="0" i="0" u="none" strike="noStrike" kern="1200" baseline="0" dirty="0">
                          <a:solidFill>
                            <a:schemeClr val="dk1"/>
                          </a:solidFill>
                          <a:latin typeface="Montserrat" panose="00000500000000000000" pitchFamily="2" charset="0"/>
                          <a:ea typeface="+mn-ea"/>
                          <a:cs typeface="+mn-cs"/>
                        </a:rPr>
                        <a:t>Salmonellose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9 - 16 jours</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10 - 37 j</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0%</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Pas d’arthralgie, d’œdème ou diminution de la mobilité articulaire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251460">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1" i="0" u="none" strike="noStrike" kern="1200" baseline="0" dirty="0" err="1">
                          <a:solidFill>
                            <a:schemeClr val="dk1"/>
                          </a:solidFill>
                          <a:latin typeface="Montserrat" panose="00000500000000000000" pitchFamily="2" charset="0"/>
                          <a:ea typeface="+mn-ea"/>
                          <a:cs typeface="+mn-cs"/>
                        </a:rPr>
                        <a:t>Bethell</a:t>
                      </a:r>
                      <a:r>
                        <a:rPr lang="fr-FR" sz="600" b="1" i="0" u="none" strike="noStrike" kern="1200" baseline="0" dirty="0">
                          <a:solidFill>
                            <a:schemeClr val="dk1"/>
                          </a:solidFill>
                          <a:latin typeface="Montserrat" panose="00000500000000000000" pitchFamily="2" charset="0"/>
                          <a:ea typeface="+mn-ea"/>
                          <a:cs typeface="+mn-cs"/>
                        </a:rPr>
                        <a:t> 1996</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Prospectif</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326</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 an - 14 ans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fr-FR" sz="600" dirty="0">
                          <a:latin typeface="Montserrat" panose="00000500000000000000" pitchFamily="2" charset="0"/>
                        </a:rPr>
                        <a:t>Typhoïde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3 - 7 jours</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2 ans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0%</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Pas d’atteinte articulaire, vitesse de croissance normale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251460">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1" i="0" u="none" strike="noStrike" kern="1200" baseline="0" dirty="0">
                          <a:solidFill>
                            <a:schemeClr val="dk1"/>
                          </a:solidFill>
                          <a:latin typeface="Montserrat" panose="00000500000000000000" pitchFamily="2" charset="0"/>
                          <a:ea typeface="+mn-ea"/>
                          <a:cs typeface="+mn-cs"/>
                        </a:rPr>
                        <a:t>Richard 1997</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Contrôlée randomisée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55</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5 ans - 17 ans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fr-FR" sz="600" dirty="0">
                          <a:latin typeface="Montserrat" panose="00000500000000000000" pitchFamily="2" charset="0"/>
                        </a:rPr>
                        <a:t>Infect. broncho-</a:t>
                      </a:r>
                      <a:r>
                        <a:rPr lang="fr-FR" sz="600" dirty="0" err="1">
                          <a:latin typeface="Montserrat" panose="00000500000000000000" pitchFamily="2" charset="0"/>
                        </a:rPr>
                        <a:t>pulm</a:t>
                      </a:r>
                      <a:r>
                        <a:rPr lang="fr-FR" sz="600" dirty="0">
                          <a:latin typeface="Montserrat" panose="00000500000000000000" pitchFamily="2"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fr-FR" sz="600" b="0" i="0" u="none" strike="noStrike" kern="1200" baseline="0" dirty="0">
                          <a:solidFill>
                            <a:schemeClr val="dk1"/>
                          </a:solidFill>
                          <a:latin typeface="Montserrat" panose="00000500000000000000" pitchFamily="2" charset="0"/>
                          <a:ea typeface="+mn-ea"/>
                          <a:cs typeface="+mn-cs"/>
                        </a:rPr>
                        <a:t>Cystite fibrosante</a:t>
                      </a:r>
                      <a:endParaRPr lang="fr-FR" sz="600" dirty="0">
                        <a:latin typeface="Montserrat" panose="00000500000000000000" pitchFamily="2"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14 jours</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20 - 30 jours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NA</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b="0" i="0" u="none" strike="noStrike" kern="1200" baseline="0" dirty="0">
                          <a:solidFill>
                            <a:schemeClr val="dk1"/>
                          </a:solidFill>
                          <a:latin typeface="Montserrat" panose="00000500000000000000" pitchFamily="2" charset="0"/>
                          <a:ea typeface="+mn-ea"/>
                          <a:cs typeface="+mn-cs"/>
                        </a:rPr>
                        <a:t>Pas de différence stat. significative avec le comparateur</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Arthralgie et douleurs des extrémités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251460">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1" i="0" u="none" strike="noStrike" kern="1200" baseline="0" dirty="0">
                          <a:solidFill>
                            <a:schemeClr val="dk1"/>
                          </a:solidFill>
                          <a:latin typeface="Montserrat" panose="00000500000000000000" pitchFamily="2" charset="0"/>
                          <a:ea typeface="+mn-ea"/>
                          <a:cs typeface="+mn-cs"/>
                        </a:rPr>
                        <a:t>Church 1997 </a:t>
                      </a:r>
                    </a:p>
                    <a:p>
                      <a:pPr marL="0" marR="0" indent="0" algn="l" defTabSz="914400" rtl="0" eaLnBrk="1" fontAlgn="auto" latinLnBrk="0" hangingPunct="1">
                        <a:lnSpc>
                          <a:spcPct val="100000"/>
                        </a:lnSpc>
                        <a:spcBef>
                          <a:spcPts val="0"/>
                        </a:spcBef>
                        <a:spcAft>
                          <a:spcPts val="0"/>
                        </a:spcAft>
                        <a:buClrTx/>
                        <a:buSzTx/>
                        <a:buFontTx/>
                        <a:buNone/>
                        <a:tabLst/>
                        <a:defRPr/>
                      </a:pPr>
                      <a:r>
                        <a:rPr lang="fr-FR" sz="600" b="0" i="0" u="none" strike="noStrike" kern="1200" baseline="0" dirty="0">
                          <a:solidFill>
                            <a:schemeClr val="dk1"/>
                          </a:solidFill>
                          <a:latin typeface="Montserrat" panose="00000500000000000000" pitchFamily="2" charset="0"/>
                          <a:ea typeface="+mn-ea"/>
                          <a:cs typeface="+mn-cs"/>
                        </a:rPr>
                        <a:t>Contrôlée randomisée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41</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5 ans - 17 ans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fr-FR" sz="600" b="0" i="0" u="none" strike="noStrike" kern="1200" baseline="0" dirty="0">
                          <a:solidFill>
                            <a:schemeClr val="dk1"/>
                          </a:solidFill>
                          <a:latin typeface="Montserrat" panose="00000500000000000000" pitchFamily="2" charset="0"/>
                          <a:ea typeface="+mn-ea"/>
                          <a:cs typeface="+mn-cs"/>
                        </a:rPr>
                        <a:t>Cystite fibrosante</a:t>
                      </a:r>
                    </a:p>
                    <a:p>
                      <a:r>
                        <a:rPr lang="fr-FR" sz="600" b="0" i="0" u="none" strike="noStrike" kern="1200" baseline="0" dirty="0">
                          <a:solidFill>
                            <a:schemeClr val="dk1"/>
                          </a:solidFill>
                          <a:latin typeface="Montserrat" panose="00000500000000000000" pitchFamily="2" charset="0"/>
                          <a:ea typeface="+mn-ea"/>
                          <a:cs typeface="+mn-cs"/>
                        </a:rPr>
                        <a:t>(exacerbation)</a:t>
                      </a:r>
                      <a:endParaRPr lang="fr-FR" sz="600" dirty="0">
                        <a:latin typeface="Montserrat" panose="00000500000000000000" pitchFamily="2"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13 jours</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14 - 28 jours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NA</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b="0" i="0" u="none" strike="noStrike" kern="1200" baseline="0" dirty="0">
                          <a:solidFill>
                            <a:schemeClr val="dk1"/>
                          </a:solidFill>
                          <a:latin typeface="Montserrat" panose="00000500000000000000" pitchFamily="2" charset="0"/>
                          <a:ea typeface="+mn-ea"/>
                          <a:cs typeface="+mn-cs"/>
                        </a:rPr>
                        <a:t>Pas de différence stat. significative avec le comparateur</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Arthralgie bénigne à modérée résolue spontanément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251460">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1" i="0" u="none" strike="noStrike" kern="1200" baseline="0" dirty="0" err="1">
                          <a:solidFill>
                            <a:schemeClr val="dk1"/>
                          </a:solidFill>
                          <a:latin typeface="Montserrat" panose="00000500000000000000" pitchFamily="2" charset="0"/>
                          <a:ea typeface="+mn-ea"/>
                          <a:cs typeface="+mn-cs"/>
                        </a:rPr>
                        <a:t>Jick</a:t>
                      </a:r>
                      <a:r>
                        <a:rPr lang="fr-FR" sz="600" b="1" i="0" u="none" strike="noStrike" kern="1200" baseline="0" dirty="0">
                          <a:solidFill>
                            <a:schemeClr val="dk1"/>
                          </a:solidFill>
                          <a:latin typeface="Montserrat" panose="00000500000000000000" pitchFamily="2" charset="0"/>
                          <a:ea typeface="+mn-ea"/>
                          <a:cs typeface="+mn-cs"/>
                        </a:rPr>
                        <a:t> 1997</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Rétrospectif</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1733</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&lt; 17 ans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dirty="0">
                          <a:latin typeface="Montserrat" panose="00000500000000000000" pitchFamily="2" charset="0"/>
                        </a:rPr>
                        <a:t>Infections variées</a:t>
                      </a:r>
                    </a:p>
                    <a:p>
                      <a:endParaRPr lang="fr-FR" sz="600" dirty="0">
                        <a:latin typeface="Montserrat" panose="00000500000000000000" pitchFamily="2"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Inconnu</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45 jours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0%</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Pas de survenue d’atteinte articulaire ou d’arthralgie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r h="251460">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1" i="0" u="none" strike="noStrike" kern="1200" baseline="0" dirty="0">
                          <a:solidFill>
                            <a:schemeClr val="dk1"/>
                          </a:solidFill>
                          <a:latin typeface="Montserrat" panose="00000500000000000000" pitchFamily="2" charset="0"/>
                          <a:ea typeface="+mn-ea"/>
                          <a:cs typeface="+mn-cs"/>
                        </a:rPr>
                        <a:t>Salam 1998</a:t>
                      </a:r>
                    </a:p>
                    <a:p>
                      <a:pPr marL="0" marR="0" indent="0" algn="l" defTabSz="914400" rtl="0" eaLnBrk="1" fontAlgn="auto" latinLnBrk="0" hangingPunct="1">
                        <a:lnSpc>
                          <a:spcPct val="100000"/>
                        </a:lnSpc>
                        <a:spcBef>
                          <a:spcPts val="0"/>
                        </a:spcBef>
                        <a:spcAft>
                          <a:spcPts val="0"/>
                        </a:spcAft>
                        <a:buClrTx/>
                        <a:buSzTx/>
                        <a:buFontTx/>
                        <a:buNone/>
                        <a:tabLst/>
                        <a:defRPr/>
                      </a:pPr>
                      <a:r>
                        <a:rPr lang="fr-FR" sz="600" b="0" i="0" u="none" strike="noStrike" kern="1200" baseline="0" dirty="0">
                          <a:solidFill>
                            <a:schemeClr val="dk1"/>
                          </a:solidFill>
                          <a:latin typeface="Montserrat" panose="00000500000000000000" pitchFamily="2" charset="0"/>
                          <a:ea typeface="+mn-ea"/>
                          <a:cs typeface="+mn-cs"/>
                        </a:rPr>
                        <a:t>Contrôlée randomisée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71</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2 ans - 15 ans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dirty="0">
                          <a:latin typeface="Montserrat" panose="00000500000000000000" pitchFamily="2" charset="0"/>
                        </a:rPr>
                        <a:t>Shigellose</a:t>
                      </a:r>
                    </a:p>
                    <a:p>
                      <a:endParaRPr lang="fr-FR" sz="600" dirty="0">
                        <a:latin typeface="Montserrat" panose="00000500000000000000" pitchFamily="2"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5 jours</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180 j</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18%</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b="0" i="0" u="none" strike="noStrike" kern="1200" baseline="0" dirty="0">
                          <a:solidFill>
                            <a:schemeClr val="dk1"/>
                          </a:solidFill>
                          <a:latin typeface="Montserrat" panose="00000500000000000000" pitchFamily="2" charset="0"/>
                          <a:ea typeface="+mn-ea"/>
                          <a:cs typeface="+mn-cs"/>
                        </a:rPr>
                        <a:t>Pas de différence stat. significative avec le comparateur</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Arthralgie pas d’arthrite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9"/>
                  </a:ext>
                </a:extLst>
              </a:tr>
              <a:tr h="251460">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1" i="0" u="none" strike="noStrike" kern="1200" baseline="0" dirty="0" err="1">
                          <a:solidFill>
                            <a:schemeClr val="dk1"/>
                          </a:solidFill>
                          <a:latin typeface="Montserrat" panose="00000500000000000000" pitchFamily="2" charset="0"/>
                          <a:ea typeface="+mn-ea"/>
                          <a:cs typeface="+mn-cs"/>
                        </a:rPr>
                        <a:t>Hampel</a:t>
                      </a:r>
                      <a:r>
                        <a:rPr lang="fr-FR" sz="600" b="1" i="0" u="none" strike="noStrike" kern="1200" baseline="0" dirty="0">
                          <a:solidFill>
                            <a:schemeClr val="dk1"/>
                          </a:solidFill>
                          <a:latin typeface="Montserrat" panose="00000500000000000000" pitchFamily="2" charset="0"/>
                          <a:ea typeface="+mn-ea"/>
                          <a:cs typeface="+mn-cs"/>
                        </a:rPr>
                        <a:t> 1997</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Rapport de sécurité</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1795</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&lt; 17 ans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fr-FR" sz="600" dirty="0">
                          <a:latin typeface="Montserrat" panose="00000500000000000000" pitchFamily="2" charset="0"/>
                        </a:rPr>
                        <a:t>Trt</a:t>
                      </a:r>
                      <a:r>
                        <a:rPr lang="fr-FR" sz="600" baseline="0" dirty="0">
                          <a:latin typeface="Montserrat" panose="00000500000000000000" pitchFamily="2" charset="0"/>
                        </a:rPr>
                        <a:t> </a:t>
                      </a:r>
                      <a:r>
                        <a:rPr lang="fr-FR" sz="600" dirty="0">
                          <a:latin typeface="Montserrat" panose="00000500000000000000" pitchFamily="2" charset="0"/>
                        </a:rPr>
                        <a:t>compassionnel</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1- 303 jours</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Inconnu</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1,5 %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b="0" i="0" u="none" strike="noStrike" kern="1200" baseline="0" dirty="0">
                          <a:solidFill>
                            <a:schemeClr val="dk1"/>
                          </a:solidFill>
                          <a:latin typeface="Montserrat" panose="00000500000000000000" pitchFamily="2" charset="0"/>
                          <a:ea typeface="+mn-ea"/>
                          <a:cs typeface="+mn-cs"/>
                        </a:rPr>
                        <a:t>Arthralgie bénigne à modérée résolue spontanément</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0"/>
                  </a:ext>
                </a:extLst>
              </a:tr>
              <a:tr h="342900">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1" i="0" u="none" strike="noStrike" kern="1200" baseline="0" dirty="0" err="1">
                          <a:solidFill>
                            <a:schemeClr val="dk1"/>
                          </a:solidFill>
                          <a:latin typeface="Montserrat" panose="00000500000000000000" pitchFamily="2" charset="0"/>
                          <a:ea typeface="+mn-ea"/>
                          <a:cs typeface="+mn-cs"/>
                        </a:rPr>
                        <a:t>Leibovitz</a:t>
                      </a:r>
                      <a:r>
                        <a:rPr lang="fr-FR" sz="600" b="1" i="0" u="none" strike="noStrike" kern="1200" baseline="0" dirty="0">
                          <a:solidFill>
                            <a:schemeClr val="dk1"/>
                          </a:solidFill>
                          <a:latin typeface="Montserrat" panose="00000500000000000000" pitchFamily="2" charset="0"/>
                          <a:ea typeface="+mn-ea"/>
                          <a:cs typeface="+mn-cs"/>
                        </a:rPr>
                        <a:t> 2000</a:t>
                      </a:r>
                    </a:p>
                    <a:p>
                      <a:pPr marL="0" marR="0" indent="0" algn="l" defTabSz="914400" rtl="0" eaLnBrk="1" fontAlgn="auto" latinLnBrk="0" hangingPunct="1">
                        <a:lnSpc>
                          <a:spcPct val="100000"/>
                        </a:lnSpc>
                        <a:spcBef>
                          <a:spcPts val="0"/>
                        </a:spcBef>
                        <a:spcAft>
                          <a:spcPts val="0"/>
                        </a:spcAft>
                        <a:buClrTx/>
                        <a:buSzTx/>
                        <a:buFontTx/>
                        <a:buNone/>
                        <a:tabLst/>
                        <a:defRPr/>
                      </a:pPr>
                      <a:r>
                        <a:rPr lang="fr-FR" sz="600" b="0" i="0" u="none" strike="noStrike" kern="1200" baseline="0" dirty="0">
                          <a:solidFill>
                            <a:schemeClr val="dk1"/>
                          </a:solidFill>
                          <a:latin typeface="Montserrat" panose="00000500000000000000" pitchFamily="2" charset="0"/>
                          <a:ea typeface="+mn-ea"/>
                          <a:cs typeface="+mn-cs"/>
                        </a:rPr>
                        <a:t>Contrôlée randomisée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95</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6 mois - 10 ans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fr-FR" sz="600" dirty="0">
                          <a:latin typeface="Montserrat" panose="00000500000000000000" pitchFamily="2" charset="0"/>
                        </a:rPr>
                        <a:t>Diarrhée aigue invasive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3 jours</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21 +/- 5 jours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b="0" i="0" u="none" strike="noStrike" kern="1200" baseline="0" dirty="0">
                          <a:solidFill>
                            <a:schemeClr val="dk1"/>
                          </a:solidFill>
                          <a:latin typeface="Montserrat" panose="00000500000000000000" pitchFamily="2" charset="0"/>
                          <a:ea typeface="+mn-ea"/>
                          <a:cs typeface="+mn-cs"/>
                        </a:rPr>
                        <a:t>Un cas arthrite bilatérale des. genoux dans les heures suivant le début du traitement</a:t>
                      </a:r>
                      <a:r>
                        <a:rPr lang="en-US" sz="600" b="0" i="0" u="none" strike="noStrike" kern="1200" baseline="0" dirty="0">
                          <a:solidFill>
                            <a:schemeClr val="dk1"/>
                          </a:solidFill>
                          <a:latin typeface="Montserrat" panose="00000500000000000000" pitchFamily="2" charset="0"/>
                          <a:ea typeface="+mn-ea"/>
                          <a:cs typeface="+mn-cs"/>
                        </a:rPr>
                        <a:t>, résolutive en quelques heures pas d’arrêt de traitement.</a:t>
                      </a:r>
                      <a:endParaRPr lang="fr-FR" sz="600" b="0" i="0" u="none" strike="noStrike" kern="1200" baseline="0" dirty="0">
                        <a:solidFill>
                          <a:schemeClr val="dk1"/>
                        </a:solidFill>
                        <a:latin typeface="Montserrat" panose="00000500000000000000" pitchFamily="2" charset="0"/>
                        <a:ea typeface="+mn-ea"/>
                        <a:cs typeface="+mn-cs"/>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11"/>
                  </a:ext>
                </a:extLst>
              </a:tr>
              <a:tr h="254011">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1" i="0" u="none" strike="noStrike" kern="1200" baseline="0" dirty="0">
                          <a:solidFill>
                            <a:schemeClr val="dk1"/>
                          </a:solidFill>
                          <a:latin typeface="Montserrat" panose="00000500000000000000" pitchFamily="2" charset="0"/>
                          <a:ea typeface="+mn-ea"/>
                          <a:cs typeface="+mn-cs"/>
                        </a:rPr>
                        <a:t>Zimbabwe BSADSG 2002</a:t>
                      </a:r>
                    </a:p>
                    <a:p>
                      <a:pPr marL="0" marR="0" indent="0" algn="l" defTabSz="914400" rtl="0" eaLnBrk="1" fontAlgn="auto" latinLnBrk="0" hangingPunct="1">
                        <a:lnSpc>
                          <a:spcPct val="100000"/>
                        </a:lnSpc>
                        <a:spcBef>
                          <a:spcPts val="0"/>
                        </a:spcBef>
                        <a:spcAft>
                          <a:spcPts val="0"/>
                        </a:spcAft>
                        <a:buClrTx/>
                        <a:buSzTx/>
                        <a:buFontTx/>
                        <a:buNone/>
                        <a:tabLst/>
                        <a:defRPr/>
                      </a:pPr>
                      <a:r>
                        <a:rPr lang="fr-FR" sz="600" b="0" i="0" u="none" strike="noStrike" kern="1200" baseline="0" dirty="0">
                          <a:solidFill>
                            <a:schemeClr val="dk1"/>
                          </a:solidFill>
                          <a:latin typeface="Montserrat" panose="00000500000000000000" pitchFamily="2" charset="0"/>
                          <a:ea typeface="+mn-ea"/>
                          <a:cs typeface="+mn-cs"/>
                        </a:rPr>
                        <a:t>Contrôlée randomisée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253</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 an - 12 ans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fr-FR" sz="600" dirty="0">
                          <a:latin typeface="Montserrat" panose="00000500000000000000" pitchFamily="2" charset="0"/>
                        </a:rPr>
                        <a:t>Shigellose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3 - 5 jours</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14 j</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3,5 %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en-US" sz="600" b="0" i="0" u="none" strike="noStrike" kern="1200" baseline="0" dirty="0">
                          <a:solidFill>
                            <a:schemeClr val="dk1"/>
                          </a:solidFill>
                          <a:latin typeface="Montserrat" panose="00000500000000000000" pitchFamily="2" charset="0"/>
                          <a:ea typeface="+mn-ea"/>
                          <a:cs typeface="+mn-cs"/>
                        </a:rPr>
                        <a:t>Arthralgies modérées avec mobilité articulaire normale lors du suivi</a:t>
                      </a:r>
                      <a:endParaRPr lang="fr-FR" sz="600" b="0" i="0" u="none" strike="noStrike" kern="1200" baseline="0" dirty="0">
                        <a:solidFill>
                          <a:schemeClr val="dk1"/>
                        </a:solidFill>
                        <a:latin typeface="Montserrat" panose="00000500000000000000" pitchFamily="2" charset="0"/>
                        <a:ea typeface="+mn-ea"/>
                        <a:cs typeface="+mn-cs"/>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2"/>
                  </a:ext>
                </a:extLst>
              </a:tr>
              <a:tr h="272624">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1" i="0" u="none" strike="noStrike" kern="1200" baseline="0" dirty="0">
                          <a:solidFill>
                            <a:schemeClr val="dk1"/>
                          </a:solidFill>
                          <a:latin typeface="Montserrat" panose="00000500000000000000" pitchFamily="2" charset="0"/>
                          <a:ea typeface="+mn-ea"/>
                          <a:cs typeface="+mn-cs"/>
                        </a:rPr>
                        <a:t>Chalumeau 2003</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Prospectif comparatif</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264 </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&lt; 19 ans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r>
                        <a:rPr lang="fr-FR" sz="600" dirty="0">
                          <a:latin typeface="Montserrat" panose="00000500000000000000" pitchFamily="2" charset="0"/>
                        </a:rPr>
                        <a:t>Infections variées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10 - 21 jours</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15 jours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3,8%</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Différence stat. significative par rapport au comparateur </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Arthralgies transitoires intéressant les grosses articulations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13"/>
                  </a:ext>
                </a:extLst>
              </a:tr>
              <a:tr h="342900">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1" i="0" u="none" strike="noStrike" kern="1200" baseline="0" dirty="0">
                          <a:solidFill>
                            <a:schemeClr val="dk1"/>
                          </a:solidFill>
                          <a:latin typeface="Montserrat" panose="00000500000000000000" pitchFamily="2" charset="0"/>
                          <a:ea typeface="+mn-ea"/>
                          <a:cs typeface="+mn-cs"/>
                        </a:rPr>
                        <a:t>Ciprofloxacine labo 2005</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Prospectif comparatif</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335</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 an - 17 ans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Infection urinaire compliquées   pyélonéphrite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10 - 21 jours </a:t>
                      </a:r>
                    </a:p>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 an</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algn="l" defTabSz="914400" rtl="0" eaLnBrk="1" latinLnBrk="0" hangingPunct="1"/>
                      <a:r>
                        <a:rPr lang="fr-FR" sz="600" b="0" i="0" u="none" strike="noStrike" kern="1200" baseline="0" dirty="0">
                          <a:solidFill>
                            <a:schemeClr val="dk1"/>
                          </a:solidFill>
                          <a:latin typeface="Montserrat" panose="00000500000000000000" pitchFamily="2" charset="0"/>
                          <a:ea typeface="+mn-ea"/>
                          <a:cs typeface="+mn-cs"/>
                        </a:rPr>
                        <a:t>13%</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Montserrat"/>
                        </a:defRPr>
                      </a:lvl1pPr>
                      <a:lvl2pPr marL="457200" algn="l" defTabSz="914400" rtl="0" eaLnBrk="1" latinLnBrk="0" hangingPunct="1">
                        <a:defRPr sz="1800" kern="1200">
                          <a:solidFill>
                            <a:schemeClr val="dk1"/>
                          </a:solidFill>
                          <a:latin typeface="Montserrat"/>
                        </a:defRPr>
                      </a:lvl2pPr>
                      <a:lvl3pPr marL="914400" algn="l" defTabSz="914400" rtl="0" eaLnBrk="1" latinLnBrk="0" hangingPunct="1">
                        <a:defRPr sz="1800" kern="1200">
                          <a:solidFill>
                            <a:schemeClr val="dk1"/>
                          </a:solidFill>
                          <a:latin typeface="Montserrat"/>
                        </a:defRPr>
                      </a:lvl3pPr>
                      <a:lvl4pPr marL="1371600" algn="l" defTabSz="914400" rtl="0" eaLnBrk="1" latinLnBrk="0" hangingPunct="1">
                        <a:defRPr sz="1800" kern="1200">
                          <a:solidFill>
                            <a:schemeClr val="dk1"/>
                          </a:solidFill>
                          <a:latin typeface="Montserrat"/>
                        </a:defRPr>
                      </a:lvl4pPr>
                      <a:lvl5pPr marL="1828800" algn="l" defTabSz="914400" rtl="0" eaLnBrk="1" latinLnBrk="0" hangingPunct="1">
                        <a:defRPr sz="1800" kern="1200">
                          <a:solidFill>
                            <a:schemeClr val="dk1"/>
                          </a:solidFill>
                          <a:latin typeface="Montserrat"/>
                        </a:defRPr>
                      </a:lvl5pPr>
                      <a:lvl6pPr marL="2286000" algn="l" defTabSz="914400" rtl="0" eaLnBrk="1" latinLnBrk="0" hangingPunct="1">
                        <a:defRPr sz="1800" kern="1200">
                          <a:solidFill>
                            <a:schemeClr val="dk1"/>
                          </a:solidFill>
                          <a:latin typeface="Montserrat"/>
                        </a:defRPr>
                      </a:lvl6pPr>
                      <a:lvl7pPr marL="2743200" algn="l" defTabSz="914400" rtl="0" eaLnBrk="1" latinLnBrk="0" hangingPunct="1">
                        <a:defRPr sz="1800" kern="1200">
                          <a:solidFill>
                            <a:schemeClr val="dk1"/>
                          </a:solidFill>
                          <a:latin typeface="Montserrat"/>
                        </a:defRPr>
                      </a:lvl7pPr>
                      <a:lvl8pPr marL="3200400" algn="l" defTabSz="914400" rtl="0" eaLnBrk="1" latinLnBrk="0" hangingPunct="1">
                        <a:defRPr sz="1800" kern="1200">
                          <a:solidFill>
                            <a:schemeClr val="dk1"/>
                          </a:solidFill>
                          <a:latin typeface="Montserrat"/>
                        </a:defRPr>
                      </a:lvl8pPr>
                      <a:lvl9pPr marL="3657600" algn="l" defTabSz="914400" rtl="0" eaLnBrk="1" latinLnBrk="0" hangingPunct="1">
                        <a:defRPr sz="1800" kern="1200">
                          <a:solidFill>
                            <a:schemeClr val="dk1"/>
                          </a:solidFill>
                          <a:latin typeface="Montserra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b="0" i="0" u="none" strike="noStrike" kern="1200" baseline="0" dirty="0">
                          <a:solidFill>
                            <a:schemeClr val="dk1"/>
                          </a:solidFill>
                          <a:latin typeface="Montserrat" panose="00000500000000000000" pitchFamily="2" charset="0"/>
                          <a:ea typeface="+mn-ea"/>
                          <a:cs typeface="+mn-cs"/>
                        </a:rPr>
                        <a:t>Différence stat. significative par rapport au comparateur Arthralgie bénigne à modérée  résolutives spontanément dans les 30 j après arrêt du traitement</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4"/>
                  </a:ext>
                </a:extLst>
              </a:tr>
            </a:tbl>
          </a:graphicData>
        </a:graphic>
      </p:graphicFrame>
      <p:sp>
        <p:nvSpPr>
          <p:cNvPr id="5" name="ZoneTexte 4"/>
          <p:cNvSpPr txBox="1"/>
          <p:nvPr/>
        </p:nvSpPr>
        <p:spPr>
          <a:xfrm>
            <a:off x="7020272" y="555526"/>
            <a:ext cx="2083938" cy="4455066"/>
          </a:xfrm>
          <a:prstGeom prst="rect">
            <a:avLst/>
          </a:prstGeom>
          <a:solidFill>
            <a:srgbClr val="5B9BD5">
              <a:lumMod val="40000"/>
              <a:lumOff val="60000"/>
            </a:srgbClr>
          </a:solidFill>
        </p:spPr>
        <p:txBody>
          <a:bodyPr wrap="square" rtlCol="0">
            <a:spAutoFit/>
          </a:bodyPr>
          <a:lstStyle/>
          <a:p>
            <a:pPr marL="214313" indent="-214313" defTabSz="685800">
              <a:buFont typeface="Arial" panose="020B0604020202020204" pitchFamily="34" charset="0"/>
              <a:buChar char="•"/>
              <a:defRPr/>
            </a:pPr>
            <a:r>
              <a:rPr lang="fr-FR" sz="1350" kern="0" dirty="0">
                <a:solidFill>
                  <a:prstClr val="black"/>
                </a:solidFill>
                <a:latin typeface="Montserrat"/>
              </a:rPr>
              <a:t>Dans toutes ces études, le risque de l'arthropathie due à la ciprofloxacine était absent ou très faible.</a:t>
            </a:r>
          </a:p>
          <a:p>
            <a:pPr marL="214313" indent="-214313" defTabSz="685800">
              <a:buFont typeface="Arial" panose="020B0604020202020204" pitchFamily="34" charset="0"/>
              <a:buChar char="•"/>
              <a:defRPr/>
            </a:pPr>
            <a:endParaRPr lang="fr-FR" sz="1350" kern="0" dirty="0">
              <a:solidFill>
                <a:prstClr val="black"/>
              </a:solidFill>
              <a:latin typeface="Montserrat"/>
            </a:endParaRPr>
          </a:p>
          <a:p>
            <a:pPr marL="214313" indent="-214313" defTabSz="685800">
              <a:buFont typeface="Arial" panose="020B0604020202020204" pitchFamily="34" charset="0"/>
              <a:buChar char="•"/>
              <a:defRPr/>
            </a:pPr>
            <a:r>
              <a:rPr lang="fr-FR" sz="1350" kern="0" dirty="0">
                <a:solidFill>
                  <a:prstClr val="black"/>
                </a:solidFill>
                <a:latin typeface="Montserrat"/>
              </a:rPr>
              <a:t>Sont décrites essentiellement des arthralgies d’intensité modérée et transitoire. </a:t>
            </a:r>
          </a:p>
          <a:p>
            <a:pPr marL="214313" indent="-214313" defTabSz="685800">
              <a:buFont typeface="Arial" panose="020B0604020202020204" pitchFamily="34" charset="0"/>
              <a:buChar char="•"/>
              <a:defRPr/>
            </a:pPr>
            <a:endParaRPr lang="fr-FR" sz="1350" kern="0" dirty="0">
              <a:solidFill>
                <a:prstClr val="black"/>
              </a:solidFill>
              <a:latin typeface="Montserrat"/>
            </a:endParaRPr>
          </a:p>
          <a:p>
            <a:pPr marL="214313" indent="-214313" defTabSz="685800">
              <a:buFont typeface="Arial" panose="020B0604020202020204" pitchFamily="34" charset="0"/>
              <a:buChar char="•"/>
              <a:defRPr/>
            </a:pPr>
            <a:r>
              <a:rPr lang="fr-FR" sz="1350" kern="0" dirty="0">
                <a:solidFill>
                  <a:prstClr val="black"/>
                </a:solidFill>
                <a:latin typeface="Montserrat"/>
              </a:rPr>
              <a:t>Par ailleurs, les études réalisées dans le cadre de fibroses cystiques induisent un potentiel biais d’indication </a:t>
            </a:r>
          </a:p>
        </p:txBody>
      </p:sp>
      <p:sp>
        <p:nvSpPr>
          <p:cNvPr id="6" name="ZoneTexte 5"/>
          <p:cNvSpPr txBox="1"/>
          <p:nvPr/>
        </p:nvSpPr>
        <p:spPr>
          <a:xfrm>
            <a:off x="48939" y="4808648"/>
            <a:ext cx="6923052" cy="219291"/>
          </a:xfrm>
          <a:prstGeom prst="rect">
            <a:avLst/>
          </a:prstGeom>
          <a:solidFill>
            <a:srgbClr val="5B9BD5">
              <a:lumMod val="20000"/>
              <a:lumOff val="80000"/>
            </a:srgbClr>
          </a:solidFill>
        </p:spPr>
        <p:txBody>
          <a:bodyPr wrap="square" rtlCol="0">
            <a:spAutoFit/>
          </a:bodyPr>
          <a:lstStyle/>
          <a:p>
            <a:pPr defTabSz="685800">
              <a:defRPr/>
            </a:pPr>
            <a:r>
              <a:rPr lang="fr-FR" sz="825" i="1" kern="0" dirty="0">
                <a:solidFill>
                  <a:prstClr val="black"/>
                </a:solidFill>
                <a:latin typeface="Montserrat"/>
              </a:rPr>
              <a:t>D’après </a:t>
            </a:r>
            <a:r>
              <a:rPr lang="en-US" sz="825" i="1" kern="0" dirty="0">
                <a:solidFill>
                  <a:prstClr val="black"/>
                </a:solidFill>
                <a:latin typeface="Montserrat"/>
              </a:rPr>
              <a:t>Patel K, Goldman JL. Safety Concerns Surrounding Quinolone Use in Children. J Clin Pharmacol. 2016 Sep;56(9):1060-75.</a:t>
            </a:r>
            <a:endParaRPr lang="fr-FR" sz="825" i="1" kern="0" dirty="0">
              <a:solidFill>
                <a:prstClr val="black"/>
              </a:solidFill>
              <a:latin typeface="Montserrat"/>
            </a:endParaRPr>
          </a:p>
        </p:txBody>
      </p:sp>
      <p:pic>
        <p:nvPicPr>
          <p:cNvPr id="2" name="Image 1">
            <a:extLst>
              <a:ext uri="{FF2B5EF4-FFF2-40B4-BE49-F238E27FC236}">
                <a16:creationId xmlns:a16="http://schemas.microsoft.com/office/drawing/2014/main" id="{05DE24E5-8FD8-EEE8-56C8-0DA61ACD29F4}"/>
              </a:ext>
            </a:extLst>
          </p:cNvPr>
          <p:cNvPicPr>
            <a:picLocks noChangeAspect="1"/>
          </p:cNvPicPr>
          <p:nvPr/>
        </p:nvPicPr>
        <p:blipFill>
          <a:blip r:embed="rId2"/>
          <a:stretch>
            <a:fillRect/>
          </a:stretch>
        </p:blipFill>
        <p:spPr>
          <a:xfrm>
            <a:off x="5448284" y="59876"/>
            <a:ext cx="3442625" cy="362742"/>
          </a:xfrm>
          <a:prstGeom prst="rect">
            <a:avLst/>
          </a:prstGeom>
        </p:spPr>
      </p:pic>
    </p:spTree>
    <p:extLst>
      <p:ext uri="{BB962C8B-B14F-4D97-AF65-F5344CB8AC3E}">
        <p14:creationId xmlns:p14="http://schemas.microsoft.com/office/powerpoint/2010/main" val="131671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9B05E48-8CE0-4C4A-B8E9-83612799F723}" type="slidenum">
              <a:rPr lang="fr-FR" smtClean="0">
                <a:solidFill>
                  <a:prstClr val="black">
                    <a:tint val="75000"/>
                  </a:prstClr>
                </a:solidFill>
              </a:rPr>
              <a:pPr/>
              <a:t>11</a:t>
            </a:fld>
            <a:endParaRPr lang="fr-FR">
              <a:solidFill>
                <a:prstClr val="black">
                  <a:tint val="75000"/>
                </a:prstClr>
              </a:solidFill>
            </a:endParaRPr>
          </a:p>
        </p:txBody>
      </p:sp>
      <p:sp>
        <p:nvSpPr>
          <p:cNvPr id="4" name="Titre 1"/>
          <p:cNvSpPr txBox="1">
            <a:spLocks/>
          </p:cNvSpPr>
          <p:nvPr/>
        </p:nvSpPr>
        <p:spPr>
          <a:xfrm>
            <a:off x="424421" y="809716"/>
            <a:ext cx="8896910" cy="443427"/>
          </a:xfrm>
          <a:prstGeom prst="rect">
            <a:avLst/>
          </a:prstGeom>
          <a:noFill/>
        </p:spPr>
        <p:txBody>
          <a:bodyPr vert="horz" lIns="68580" tIns="34290" rIns="68580" bIns="34290" rtlCol="0" anchor="ctr">
            <a:normAutofit/>
          </a:bodyPr>
          <a:lstStyle>
            <a:lvl1pPr algn="l" defTabSz="914400" rtl="0" eaLnBrk="1" latinLnBrk="0" hangingPunct="1">
              <a:lnSpc>
                <a:spcPct val="90000"/>
              </a:lnSpc>
              <a:spcBef>
                <a:spcPct val="0"/>
              </a:spcBef>
              <a:buNone/>
              <a:defRPr lang="fr-FR" sz="3200" b="1" kern="1200" baseline="0" dirty="0">
                <a:solidFill>
                  <a:srgbClr val="00A0A7"/>
                </a:solidFill>
                <a:latin typeface="Montserrat" panose="00000500000000000000" pitchFamily="2" charset="0"/>
                <a:ea typeface="+mj-ea"/>
                <a:cs typeface="+mj-cs"/>
              </a:defRPr>
            </a:lvl1pPr>
          </a:lstStyle>
          <a:p>
            <a:pPr defTabSz="685800">
              <a:defRPr/>
            </a:pPr>
            <a:r>
              <a:rPr lang="fr-FR" sz="2400" dirty="0">
                <a:solidFill>
                  <a:srgbClr val="002395"/>
                </a:solidFill>
              </a:rPr>
              <a:t>Autres effets indésirables</a:t>
            </a:r>
          </a:p>
        </p:txBody>
      </p:sp>
      <p:sp>
        <p:nvSpPr>
          <p:cNvPr id="6" name="Rectangle 5"/>
          <p:cNvSpPr/>
          <p:nvPr/>
        </p:nvSpPr>
        <p:spPr>
          <a:xfrm>
            <a:off x="416384" y="1419622"/>
            <a:ext cx="8311231" cy="3231654"/>
          </a:xfrm>
          <a:prstGeom prst="rect">
            <a:avLst/>
          </a:prstGeom>
        </p:spPr>
        <p:txBody>
          <a:bodyPr wrap="square">
            <a:spAutoFit/>
          </a:bodyPr>
          <a:lstStyle/>
          <a:p>
            <a:pPr>
              <a:defRPr/>
            </a:pPr>
            <a:r>
              <a:rPr lang="fr-FR" sz="1200" dirty="0">
                <a:solidFill>
                  <a:prstClr val="black"/>
                </a:solidFill>
                <a:latin typeface="Montserrat"/>
              </a:rPr>
              <a:t>Plusieurs études prospectives et rétrospectives comparatives ont montré que le taux d'événements indésirables de la ciprofloxacine chez les enfants était similaire à celui observé avec d'autres antibiotiques</a:t>
            </a:r>
            <a:r>
              <a:rPr lang="fr-FR" sz="1200" b="1" dirty="0">
                <a:solidFill>
                  <a:prstClr val="black"/>
                </a:solidFill>
                <a:latin typeface="Montserrat"/>
              </a:rPr>
              <a:t> </a:t>
            </a:r>
          </a:p>
          <a:p>
            <a:pPr>
              <a:defRPr/>
            </a:pPr>
            <a:r>
              <a:rPr lang="fr-FR" sz="1200" b="1" dirty="0">
                <a:solidFill>
                  <a:prstClr val="black"/>
                </a:solidFill>
                <a:latin typeface="Montserrat"/>
              </a:rPr>
              <a:t>            </a:t>
            </a:r>
            <a:endParaRPr lang="fr-FR" sz="1200" b="1" u="sng" dirty="0">
              <a:solidFill>
                <a:prstClr val="black"/>
              </a:solidFill>
              <a:latin typeface="Montserrat"/>
            </a:endParaRPr>
          </a:p>
          <a:p>
            <a:r>
              <a:rPr lang="fr-FR" sz="1200" b="1" u="sng" dirty="0">
                <a:solidFill>
                  <a:prstClr val="black"/>
                </a:solidFill>
                <a:latin typeface="Montserrat"/>
              </a:rPr>
              <a:t>Concernant les atteintes tendineuse : </a:t>
            </a:r>
          </a:p>
          <a:p>
            <a:endParaRPr lang="fr-FR" sz="1200" dirty="0">
              <a:solidFill>
                <a:prstClr val="black"/>
              </a:solidFill>
              <a:latin typeface="Montserrat"/>
            </a:endParaRPr>
          </a:p>
          <a:p>
            <a:r>
              <a:rPr lang="fr-FR" sz="1200" dirty="0">
                <a:solidFill>
                  <a:prstClr val="black"/>
                </a:solidFill>
                <a:latin typeface="Montserrat"/>
              </a:rPr>
              <a:t>Rupture tendineuse :  Adulte: 15 -20 /100 000 patient traités, non rapporté chez l’enfant </a:t>
            </a:r>
          </a:p>
          <a:p>
            <a:endParaRPr lang="fr-FR" sz="1200" dirty="0">
              <a:solidFill>
                <a:prstClr val="black"/>
              </a:solidFill>
              <a:latin typeface="Montserrat"/>
            </a:endParaRPr>
          </a:p>
          <a:p>
            <a:r>
              <a:rPr lang="fr-FR" sz="1200" b="1" u="sng" dirty="0">
                <a:solidFill>
                  <a:prstClr val="black"/>
                </a:solidFill>
                <a:latin typeface="Montserrat"/>
              </a:rPr>
              <a:t>Autres effets indésirables rares: </a:t>
            </a:r>
          </a:p>
          <a:p>
            <a:endParaRPr lang="fr-FR" sz="1200" dirty="0">
              <a:solidFill>
                <a:prstClr val="black"/>
              </a:solidFill>
              <a:latin typeface="Montserrat"/>
            </a:endParaRPr>
          </a:p>
          <a:p>
            <a:r>
              <a:rPr lang="fr-FR" sz="1200" u="sng" dirty="0">
                <a:solidFill>
                  <a:prstClr val="black"/>
                </a:solidFill>
                <a:latin typeface="Montserrat"/>
              </a:rPr>
              <a:t>Allongement QT :</a:t>
            </a:r>
            <a:r>
              <a:rPr lang="fr-FR" sz="1200" dirty="0">
                <a:solidFill>
                  <a:prstClr val="black"/>
                </a:solidFill>
                <a:latin typeface="Montserrat"/>
              </a:rPr>
              <a:t>  Ciprofloxacine effet proarythmogéne &lt; Levofloxacine</a:t>
            </a:r>
          </a:p>
          <a:p>
            <a:r>
              <a:rPr lang="fr-FR" sz="1200" dirty="0">
                <a:solidFill>
                  <a:prstClr val="black"/>
                </a:solidFill>
                <a:latin typeface="Montserrat"/>
              </a:rPr>
              <a:t>Effet observé chez l’adulte mais non retrouvé dans le cadre des études cliniques en pédiatrie  </a:t>
            </a:r>
          </a:p>
          <a:p>
            <a:endParaRPr lang="fr-FR" sz="1200" dirty="0">
              <a:solidFill>
                <a:prstClr val="black"/>
              </a:solidFill>
              <a:latin typeface="Montserrat"/>
            </a:endParaRPr>
          </a:p>
          <a:p>
            <a:r>
              <a:rPr lang="fr-FR" sz="1200" u="sng" dirty="0">
                <a:solidFill>
                  <a:prstClr val="black"/>
                </a:solidFill>
                <a:latin typeface="Montserrat"/>
              </a:rPr>
              <a:t>Neurologiques:</a:t>
            </a:r>
            <a:r>
              <a:rPr lang="fr-FR" sz="1200" dirty="0">
                <a:solidFill>
                  <a:prstClr val="black"/>
                </a:solidFill>
                <a:latin typeface="Montserrat"/>
              </a:rPr>
              <a:t>  fréquence identique entre groupe FQ et groupe Trt comparateur </a:t>
            </a:r>
          </a:p>
          <a:p>
            <a:endParaRPr lang="fr-FR" sz="1200" dirty="0">
              <a:solidFill>
                <a:prstClr val="black"/>
              </a:solidFill>
              <a:latin typeface="Montserrat"/>
            </a:endParaRPr>
          </a:p>
          <a:p>
            <a:r>
              <a:rPr lang="fr-FR" sz="1200" u="sng" dirty="0">
                <a:solidFill>
                  <a:prstClr val="black"/>
                </a:solidFill>
                <a:latin typeface="Montserrat"/>
              </a:rPr>
              <a:t>Cutanées:</a:t>
            </a:r>
            <a:r>
              <a:rPr lang="fr-FR" sz="1200" dirty="0">
                <a:solidFill>
                  <a:prstClr val="black"/>
                </a:solidFill>
                <a:latin typeface="Montserrat"/>
              </a:rPr>
              <a:t> photosensibilité; rashes cutanés </a:t>
            </a:r>
          </a:p>
          <a:p>
            <a:endParaRPr lang="fr-FR" sz="1200" dirty="0">
              <a:solidFill>
                <a:prstClr val="black"/>
              </a:solidFill>
              <a:latin typeface="Montserrat"/>
            </a:endParaRPr>
          </a:p>
          <a:p>
            <a:r>
              <a:rPr lang="fr-FR" sz="1200" u="sng" dirty="0">
                <a:solidFill>
                  <a:prstClr val="black"/>
                </a:solidFill>
                <a:latin typeface="Montserrat"/>
              </a:rPr>
              <a:t>Glucose:</a:t>
            </a:r>
            <a:r>
              <a:rPr lang="fr-FR" sz="1200" dirty="0">
                <a:solidFill>
                  <a:prstClr val="black"/>
                </a:solidFill>
                <a:latin typeface="Montserrat"/>
              </a:rPr>
              <a:t> hypo ou hyperglycémie </a:t>
            </a:r>
          </a:p>
        </p:txBody>
      </p:sp>
      <p:pic>
        <p:nvPicPr>
          <p:cNvPr id="2" name="Image 1">
            <a:extLst>
              <a:ext uri="{FF2B5EF4-FFF2-40B4-BE49-F238E27FC236}">
                <a16:creationId xmlns:a16="http://schemas.microsoft.com/office/drawing/2014/main" id="{9765DE18-762C-DF53-6300-54D033D5350D}"/>
              </a:ext>
            </a:extLst>
          </p:cNvPr>
          <p:cNvPicPr>
            <a:picLocks noChangeAspect="1"/>
          </p:cNvPicPr>
          <p:nvPr/>
        </p:nvPicPr>
        <p:blipFill>
          <a:blip r:embed="rId2"/>
          <a:stretch>
            <a:fillRect/>
          </a:stretch>
        </p:blipFill>
        <p:spPr>
          <a:xfrm>
            <a:off x="3419872" y="72403"/>
            <a:ext cx="5616200" cy="591767"/>
          </a:xfrm>
          <a:prstGeom prst="rect">
            <a:avLst/>
          </a:prstGeom>
        </p:spPr>
      </p:pic>
    </p:spTree>
    <p:extLst>
      <p:ext uri="{BB962C8B-B14F-4D97-AF65-F5344CB8AC3E}">
        <p14:creationId xmlns:p14="http://schemas.microsoft.com/office/powerpoint/2010/main" val="135821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79024" y="830811"/>
            <a:ext cx="6984776" cy="649349"/>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lang="fr-FR" sz="3200" b="1" kern="1200" baseline="0" dirty="0">
                <a:solidFill>
                  <a:srgbClr val="00A0A7"/>
                </a:solidFill>
                <a:latin typeface="Montserrat" panose="00000500000000000000" pitchFamily="2" charset="0"/>
                <a:ea typeface="+mj-ea"/>
                <a:cs typeface="+mj-cs"/>
              </a:defRPr>
            </a:lvl1pPr>
          </a:lstStyle>
          <a:p>
            <a:pPr defTabSz="685800">
              <a:defRPr/>
            </a:pPr>
            <a:r>
              <a:rPr lang="fr-FR" sz="2400" dirty="0">
                <a:solidFill>
                  <a:srgbClr val="002395"/>
                </a:solidFill>
              </a:rPr>
              <a:t>Pour rappel Fluoroquinolones en pédiatrie</a:t>
            </a:r>
          </a:p>
        </p:txBody>
      </p:sp>
      <p:sp>
        <p:nvSpPr>
          <p:cNvPr id="6" name="ZoneTexte 5"/>
          <p:cNvSpPr txBox="1"/>
          <p:nvPr/>
        </p:nvSpPr>
        <p:spPr>
          <a:xfrm>
            <a:off x="479024" y="1464155"/>
            <a:ext cx="8913209" cy="2723823"/>
          </a:xfrm>
          <a:prstGeom prst="rect">
            <a:avLst/>
          </a:prstGeom>
          <a:noFill/>
        </p:spPr>
        <p:txBody>
          <a:bodyPr wrap="square" rtlCol="0">
            <a:spAutoFit/>
          </a:bodyPr>
          <a:lstStyle/>
          <a:p>
            <a:r>
              <a:rPr lang="fr-FR" sz="1350" dirty="0">
                <a:solidFill>
                  <a:prstClr val="black"/>
                </a:solidFill>
                <a:latin typeface="Montserrat"/>
              </a:rPr>
              <a:t>RCP : Contre-indication</a:t>
            </a:r>
            <a:r>
              <a:rPr lang="fr-FR" sz="1350" b="1" dirty="0">
                <a:solidFill>
                  <a:prstClr val="black"/>
                </a:solidFill>
                <a:latin typeface="Montserrat"/>
              </a:rPr>
              <a:t> </a:t>
            </a:r>
            <a:r>
              <a:rPr lang="fr-FR" sz="1350" dirty="0">
                <a:solidFill>
                  <a:prstClr val="black"/>
                </a:solidFill>
                <a:latin typeface="Montserrat"/>
              </a:rPr>
              <a:t>chez l’enfant jusqu’en 2000 </a:t>
            </a:r>
            <a:r>
              <a:rPr lang="fr-FR" sz="900" dirty="0">
                <a:solidFill>
                  <a:prstClr val="black"/>
                </a:solidFill>
                <a:latin typeface="Montserrat"/>
                <a:hlinkClick r:id="rId2"/>
              </a:rPr>
              <a:t>https://archive.ansm.sante.fr/S-informer/Informations-de-securite-Lettres-aux-professionnels-de-sante/Utilisation-exceptionnelle-de-la-ciprofloxacine-et-de-l-ofloxacine-en-pediatrie</a:t>
            </a:r>
            <a:endParaRPr lang="fr-FR" sz="900" dirty="0">
              <a:solidFill>
                <a:prstClr val="black"/>
              </a:solidFill>
              <a:latin typeface="Montserrat"/>
            </a:endParaRPr>
          </a:p>
          <a:p>
            <a:endParaRPr lang="fr-FR" sz="1350" dirty="0">
              <a:solidFill>
                <a:prstClr val="black"/>
              </a:solidFill>
              <a:latin typeface="Montserrat"/>
            </a:endParaRPr>
          </a:p>
          <a:p>
            <a:r>
              <a:rPr lang="fr-FR" sz="1350" dirty="0">
                <a:solidFill>
                  <a:prstClr val="black"/>
                </a:solidFill>
                <a:latin typeface="Montserrat"/>
              </a:rPr>
              <a:t>RCP : Pas de contre indication depuis 2000)</a:t>
            </a:r>
            <a:endParaRPr lang="fr-FR" sz="1350" u="sng" dirty="0">
              <a:solidFill>
                <a:prstClr val="black"/>
              </a:solidFill>
              <a:latin typeface="Montserrat"/>
            </a:endParaRPr>
          </a:p>
          <a:p>
            <a:r>
              <a:rPr lang="fr-FR" sz="1350" dirty="0">
                <a:solidFill>
                  <a:prstClr val="black"/>
                </a:solidFill>
                <a:latin typeface="Montserrat"/>
              </a:rPr>
              <a:t>Instauration après « évaluation attentive du rapport bénéfices/risques »</a:t>
            </a:r>
          </a:p>
          <a:p>
            <a:pPr>
              <a:defRPr/>
            </a:pPr>
            <a:r>
              <a:rPr lang="fr-FR" sz="900" dirty="0">
                <a:solidFill>
                  <a:prstClr val="black"/>
                </a:solidFill>
                <a:latin typeface="Montserrat"/>
                <a:hlinkClick r:id="rId3"/>
              </a:rPr>
              <a:t>https://ansm.sante.fr/dossiers-thematiques/fluoroquinolones</a:t>
            </a:r>
            <a:r>
              <a:rPr lang="fr-FR" sz="900" dirty="0">
                <a:solidFill>
                  <a:prstClr val="black"/>
                </a:solidFill>
                <a:latin typeface="Montserrat"/>
              </a:rPr>
              <a:t> </a:t>
            </a:r>
          </a:p>
          <a:p>
            <a:pPr>
              <a:defRPr/>
            </a:pPr>
            <a:r>
              <a:rPr lang="fr-FR" sz="900" dirty="0">
                <a:solidFill>
                  <a:prstClr val="black"/>
                </a:solidFill>
                <a:latin typeface="Montserrat"/>
                <a:hlinkClick r:id="rId4"/>
              </a:rPr>
              <a:t>https://sfpt-fr.org/pharmacofact-blog/1774-f009-les-fluoroquinolones-doivent-%C3%AAtre-%C3%A9vit%C3%A9es-en-pratique-courante</a:t>
            </a:r>
            <a:endParaRPr lang="fr-FR" sz="900" dirty="0">
              <a:solidFill>
                <a:prstClr val="black"/>
              </a:solidFill>
              <a:latin typeface="Montserrat"/>
            </a:endParaRPr>
          </a:p>
          <a:p>
            <a:pPr>
              <a:defRPr/>
            </a:pPr>
            <a:endParaRPr lang="fr-FR" sz="900" dirty="0">
              <a:solidFill>
                <a:prstClr val="black"/>
              </a:solidFill>
              <a:latin typeface="Montserrat"/>
            </a:endParaRPr>
          </a:p>
          <a:p>
            <a:pPr>
              <a:defRPr/>
            </a:pPr>
            <a:endParaRPr lang="fr-FR" sz="900" dirty="0">
              <a:solidFill>
                <a:prstClr val="black"/>
              </a:solidFill>
              <a:latin typeface="Montserrat"/>
            </a:endParaRPr>
          </a:p>
          <a:p>
            <a:pPr>
              <a:defRPr/>
            </a:pPr>
            <a:endParaRPr lang="fr-FR" sz="900" dirty="0">
              <a:solidFill>
                <a:prstClr val="black"/>
              </a:solidFill>
              <a:latin typeface="Montserrat"/>
            </a:endParaRPr>
          </a:p>
          <a:p>
            <a:pPr>
              <a:defRPr/>
            </a:pPr>
            <a:endParaRPr lang="fr-FR" sz="900" dirty="0">
              <a:solidFill>
                <a:prstClr val="black"/>
              </a:solidFill>
              <a:latin typeface="Montserrat"/>
            </a:endParaRPr>
          </a:p>
          <a:p>
            <a:pPr>
              <a:defRPr/>
            </a:pPr>
            <a:r>
              <a:rPr lang="fr-FR" sz="1350" b="1" dirty="0">
                <a:solidFill>
                  <a:prstClr val="black"/>
                </a:solidFill>
                <a:latin typeface="Montserrat"/>
              </a:rPr>
              <a:t>	Dans les infections sévéres en seconde intention et dans un nombre limité d’indication</a:t>
            </a:r>
          </a:p>
          <a:p>
            <a:r>
              <a:rPr lang="fr-FR" sz="1350" b="1" dirty="0">
                <a:solidFill>
                  <a:prstClr val="black"/>
                </a:solidFill>
                <a:latin typeface="Montserrat"/>
              </a:rPr>
              <a:t>	 en concertation entre infectiologues/pédiatres et pour la période la plus courte possible.  </a:t>
            </a:r>
          </a:p>
        </p:txBody>
      </p:sp>
      <p:sp>
        <p:nvSpPr>
          <p:cNvPr id="9" name="ZoneTexte 8"/>
          <p:cNvSpPr txBox="1"/>
          <p:nvPr/>
        </p:nvSpPr>
        <p:spPr>
          <a:xfrm>
            <a:off x="467544" y="4184526"/>
            <a:ext cx="6132161" cy="230832"/>
          </a:xfrm>
          <a:prstGeom prst="rect">
            <a:avLst/>
          </a:prstGeom>
          <a:noFill/>
        </p:spPr>
        <p:txBody>
          <a:bodyPr wrap="square" rtlCol="0">
            <a:spAutoFit/>
          </a:bodyPr>
          <a:lstStyle/>
          <a:p>
            <a:r>
              <a:rPr lang="fr-FR" sz="900" dirty="0">
                <a:solidFill>
                  <a:prstClr val="black"/>
                </a:solidFill>
                <a:latin typeface="Montserrat"/>
                <a:hlinkClick r:id="rId5"/>
              </a:rPr>
              <a:t>https</a:t>
            </a:r>
            <a:r>
              <a:rPr lang="fr-FR" sz="675" b="1" dirty="0">
                <a:solidFill>
                  <a:prstClr val="black"/>
                </a:solidFill>
                <a:latin typeface="Montserrat"/>
                <a:hlinkClick r:id="rId5"/>
              </a:rPr>
              <a:t>://</a:t>
            </a:r>
            <a:r>
              <a:rPr lang="fr-FR" sz="900" dirty="0">
                <a:solidFill>
                  <a:prstClr val="black"/>
                </a:solidFill>
                <a:latin typeface="Montserrat"/>
                <a:hlinkClick r:id="rId5"/>
              </a:rPr>
              <a:t>base-donnees-publique.medicaments.gouv.fr/affichageDoc.php?specid=64728922&amp;typedoc=R</a:t>
            </a:r>
            <a:endParaRPr lang="fr-FR" sz="900" dirty="0">
              <a:solidFill>
                <a:prstClr val="black"/>
              </a:solidFill>
              <a:latin typeface="Montserrat"/>
            </a:endParaRPr>
          </a:p>
        </p:txBody>
      </p:sp>
      <p:pic>
        <p:nvPicPr>
          <p:cNvPr id="2" name="Image 1">
            <a:extLst>
              <a:ext uri="{FF2B5EF4-FFF2-40B4-BE49-F238E27FC236}">
                <a16:creationId xmlns:a16="http://schemas.microsoft.com/office/drawing/2014/main" id="{95E85FB2-C19B-7A96-7CA7-BA1852130A00}"/>
              </a:ext>
            </a:extLst>
          </p:cNvPr>
          <p:cNvPicPr>
            <a:picLocks noChangeAspect="1"/>
          </p:cNvPicPr>
          <p:nvPr/>
        </p:nvPicPr>
        <p:blipFill>
          <a:blip r:embed="rId6"/>
          <a:stretch>
            <a:fillRect/>
          </a:stretch>
        </p:blipFill>
        <p:spPr>
          <a:xfrm>
            <a:off x="4447361" y="64450"/>
            <a:ext cx="4618009" cy="491076"/>
          </a:xfrm>
          <a:prstGeom prst="rect">
            <a:avLst/>
          </a:prstGeom>
        </p:spPr>
      </p:pic>
    </p:spTree>
    <p:extLst>
      <p:ext uri="{BB962C8B-B14F-4D97-AF65-F5344CB8AC3E}">
        <p14:creationId xmlns:p14="http://schemas.microsoft.com/office/powerpoint/2010/main" val="3425041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13</a:t>
            </a:fld>
            <a:endParaRPr lang="fr-FR" dirty="0"/>
          </a:p>
        </p:txBody>
      </p:sp>
      <p:sp>
        <p:nvSpPr>
          <p:cNvPr id="2" name="Espace réservé de la date 1"/>
          <p:cNvSpPr>
            <a:spLocks noGrp="1"/>
          </p:cNvSpPr>
          <p:nvPr>
            <p:ph type="dt" sz="half" idx="2"/>
          </p:nvPr>
        </p:nvSpPr>
        <p:spPr/>
        <p:txBody>
          <a:bodyPr/>
          <a:lstStyle/>
          <a:p>
            <a:fld id="{9E4F9C7A-68E5-0042-9946-4669E134DC3E}" type="datetime1">
              <a:rPr lang="fr-FR" cap="all" smtClean="0"/>
              <a:t>03/07/2024</a:t>
            </a:fld>
            <a:r>
              <a:rPr lang="fr-FR" cap="all" dirty="0"/>
              <a:t> </a:t>
            </a:r>
          </a:p>
        </p:txBody>
      </p:sp>
      <p:sp>
        <p:nvSpPr>
          <p:cNvPr id="6" name="Espace réservé du texte 5">
            <a:extLst>
              <a:ext uri="{FF2B5EF4-FFF2-40B4-BE49-F238E27FC236}">
                <a16:creationId xmlns:a16="http://schemas.microsoft.com/office/drawing/2014/main" id="{0AB48ED5-418C-F640-8AB7-E75C104C25CB}"/>
              </a:ext>
            </a:extLst>
          </p:cNvPr>
          <p:cNvSpPr>
            <a:spLocks noGrp="1"/>
          </p:cNvSpPr>
          <p:nvPr>
            <p:ph type="body" sz="quarter" idx="13"/>
          </p:nvPr>
        </p:nvSpPr>
        <p:spPr/>
        <p:txBody>
          <a:bodyPr/>
          <a:lstStyle/>
          <a:p>
            <a:r>
              <a:rPr lang="fr-FR" sz="1600" dirty="0"/>
              <a:t>Dr </a:t>
            </a:r>
            <a:r>
              <a:rPr lang="fr-FR" sz="1600" dirty="0" err="1"/>
              <a:t>Gard,</a:t>
            </a:r>
            <a:r>
              <a:rPr lang="fr-FR" sz="1600" dirty="0"/>
              <a:t> Julie Braccini, Dr Boucard, Pharmaciens - OMéDIT PACA Corse</a:t>
            </a:r>
          </a:p>
          <a:p>
            <a:endParaRPr lang="fr-FR" dirty="0"/>
          </a:p>
        </p:txBody>
      </p:sp>
      <p:sp>
        <p:nvSpPr>
          <p:cNvPr id="5" name="Titre 4">
            <a:extLst>
              <a:ext uri="{FF2B5EF4-FFF2-40B4-BE49-F238E27FC236}">
                <a16:creationId xmlns:a16="http://schemas.microsoft.com/office/drawing/2014/main" id="{7FECE53A-9267-D842-B87E-F184AF518E9F}"/>
              </a:ext>
            </a:extLst>
          </p:cNvPr>
          <p:cNvSpPr>
            <a:spLocks noGrp="1"/>
          </p:cNvSpPr>
          <p:nvPr>
            <p:ph type="title"/>
          </p:nvPr>
        </p:nvSpPr>
        <p:spPr>
          <a:xfrm>
            <a:off x="359568" y="627848"/>
            <a:ext cx="8424863" cy="539991"/>
          </a:xfrm>
        </p:spPr>
        <p:txBody>
          <a:bodyPr>
            <a:normAutofit/>
          </a:bodyPr>
          <a:lstStyle/>
          <a:p>
            <a:r>
              <a:rPr lang="fr-FR" sz="2800" dirty="0">
                <a:solidFill>
                  <a:srgbClr val="002395"/>
                </a:solidFill>
              </a:rPr>
              <a:t>Juste prescription et bon usage</a:t>
            </a: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nvPr>
        </p:nvSpPr>
        <p:spPr/>
        <p:txBody>
          <a:bodyPr/>
          <a:lstStyle/>
          <a:p>
            <a:r>
              <a:rPr lang="fr-FR" dirty="0">
                <a:solidFill>
                  <a:srgbClr val="002395"/>
                </a:solidFill>
              </a:rPr>
              <a:t>Infection invasive à méningocoque </a:t>
            </a:r>
            <a:r>
              <a:rPr lang="fr-FR" b="1" u="sng" dirty="0">
                <a:solidFill>
                  <a:srgbClr val="002395"/>
                </a:solidFill>
              </a:rPr>
              <a:t>année</a:t>
            </a:r>
            <a:r>
              <a:rPr lang="fr-FR" u="sng" dirty="0">
                <a:solidFill>
                  <a:srgbClr val="002395"/>
                </a:solidFill>
              </a:rPr>
              <a:t> </a:t>
            </a:r>
            <a:r>
              <a:rPr lang="fr-FR" b="1" u="sng" dirty="0">
                <a:solidFill>
                  <a:srgbClr val="002395"/>
                </a:solidFill>
              </a:rPr>
              <a:t>2023</a:t>
            </a:r>
            <a:r>
              <a:rPr lang="fr-FR" u="sng" dirty="0">
                <a:solidFill>
                  <a:srgbClr val="002395"/>
                </a:solidFill>
              </a:rPr>
              <a:t> </a:t>
            </a:r>
            <a:br>
              <a:rPr lang="fr-FR" dirty="0">
                <a:solidFill>
                  <a:srgbClr val="002395"/>
                </a:solidFill>
              </a:rPr>
            </a:br>
            <a:r>
              <a:rPr lang="fr-FR" dirty="0">
                <a:solidFill>
                  <a:srgbClr val="002395"/>
                </a:solidFill>
              </a:rPr>
              <a:t>données </a:t>
            </a:r>
            <a:r>
              <a:rPr lang="fr-FR" dirty="0" err="1">
                <a:solidFill>
                  <a:srgbClr val="002395"/>
                </a:solidFill>
              </a:rPr>
              <a:t>SpF</a:t>
            </a:r>
            <a:endParaRPr lang="fr-FR" dirty="0">
              <a:solidFill>
                <a:srgbClr val="002395"/>
              </a:solidFill>
            </a:endParaRPr>
          </a:p>
        </p:txBody>
      </p:sp>
      <p:pic>
        <p:nvPicPr>
          <p:cNvPr id="8" name="Image 7">
            <a:extLst>
              <a:ext uri="{FF2B5EF4-FFF2-40B4-BE49-F238E27FC236}">
                <a16:creationId xmlns:a16="http://schemas.microsoft.com/office/drawing/2014/main" id="{026B95E4-A6AC-7360-0B5E-C79CAED4067F}"/>
              </a:ext>
            </a:extLst>
          </p:cNvPr>
          <p:cNvPicPr>
            <a:picLocks noChangeAspect="1"/>
          </p:cNvPicPr>
          <p:nvPr/>
        </p:nvPicPr>
        <p:blipFill>
          <a:blip r:embed="rId2"/>
          <a:stretch>
            <a:fillRect/>
          </a:stretch>
        </p:blipFill>
        <p:spPr>
          <a:xfrm>
            <a:off x="5138968" y="1681451"/>
            <a:ext cx="3580631" cy="2796723"/>
          </a:xfrm>
          <a:prstGeom prst="rect">
            <a:avLst/>
          </a:prstGeom>
        </p:spPr>
      </p:pic>
      <p:pic>
        <p:nvPicPr>
          <p:cNvPr id="11" name="Image 10" descr="Une image contenant Police, Graphique, logo, graphisme&#10;&#10;Description générée automatiquement">
            <a:extLst>
              <a:ext uri="{FF2B5EF4-FFF2-40B4-BE49-F238E27FC236}">
                <a16:creationId xmlns:a16="http://schemas.microsoft.com/office/drawing/2014/main" id="{848E8FC7-4021-04B0-5536-7F8AC94486BB}"/>
              </a:ext>
            </a:extLst>
          </p:cNvPr>
          <p:cNvPicPr>
            <a:picLocks noChangeAspect="1"/>
          </p:cNvPicPr>
          <p:nvPr/>
        </p:nvPicPr>
        <p:blipFill>
          <a:blip r:embed="rId3"/>
          <a:stretch>
            <a:fillRect/>
          </a:stretch>
        </p:blipFill>
        <p:spPr>
          <a:xfrm>
            <a:off x="7572800" y="130744"/>
            <a:ext cx="1267858" cy="497282"/>
          </a:xfrm>
          <a:prstGeom prst="rect">
            <a:avLst/>
          </a:prstGeom>
        </p:spPr>
      </p:pic>
      <p:pic>
        <p:nvPicPr>
          <p:cNvPr id="7" name="Image 6">
            <a:extLst>
              <a:ext uri="{FF2B5EF4-FFF2-40B4-BE49-F238E27FC236}">
                <a16:creationId xmlns:a16="http://schemas.microsoft.com/office/drawing/2014/main" id="{57B59A14-AC99-2A89-3E92-B9AA3A4AD422}"/>
              </a:ext>
            </a:extLst>
          </p:cNvPr>
          <p:cNvPicPr>
            <a:picLocks noChangeAspect="1"/>
          </p:cNvPicPr>
          <p:nvPr/>
        </p:nvPicPr>
        <p:blipFill>
          <a:blip r:embed="rId4"/>
          <a:stretch>
            <a:fillRect/>
          </a:stretch>
        </p:blipFill>
        <p:spPr>
          <a:xfrm>
            <a:off x="323850" y="2265801"/>
            <a:ext cx="4396290" cy="2195018"/>
          </a:xfrm>
          <a:prstGeom prst="rect">
            <a:avLst/>
          </a:prstGeom>
        </p:spPr>
      </p:pic>
    </p:spTree>
    <p:extLst>
      <p:ext uri="{BB962C8B-B14F-4D97-AF65-F5344CB8AC3E}">
        <p14:creationId xmlns:p14="http://schemas.microsoft.com/office/powerpoint/2010/main" val="4667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2024372" y="103951"/>
            <a:ext cx="5787988" cy="452852"/>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lang="fr-FR" sz="3200" b="1" kern="1200" baseline="0" dirty="0">
                <a:solidFill>
                  <a:srgbClr val="00A0A7"/>
                </a:solidFill>
                <a:latin typeface="Montserrat" panose="00000500000000000000" pitchFamily="2" charset="0"/>
                <a:ea typeface="+mj-ea"/>
                <a:cs typeface="+mj-cs"/>
              </a:defRPr>
            </a:lvl1pPr>
          </a:lstStyle>
          <a:p>
            <a:pPr defTabSz="685800">
              <a:defRPr/>
            </a:pPr>
            <a:r>
              <a:rPr lang="fr-FR" sz="2400" dirty="0">
                <a:solidFill>
                  <a:srgbClr val="002395"/>
                </a:solidFill>
              </a:rPr>
              <a:t>Recommandations 18 avril 2024</a:t>
            </a:r>
          </a:p>
        </p:txBody>
      </p:sp>
      <p:sp>
        <p:nvSpPr>
          <p:cNvPr id="5" name="ZoneTexte 4">
            <a:extLst>
              <a:ext uri="{FF2B5EF4-FFF2-40B4-BE49-F238E27FC236}">
                <a16:creationId xmlns:a16="http://schemas.microsoft.com/office/drawing/2014/main" id="{F3DA2C71-5EA2-4A5A-FFBA-D46257C1D2E0}"/>
              </a:ext>
            </a:extLst>
          </p:cNvPr>
          <p:cNvSpPr txBox="1"/>
          <p:nvPr/>
        </p:nvSpPr>
        <p:spPr>
          <a:xfrm>
            <a:off x="107504" y="4159290"/>
            <a:ext cx="9108504" cy="677108"/>
          </a:xfrm>
          <a:prstGeom prst="rect">
            <a:avLst/>
          </a:prstGeom>
          <a:noFill/>
        </p:spPr>
        <p:txBody>
          <a:bodyPr wrap="square">
            <a:spAutoFit/>
          </a:bodyPr>
          <a:lstStyle/>
          <a:p>
            <a:r>
              <a:rPr lang="fr-FR" sz="1400" b="1" dirty="0">
                <a:solidFill>
                  <a:srgbClr val="000000"/>
                </a:solidFill>
                <a:latin typeface="Montserrat"/>
              </a:rPr>
              <a:t>Alternatives déjà préconisées </a:t>
            </a:r>
            <a:r>
              <a:rPr lang="fr-FR" sz="1400" dirty="0">
                <a:solidFill>
                  <a:srgbClr val="000000"/>
                </a:solidFill>
                <a:latin typeface="Montserrat"/>
              </a:rPr>
              <a:t>: </a:t>
            </a:r>
            <a:r>
              <a:rPr lang="fr-FR" sz="1200" dirty="0">
                <a:solidFill>
                  <a:srgbClr val="000000"/>
                </a:solidFill>
                <a:latin typeface="Montserrat"/>
                <a:hlinkClick r:id="rId2">
                  <a:extLst>
                    <a:ext uri="{A12FA001-AC4F-418D-AE19-62706E023703}">
                      <ahyp:hlinkClr xmlns:ahyp="http://schemas.microsoft.com/office/drawing/2018/hyperlinkcolor" val="tx"/>
                    </a:ext>
                  </a:extLst>
                </a:hlinkClick>
              </a:rPr>
              <a:t>27 juillet 2018 </a:t>
            </a:r>
            <a:r>
              <a:rPr lang="fr-FR" sz="1200" dirty="0">
                <a:solidFill>
                  <a:srgbClr val="0070C0"/>
                </a:solidFill>
                <a:latin typeface="Montserrat"/>
                <a:hlinkClick r:id="rId2">
                  <a:extLst>
                    <a:ext uri="{A12FA001-AC4F-418D-AE19-62706E023703}">
                      <ahyp:hlinkClr xmlns:ahyp="http://schemas.microsoft.com/office/drawing/2018/hyperlinkcolor" val="tx"/>
                    </a:ext>
                  </a:extLst>
                </a:hlinkClick>
              </a:rPr>
              <a:t>relative à la prophylaxie des infections invasives à méningocoque</a:t>
            </a:r>
            <a:endParaRPr lang="fr-FR" sz="1200" dirty="0">
              <a:solidFill>
                <a:srgbClr val="0070C0"/>
              </a:solidFill>
              <a:latin typeface="Montserrat"/>
            </a:endParaRPr>
          </a:p>
          <a:p>
            <a:endParaRPr lang="fr-FR" sz="1200" dirty="0">
              <a:solidFill>
                <a:srgbClr val="000000"/>
              </a:solidFill>
              <a:latin typeface="Montserrat"/>
            </a:endParaRPr>
          </a:p>
          <a:p>
            <a:r>
              <a:rPr lang="fr-FR" sz="1200" dirty="0">
                <a:solidFill>
                  <a:srgbClr val="000000"/>
                </a:solidFill>
                <a:latin typeface="Montserrat"/>
              </a:rPr>
              <a:t>Disponible dans dispositifs d’aide à la prescription comme </a:t>
            </a:r>
            <a:r>
              <a:rPr lang="fr-FR" sz="1200" dirty="0" err="1">
                <a:solidFill>
                  <a:srgbClr val="0070C0"/>
                </a:solidFill>
                <a:latin typeface="Montserrat"/>
                <a:hlinkClick r:id="rId3">
                  <a:extLst>
                    <a:ext uri="{A12FA001-AC4F-418D-AE19-62706E023703}">
                      <ahyp:hlinkClr xmlns:ahyp="http://schemas.microsoft.com/office/drawing/2018/hyperlinkcolor" val="tx"/>
                    </a:ext>
                  </a:extLst>
                </a:hlinkClick>
              </a:rPr>
              <a:t>antibioclic</a:t>
            </a:r>
            <a:endParaRPr lang="fr-FR" sz="1200" dirty="0">
              <a:solidFill>
                <a:srgbClr val="0070C0"/>
              </a:solidFill>
              <a:latin typeface="Montserrat"/>
            </a:endParaRPr>
          </a:p>
        </p:txBody>
      </p:sp>
      <p:pic>
        <p:nvPicPr>
          <p:cNvPr id="9" name="Image 8">
            <a:extLst>
              <a:ext uri="{FF2B5EF4-FFF2-40B4-BE49-F238E27FC236}">
                <a16:creationId xmlns:a16="http://schemas.microsoft.com/office/drawing/2014/main" id="{0F4054A5-BD53-41BB-76B7-F45AFED2C044}"/>
              </a:ext>
            </a:extLst>
          </p:cNvPr>
          <p:cNvPicPr>
            <a:picLocks noChangeAspect="1"/>
          </p:cNvPicPr>
          <p:nvPr/>
        </p:nvPicPr>
        <p:blipFill>
          <a:blip r:embed="rId4"/>
          <a:stretch>
            <a:fillRect/>
          </a:stretch>
        </p:blipFill>
        <p:spPr>
          <a:xfrm>
            <a:off x="2123629" y="548144"/>
            <a:ext cx="4861246" cy="3583400"/>
          </a:xfrm>
          <a:prstGeom prst="rect">
            <a:avLst/>
          </a:prstGeom>
        </p:spPr>
      </p:pic>
      <p:sp>
        <p:nvSpPr>
          <p:cNvPr id="10" name="Rectangle 1">
            <a:extLst>
              <a:ext uri="{FF2B5EF4-FFF2-40B4-BE49-F238E27FC236}">
                <a16:creationId xmlns:a16="http://schemas.microsoft.com/office/drawing/2014/main" id="{AD8A5491-7EAB-D47A-0884-3784F1B716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
            <a:extLst>
              <a:ext uri="{FF2B5EF4-FFF2-40B4-BE49-F238E27FC236}">
                <a16:creationId xmlns:a16="http://schemas.microsoft.com/office/drawing/2014/main" id="{6288D6D8-8C5F-C2FF-D4A0-419C4988BF1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3">
            <a:extLst>
              <a:ext uri="{FF2B5EF4-FFF2-40B4-BE49-F238E27FC236}">
                <a16:creationId xmlns:a16="http://schemas.microsoft.com/office/drawing/2014/main" id="{DDFC5F4C-80C1-C12D-CB2F-2527706AFEAB}"/>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Police, Graphique, logo, graphisme&#10;&#10;Description générée automatiquement">
            <a:extLst>
              <a:ext uri="{FF2B5EF4-FFF2-40B4-BE49-F238E27FC236}">
                <a16:creationId xmlns:a16="http://schemas.microsoft.com/office/drawing/2014/main" id="{4D0663FB-83E9-C9EC-3B05-DCFBBFDBEE0A}"/>
              </a:ext>
            </a:extLst>
          </p:cNvPr>
          <p:cNvPicPr>
            <a:picLocks noChangeAspect="1"/>
          </p:cNvPicPr>
          <p:nvPr/>
        </p:nvPicPr>
        <p:blipFill>
          <a:blip r:embed="rId5"/>
          <a:stretch>
            <a:fillRect/>
          </a:stretch>
        </p:blipFill>
        <p:spPr>
          <a:xfrm>
            <a:off x="7884368" y="39325"/>
            <a:ext cx="1035361" cy="406092"/>
          </a:xfrm>
          <a:prstGeom prst="rect">
            <a:avLst/>
          </a:prstGeom>
        </p:spPr>
      </p:pic>
      <p:sp>
        <p:nvSpPr>
          <p:cNvPr id="3" name="Phylactère : pensées 2">
            <a:extLst>
              <a:ext uri="{FF2B5EF4-FFF2-40B4-BE49-F238E27FC236}">
                <a16:creationId xmlns:a16="http://schemas.microsoft.com/office/drawing/2014/main" id="{6FEA3317-0C3C-4799-C22C-2A62DE30AA46}"/>
              </a:ext>
            </a:extLst>
          </p:cNvPr>
          <p:cNvSpPr/>
          <p:nvPr/>
        </p:nvSpPr>
        <p:spPr>
          <a:xfrm>
            <a:off x="7267048" y="834071"/>
            <a:ext cx="1800200" cy="756663"/>
          </a:xfrm>
          <a:prstGeom prst="cloudCallout">
            <a:avLst>
              <a:gd name="adj1" fmla="val -64325"/>
              <a:gd name="adj2" fmla="val -36443"/>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ln w="6600">
                  <a:solidFill>
                    <a:schemeClr val="accent2"/>
                  </a:solidFill>
                  <a:prstDash val="solid"/>
                </a:ln>
                <a:solidFill>
                  <a:srgbClr val="FFFFFF"/>
                </a:solidFill>
                <a:effectLst>
                  <a:outerShdw dist="38100" dir="2700000" algn="tl" rotWithShape="0">
                    <a:schemeClr val="accent2"/>
                  </a:outerShdw>
                </a:effectLst>
              </a:rPr>
              <a:t>Prise</a:t>
            </a:r>
          </a:p>
          <a:p>
            <a:pPr algn="ctr"/>
            <a:r>
              <a:rPr lang="fr-FR" b="1" dirty="0">
                <a:ln w="6600">
                  <a:solidFill>
                    <a:schemeClr val="accent2"/>
                  </a:solidFill>
                  <a:prstDash val="solid"/>
                </a:ln>
                <a:solidFill>
                  <a:srgbClr val="FFFFFF"/>
                </a:solidFill>
                <a:effectLst>
                  <a:outerShdw dist="38100" dir="2700000" algn="tl" rotWithShape="0">
                    <a:schemeClr val="accent2"/>
                  </a:outerShdw>
                </a:effectLst>
              </a:rPr>
              <a:t>unique</a:t>
            </a:r>
          </a:p>
        </p:txBody>
      </p:sp>
      <p:sp>
        <p:nvSpPr>
          <p:cNvPr id="6" name="Phylactère : pensées 5">
            <a:extLst>
              <a:ext uri="{FF2B5EF4-FFF2-40B4-BE49-F238E27FC236}">
                <a16:creationId xmlns:a16="http://schemas.microsoft.com/office/drawing/2014/main" id="{A0332521-A5F9-0ED8-D5A5-551D05E5A2DB}"/>
              </a:ext>
            </a:extLst>
          </p:cNvPr>
          <p:cNvSpPr/>
          <p:nvPr/>
        </p:nvSpPr>
        <p:spPr>
          <a:xfrm>
            <a:off x="35496" y="1122541"/>
            <a:ext cx="2592293" cy="792086"/>
          </a:xfrm>
          <a:prstGeom prst="cloudCallout">
            <a:avLst>
              <a:gd name="adj1" fmla="val 43538"/>
              <a:gd name="adj2" fmla="val 72263"/>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dirty="0"/>
              <a:t>Resistance ?</a:t>
            </a:r>
          </a:p>
          <a:p>
            <a:pPr algn="ctr"/>
            <a:r>
              <a:rPr lang="fr-FR" sz="1600" dirty="0"/>
              <a:t>Sérogroupe W ?</a:t>
            </a:r>
          </a:p>
        </p:txBody>
      </p:sp>
      <p:sp>
        <p:nvSpPr>
          <p:cNvPr id="8" name="ZoneTexte 7">
            <a:extLst>
              <a:ext uri="{FF2B5EF4-FFF2-40B4-BE49-F238E27FC236}">
                <a16:creationId xmlns:a16="http://schemas.microsoft.com/office/drawing/2014/main" id="{42607ABB-7AD1-65F1-3373-6D0F1ABD2DBF}"/>
              </a:ext>
            </a:extLst>
          </p:cNvPr>
          <p:cNvSpPr txBox="1"/>
          <p:nvPr/>
        </p:nvSpPr>
        <p:spPr>
          <a:xfrm>
            <a:off x="7884368" y="3363838"/>
            <a:ext cx="72008" cy="369332"/>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657048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AD8A5491-7EAB-D47A-0884-3784F1B716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2">
            <a:extLst>
              <a:ext uri="{FF2B5EF4-FFF2-40B4-BE49-F238E27FC236}">
                <a16:creationId xmlns:a16="http://schemas.microsoft.com/office/drawing/2014/main" id="{6288D6D8-8C5F-C2FF-D4A0-419C4988BF1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3">
            <a:extLst>
              <a:ext uri="{FF2B5EF4-FFF2-40B4-BE49-F238E27FC236}">
                <a16:creationId xmlns:a16="http://schemas.microsoft.com/office/drawing/2014/main" id="{DDFC5F4C-80C1-C12D-CB2F-2527706AFEAB}"/>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Police, Graphique, logo, graphisme&#10;&#10;Description générée automatiquement">
            <a:extLst>
              <a:ext uri="{FF2B5EF4-FFF2-40B4-BE49-F238E27FC236}">
                <a16:creationId xmlns:a16="http://schemas.microsoft.com/office/drawing/2014/main" id="{4D0663FB-83E9-C9EC-3B05-DCFBBFDBEE0A}"/>
              </a:ext>
            </a:extLst>
          </p:cNvPr>
          <p:cNvPicPr>
            <a:picLocks noChangeAspect="1"/>
          </p:cNvPicPr>
          <p:nvPr/>
        </p:nvPicPr>
        <p:blipFill>
          <a:blip r:embed="rId2"/>
          <a:stretch>
            <a:fillRect/>
          </a:stretch>
        </p:blipFill>
        <p:spPr>
          <a:xfrm>
            <a:off x="7884368" y="39325"/>
            <a:ext cx="1035361" cy="406092"/>
          </a:xfrm>
          <a:prstGeom prst="rect">
            <a:avLst/>
          </a:prstGeom>
        </p:spPr>
      </p:pic>
      <p:sp>
        <p:nvSpPr>
          <p:cNvPr id="8" name="ZoneTexte 7">
            <a:extLst>
              <a:ext uri="{FF2B5EF4-FFF2-40B4-BE49-F238E27FC236}">
                <a16:creationId xmlns:a16="http://schemas.microsoft.com/office/drawing/2014/main" id="{42607ABB-7AD1-65F1-3373-6D0F1ABD2DBF}"/>
              </a:ext>
            </a:extLst>
          </p:cNvPr>
          <p:cNvSpPr txBox="1"/>
          <p:nvPr/>
        </p:nvSpPr>
        <p:spPr>
          <a:xfrm>
            <a:off x="7884368" y="3363838"/>
            <a:ext cx="72008" cy="369332"/>
          </a:xfrm>
          <a:prstGeom prst="rect">
            <a:avLst/>
          </a:prstGeom>
          <a:noFill/>
        </p:spPr>
        <p:txBody>
          <a:bodyPr wrap="square" rtlCol="0">
            <a:spAutoFit/>
          </a:bodyPr>
          <a:lstStyle/>
          <a:p>
            <a:endParaRPr lang="fr-FR" dirty="0"/>
          </a:p>
        </p:txBody>
      </p:sp>
      <p:sp>
        <p:nvSpPr>
          <p:cNvPr id="15" name="Espace réservé du texte 14">
            <a:extLst>
              <a:ext uri="{FF2B5EF4-FFF2-40B4-BE49-F238E27FC236}">
                <a16:creationId xmlns:a16="http://schemas.microsoft.com/office/drawing/2014/main" id="{AFB0D7C2-1527-8131-428D-B1535FE12EFC}"/>
              </a:ext>
            </a:extLst>
          </p:cNvPr>
          <p:cNvSpPr>
            <a:spLocks noGrp="1"/>
          </p:cNvSpPr>
          <p:nvPr>
            <p:ph type="body" sz="quarter" idx="14"/>
          </p:nvPr>
        </p:nvSpPr>
        <p:spPr>
          <a:xfrm>
            <a:off x="304800" y="1347615"/>
            <a:ext cx="6787480" cy="2511424"/>
          </a:xfrm>
        </p:spPr>
        <p:txBody>
          <a:bodyPr/>
          <a:lstStyle/>
          <a:p>
            <a:r>
              <a:rPr lang="fr-FR" b="1" dirty="0">
                <a:solidFill>
                  <a:srgbClr val="002395"/>
                </a:solidFill>
              </a:rPr>
              <a:t>Stocks disponibles en Corse à ce jour</a:t>
            </a:r>
          </a:p>
          <a:p>
            <a:endParaRPr lang="fr-FR" dirty="0"/>
          </a:p>
          <a:p>
            <a:r>
              <a:rPr lang="fr-FR" dirty="0"/>
              <a:t>Présentation suspension buvable 250mg/5ml non commercialisée</a:t>
            </a:r>
          </a:p>
          <a:p>
            <a:r>
              <a:rPr lang="fr-FR" dirty="0">
                <a:solidFill>
                  <a:srgbClr val="002395"/>
                </a:solidFill>
              </a:rPr>
              <a:t>Présentation suspension buvable  500mg/5ml disponible chez grossiste répartiteur</a:t>
            </a:r>
          </a:p>
          <a:p>
            <a:endParaRPr lang="fr-FR" dirty="0"/>
          </a:p>
          <a:p>
            <a:r>
              <a:rPr lang="fr-FR" dirty="0"/>
              <a:t>Stock Alliance Healthcare 20 flacons (Bastia et Ajaccio)</a:t>
            </a:r>
          </a:p>
          <a:p>
            <a:endParaRPr lang="fr-FR" dirty="0"/>
          </a:p>
          <a:p>
            <a:r>
              <a:rPr lang="fr-FR" dirty="0"/>
              <a:t>Flacon de 100ml après reconstitution soit 20 cuillères mesures = flacon à mutualiser</a:t>
            </a:r>
          </a:p>
        </p:txBody>
      </p:sp>
      <p:sp>
        <p:nvSpPr>
          <p:cNvPr id="14" name="Espace réservé du texte 13">
            <a:extLst>
              <a:ext uri="{FF2B5EF4-FFF2-40B4-BE49-F238E27FC236}">
                <a16:creationId xmlns:a16="http://schemas.microsoft.com/office/drawing/2014/main" id="{D394D967-DB90-DA0F-101E-53D0C2A2FE73}"/>
              </a:ext>
            </a:extLst>
          </p:cNvPr>
          <p:cNvSpPr>
            <a:spLocks noGrp="1"/>
          </p:cNvSpPr>
          <p:nvPr>
            <p:ph type="body" sz="quarter" idx="13"/>
          </p:nvPr>
        </p:nvSpPr>
        <p:spPr>
          <a:xfrm>
            <a:off x="270059" y="712858"/>
            <a:ext cx="8496902" cy="369332"/>
          </a:xfrm>
        </p:spPr>
        <p:txBody>
          <a:bodyPr/>
          <a:lstStyle/>
          <a:p>
            <a:r>
              <a:rPr lang="fr-FR" sz="2400" dirty="0">
                <a:solidFill>
                  <a:srgbClr val="002395"/>
                </a:solidFill>
              </a:rPr>
              <a:t>En pratique </a:t>
            </a:r>
          </a:p>
          <a:p>
            <a:endParaRPr lang="fr-FR" dirty="0"/>
          </a:p>
        </p:txBody>
      </p:sp>
      <p:sp>
        <p:nvSpPr>
          <p:cNvPr id="17" name="Espace réservé du texte 14">
            <a:extLst>
              <a:ext uri="{FF2B5EF4-FFF2-40B4-BE49-F238E27FC236}">
                <a16:creationId xmlns:a16="http://schemas.microsoft.com/office/drawing/2014/main" id="{D7819CE6-51EB-58A2-F114-BBF55F028D6D}"/>
              </a:ext>
            </a:extLst>
          </p:cNvPr>
          <p:cNvSpPr txBox="1">
            <a:spLocks/>
          </p:cNvSpPr>
          <p:nvPr/>
        </p:nvSpPr>
        <p:spPr bwMode="gray">
          <a:xfrm>
            <a:off x="3628418" y="1405860"/>
            <a:ext cx="3283842" cy="2952323"/>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pic>
        <p:nvPicPr>
          <p:cNvPr id="1026" name="Picture 2" descr="Pharmacie Carré Sénart - Médicament Ciflox 500 Mg/5 Ml, Granulés Et Solvant  Pour Suspension Buvable - CIPROFLOXACINE - LIEUSAINT">
            <a:extLst>
              <a:ext uri="{FF2B5EF4-FFF2-40B4-BE49-F238E27FC236}">
                <a16:creationId xmlns:a16="http://schemas.microsoft.com/office/drawing/2014/main" id="{0BDBFDB5-AF98-4281-77E2-B7F57C578CF4}"/>
              </a:ext>
            </a:extLst>
          </p:cNvPr>
          <p:cNvPicPr>
            <a:picLocks noGrp="1" noChangeAspect="1" noChangeArrowheads="1"/>
          </p:cNvPicPr>
          <p:nvPr>
            <p:ph type="chart" sz="quarter" idx="15"/>
          </p:nvPr>
        </p:nvPicPr>
        <p:blipFill>
          <a:blip r:embed="rId3">
            <a:extLst>
              <a:ext uri="{28A0092B-C50C-407E-A947-70E740481C1C}">
                <a14:useLocalDpi xmlns:a14="http://schemas.microsoft.com/office/drawing/2010/main" val="0"/>
              </a:ext>
            </a:extLst>
          </a:blip>
          <a:srcRect/>
          <a:stretch>
            <a:fillRect/>
          </a:stretch>
        </p:blipFill>
        <p:spPr bwMode="auto">
          <a:xfrm>
            <a:off x="7009292" y="998009"/>
            <a:ext cx="2128706" cy="2128706"/>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ED32AC70-7070-043B-8632-432611481F45}"/>
              </a:ext>
            </a:extLst>
          </p:cNvPr>
          <p:cNvSpPr txBox="1"/>
          <p:nvPr/>
        </p:nvSpPr>
        <p:spPr>
          <a:xfrm flipH="1">
            <a:off x="270059" y="3768691"/>
            <a:ext cx="8262380" cy="1015663"/>
          </a:xfrm>
          <a:prstGeom prst="rect">
            <a:avLst/>
          </a:prstGeom>
          <a:noFill/>
        </p:spPr>
        <p:txBody>
          <a:bodyPr wrap="square" rtlCol="0">
            <a:spAutoFit/>
          </a:bodyPr>
          <a:lstStyle/>
          <a:p>
            <a:endParaRPr lang="fr-FR" dirty="0"/>
          </a:p>
          <a:p>
            <a:r>
              <a:rPr lang="fr-FR" sz="1400" dirty="0"/>
              <a:t>Si Cuillère mesure : après utilisation nettoyer à l’eau courante + liquide vaisselle et rincer puis sécher</a:t>
            </a:r>
          </a:p>
          <a:p>
            <a:r>
              <a:rPr lang="fr-FR" sz="1400" dirty="0"/>
              <a:t> </a:t>
            </a:r>
          </a:p>
          <a:p>
            <a:r>
              <a:rPr lang="fr-FR" sz="1400" dirty="0"/>
              <a:t>ou Seringue orale de 5ml à usage unique</a:t>
            </a:r>
          </a:p>
        </p:txBody>
      </p:sp>
      <p:pic>
        <p:nvPicPr>
          <p:cNvPr id="22" name="Image 21" descr="Une image contenant orange&#10;&#10;Description générée automatiquement">
            <a:extLst>
              <a:ext uri="{FF2B5EF4-FFF2-40B4-BE49-F238E27FC236}">
                <a16:creationId xmlns:a16="http://schemas.microsoft.com/office/drawing/2014/main" id="{CC086338-4FD3-2B99-6193-D3843C1D8590}"/>
              </a:ext>
            </a:extLst>
          </p:cNvPr>
          <p:cNvPicPr>
            <a:picLocks noChangeAspect="1"/>
          </p:cNvPicPr>
          <p:nvPr/>
        </p:nvPicPr>
        <p:blipFill>
          <a:blip r:embed="rId4"/>
          <a:stretch>
            <a:fillRect/>
          </a:stretch>
        </p:blipFill>
        <p:spPr>
          <a:xfrm>
            <a:off x="8224771" y="4295888"/>
            <a:ext cx="795356" cy="795356"/>
          </a:xfrm>
          <a:prstGeom prst="rect">
            <a:avLst/>
          </a:prstGeom>
        </p:spPr>
      </p:pic>
      <p:pic>
        <p:nvPicPr>
          <p:cNvPr id="19" name="Image 18">
            <a:extLst>
              <a:ext uri="{FF2B5EF4-FFF2-40B4-BE49-F238E27FC236}">
                <a16:creationId xmlns:a16="http://schemas.microsoft.com/office/drawing/2014/main" id="{CDD658CA-93BA-AE14-3FE5-2DE3502AD528}"/>
              </a:ext>
            </a:extLst>
          </p:cNvPr>
          <p:cNvPicPr>
            <a:picLocks noChangeAspect="1"/>
          </p:cNvPicPr>
          <p:nvPr/>
        </p:nvPicPr>
        <p:blipFill>
          <a:blip r:embed="rId5"/>
          <a:stretch>
            <a:fillRect/>
          </a:stretch>
        </p:blipFill>
        <p:spPr>
          <a:xfrm>
            <a:off x="7157845" y="3433605"/>
            <a:ext cx="1831601" cy="670172"/>
          </a:xfrm>
          <a:prstGeom prst="rect">
            <a:avLst/>
          </a:prstGeom>
        </p:spPr>
      </p:pic>
    </p:spTree>
    <p:extLst>
      <p:ext uri="{BB962C8B-B14F-4D97-AF65-F5344CB8AC3E}">
        <p14:creationId xmlns:p14="http://schemas.microsoft.com/office/powerpoint/2010/main" val="118087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C62BB35-6818-28C2-AE75-C3E4641F20FF}"/>
              </a:ext>
            </a:extLst>
          </p:cNvPr>
          <p:cNvSpPr>
            <a:spLocks noGrp="1"/>
          </p:cNvSpPr>
          <p:nvPr>
            <p:ph type="sldNum" sz="quarter" idx="12"/>
          </p:nvPr>
        </p:nvSpPr>
        <p:spPr/>
        <p:txBody>
          <a:bodyPr/>
          <a:lstStyle/>
          <a:p>
            <a:fld id="{733122C9-A0B9-462F-8757-0847AD287B63}" type="slidenum">
              <a:rPr lang="fr-FR" smtClean="0"/>
              <a:pPr/>
              <a:t>16</a:t>
            </a:fld>
            <a:endParaRPr lang="fr-FR" dirty="0"/>
          </a:p>
        </p:txBody>
      </p:sp>
      <p:sp>
        <p:nvSpPr>
          <p:cNvPr id="3" name="Espace réservé de la date 2">
            <a:extLst>
              <a:ext uri="{FF2B5EF4-FFF2-40B4-BE49-F238E27FC236}">
                <a16:creationId xmlns:a16="http://schemas.microsoft.com/office/drawing/2014/main" id="{1EC858F6-3C28-F399-8EF4-471C5FC4A5CC}"/>
              </a:ext>
            </a:extLst>
          </p:cNvPr>
          <p:cNvSpPr>
            <a:spLocks noGrp="1"/>
          </p:cNvSpPr>
          <p:nvPr>
            <p:ph type="dt" sz="half" idx="2"/>
          </p:nvPr>
        </p:nvSpPr>
        <p:spPr/>
        <p:txBody>
          <a:bodyPr/>
          <a:lstStyle/>
          <a:p>
            <a:fld id="{6A4A60EE-9D13-3442-9796-E718C6343EC1}" type="datetime1">
              <a:rPr lang="fr-FR" cap="all" smtClean="0"/>
              <a:pPr/>
              <a:t>03/07/2024</a:t>
            </a:fld>
            <a:endParaRPr lang="fr-FR" cap="all" dirty="0"/>
          </a:p>
        </p:txBody>
      </p:sp>
      <p:sp>
        <p:nvSpPr>
          <p:cNvPr id="5" name="Titre 4">
            <a:extLst>
              <a:ext uri="{FF2B5EF4-FFF2-40B4-BE49-F238E27FC236}">
                <a16:creationId xmlns:a16="http://schemas.microsoft.com/office/drawing/2014/main" id="{DDDF32FB-5DC0-7B62-5A29-AC99BAAC3B95}"/>
              </a:ext>
            </a:extLst>
          </p:cNvPr>
          <p:cNvSpPr>
            <a:spLocks noGrp="1"/>
          </p:cNvSpPr>
          <p:nvPr>
            <p:ph type="title"/>
          </p:nvPr>
        </p:nvSpPr>
        <p:spPr>
          <a:xfrm>
            <a:off x="323850" y="861574"/>
            <a:ext cx="8424863" cy="539991"/>
          </a:xfrm>
        </p:spPr>
        <p:txBody>
          <a:bodyPr>
            <a:normAutofit fontScale="90000"/>
          </a:bodyPr>
          <a:lstStyle/>
          <a:p>
            <a:r>
              <a:rPr lang="fr-FR" dirty="0">
                <a:solidFill>
                  <a:srgbClr val="002395"/>
                </a:solidFill>
              </a:rPr>
              <a:t>Vaccination complément antibioprophylaxie = Pour qui ?</a:t>
            </a:r>
          </a:p>
        </p:txBody>
      </p:sp>
      <p:sp>
        <p:nvSpPr>
          <p:cNvPr id="6" name="Espace réservé du pied de page 5">
            <a:extLst>
              <a:ext uri="{FF2B5EF4-FFF2-40B4-BE49-F238E27FC236}">
                <a16:creationId xmlns:a16="http://schemas.microsoft.com/office/drawing/2014/main" id="{E1062638-0280-23FD-2520-B0C938D3AA48}"/>
              </a:ext>
            </a:extLst>
          </p:cNvPr>
          <p:cNvSpPr>
            <a:spLocks noGrp="1"/>
          </p:cNvSpPr>
          <p:nvPr>
            <p:ph type="ftr" sz="quarter" idx="3"/>
          </p:nvPr>
        </p:nvSpPr>
        <p:spPr/>
        <p:txBody>
          <a:bodyPr/>
          <a:lstStyle/>
          <a:p>
            <a:r>
              <a:rPr lang="fr-FR" dirty="0"/>
              <a:t>Intitulé de la direction/service</a:t>
            </a:r>
          </a:p>
        </p:txBody>
      </p:sp>
      <p:sp>
        <p:nvSpPr>
          <p:cNvPr id="7" name="Espace réservé du texte 6">
            <a:extLst>
              <a:ext uri="{FF2B5EF4-FFF2-40B4-BE49-F238E27FC236}">
                <a16:creationId xmlns:a16="http://schemas.microsoft.com/office/drawing/2014/main" id="{77A32A93-0365-E34E-DD5E-3FDE12FF6C23}"/>
              </a:ext>
            </a:extLst>
          </p:cNvPr>
          <p:cNvSpPr>
            <a:spLocks noGrp="1"/>
          </p:cNvSpPr>
          <p:nvPr>
            <p:ph type="body" sz="quarter" idx="14"/>
          </p:nvPr>
        </p:nvSpPr>
        <p:spPr>
          <a:xfrm>
            <a:off x="324379" y="1415926"/>
            <a:ext cx="8424334" cy="2880320"/>
          </a:xfrm>
        </p:spPr>
        <p:txBody>
          <a:bodyPr/>
          <a:lstStyle/>
          <a:p>
            <a:endParaRPr lang="fr-FR" dirty="0"/>
          </a:p>
          <a:p>
            <a:r>
              <a:rPr lang="fr-FR" dirty="0"/>
              <a:t>Elle est proposée aux personnes qui se retrouvent de façon régulière et répétée dans </a:t>
            </a:r>
            <a:r>
              <a:rPr lang="fr-FR"/>
              <a:t>l’entourage proche du </a:t>
            </a:r>
            <a:r>
              <a:rPr lang="fr-FR" dirty="0"/>
              <a:t>cas (personnes vivant sous le même toit, amis, voisins de classe, etc.). </a:t>
            </a:r>
          </a:p>
          <a:p>
            <a:endParaRPr lang="fr-FR" dirty="0"/>
          </a:p>
          <a:p>
            <a:r>
              <a:rPr lang="fr-FR" u="sng" dirty="0"/>
              <a:t>Ainsi, il n’y a pas lieu de vacciner : </a:t>
            </a:r>
          </a:p>
          <a:p>
            <a:pPr marL="377825" indent="-285750">
              <a:buFont typeface="Arial" panose="020B0604020202020204" pitchFamily="34" charset="0"/>
              <a:buChar char="•"/>
            </a:pPr>
            <a:r>
              <a:rPr lang="fr-FR" dirty="0"/>
              <a:t>Les sujets contacts qui se sont dispersés après le dernier contact avec le malade car l’antibioprophylaxie est suffisante ; </a:t>
            </a:r>
          </a:p>
          <a:p>
            <a:pPr marL="377825" indent="-285750">
              <a:buFont typeface="Arial" panose="020B0604020202020204" pitchFamily="34" charset="0"/>
              <a:buChar char="•"/>
            </a:pPr>
            <a:r>
              <a:rPr lang="fr-FR" dirty="0"/>
              <a:t>Le malade ; celui-ci ayant développé des anticorps du fait de l’infection (sauf, pour les nourrissons de moins de 1 an car l’infection n’a pas été immunisante). </a:t>
            </a:r>
          </a:p>
          <a:p>
            <a:pPr marL="377825" indent="-285750">
              <a:buFont typeface="Arial" panose="020B0604020202020204" pitchFamily="34" charset="0"/>
              <a:buChar char="•"/>
            </a:pPr>
            <a:endParaRPr lang="fr-FR" dirty="0"/>
          </a:p>
          <a:p>
            <a:r>
              <a:rPr lang="fr-FR" dirty="0"/>
              <a:t>La vaccination à visée prophylactique doit être réalisée le plus rapidement possible dans un délai de 24-48h </a:t>
            </a:r>
            <a:r>
              <a:rPr lang="fr-FR" dirty="0">
                <a:sym typeface="Wingdings" panose="05000000000000000000" pitchFamily="2" charset="2"/>
              </a:rPr>
              <a:t> </a:t>
            </a:r>
            <a:r>
              <a:rPr lang="fr-FR" dirty="0">
                <a:solidFill>
                  <a:srgbClr val="C00000"/>
                </a:solidFill>
                <a:sym typeface="Wingdings" panose="05000000000000000000" pitchFamily="2" charset="2"/>
              </a:rPr>
              <a:t>maximum</a:t>
            </a:r>
            <a:r>
              <a:rPr lang="fr-FR" dirty="0">
                <a:solidFill>
                  <a:srgbClr val="C00000"/>
                </a:solidFill>
              </a:rPr>
              <a:t> dix jours après le dernier contact</a:t>
            </a:r>
            <a:r>
              <a:rPr lang="fr-FR" dirty="0"/>
              <a:t>. Au-delà de ce délai, il n’y a plus lieu de pratiquer la vaccination</a:t>
            </a:r>
          </a:p>
        </p:txBody>
      </p:sp>
      <p:pic>
        <p:nvPicPr>
          <p:cNvPr id="4" name="Image 3" descr="Une image contenant Police, Graphique, logo, graphisme&#10;&#10;Description générée automatiquement">
            <a:extLst>
              <a:ext uri="{FF2B5EF4-FFF2-40B4-BE49-F238E27FC236}">
                <a16:creationId xmlns:a16="http://schemas.microsoft.com/office/drawing/2014/main" id="{C5EBA462-2508-2C30-BF08-DF758F094F47}"/>
              </a:ext>
            </a:extLst>
          </p:cNvPr>
          <p:cNvPicPr>
            <a:picLocks noChangeAspect="1"/>
          </p:cNvPicPr>
          <p:nvPr/>
        </p:nvPicPr>
        <p:blipFill>
          <a:blip r:embed="rId2"/>
          <a:stretch>
            <a:fillRect/>
          </a:stretch>
        </p:blipFill>
        <p:spPr>
          <a:xfrm>
            <a:off x="2123728" y="125679"/>
            <a:ext cx="1267858" cy="497282"/>
          </a:xfrm>
          <a:prstGeom prst="rect">
            <a:avLst/>
          </a:prstGeom>
        </p:spPr>
      </p:pic>
    </p:spTree>
    <p:extLst>
      <p:ext uri="{BB962C8B-B14F-4D97-AF65-F5344CB8AC3E}">
        <p14:creationId xmlns:p14="http://schemas.microsoft.com/office/powerpoint/2010/main" val="5569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3511B58-0A02-A254-5AA2-33D597BAF232}"/>
              </a:ext>
            </a:extLst>
          </p:cNvPr>
          <p:cNvSpPr>
            <a:spLocks noGrp="1"/>
          </p:cNvSpPr>
          <p:nvPr>
            <p:ph type="sldNum" sz="quarter" idx="12"/>
          </p:nvPr>
        </p:nvSpPr>
        <p:spPr/>
        <p:txBody>
          <a:bodyPr/>
          <a:lstStyle/>
          <a:p>
            <a:fld id="{733122C9-A0B9-462F-8757-0847AD287B63}" type="slidenum">
              <a:rPr lang="fr-FR" smtClean="0"/>
              <a:pPr/>
              <a:t>17</a:t>
            </a:fld>
            <a:endParaRPr lang="fr-FR" dirty="0"/>
          </a:p>
        </p:txBody>
      </p:sp>
      <p:sp>
        <p:nvSpPr>
          <p:cNvPr id="3" name="Espace réservé de la date 2">
            <a:extLst>
              <a:ext uri="{FF2B5EF4-FFF2-40B4-BE49-F238E27FC236}">
                <a16:creationId xmlns:a16="http://schemas.microsoft.com/office/drawing/2014/main" id="{80D164E9-D0C4-CA18-F9A5-9B049721476F}"/>
              </a:ext>
            </a:extLst>
          </p:cNvPr>
          <p:cNvSpPr>
            <a:spLocks noGrp="1"/>
          </p:cNvSpPr>
          <p:nvPr>
            <p:ph type="dt" sz="half" idx="2"/>
          </p:nvPr>
        </p:nvSpPr>
        <p:spPr/>
        <p:txBody>
          <a:bodyPr/>
          <a:lstStyle/>
          <a:p>
            <a:fld id="{5E6183FC-BA60-7C49-ABF3-B50982741576}" type="datetime1">
              <a:rPr lang="fr-FR" cap="all" smtClean="0"/>
              <a:pPr/>
              <a:t>03/07/2024</a:t>
            </a:fld>
            <a:endParaRPr lang="fr-FR" cap="all" dirty="0"/>
          </a:p>
        </p:txBody>
      </p:sp>
      <p:sp>
        <p:nvSpPr>
          <p:cNvPr id="6" name="Titre 5">
            <a:extLst>
              <a:ext uri="{FF2B5EF4-FFF2-40B4-BE49-F238E27FC236}">
                <a16:creationId xmlns:a16="http://schemas.microsoft.com/office/drawing/2014/main" id="{61DC5829-4083-6C19-E3F9-A8254AEB3D87}"/>
              </a:ext>
            </a:extLst>
          </p:cNvPr>
          <p:cNvSpPr>
            <a:spLocks noGrp="1"/>
          </p:cNvSpPr>
          <p:nvPr>
            <p:ph type="title"/>
          </p:nvPr>
        </p:nvSpPr>
        <p:spPr>
          <a:xfrm>
            <a:off x="323850" y="608992"/>
            <a:ext cx="8424863" cy="539991"/>
          </a:xfrm>
        </p:spPr>
        <p:txBody>
          <a:bodyPr/>
          <a:lstStyle/>
          <a:p>
            <a:r>
              <a:rPr lang="fr-FR" dirty="0">
                <a:solidFill>
                  <a:srgbClr val="002395"/>
                </a:solidFill>
              </a:rPr>
              <a:t>Vaccination recommandations méningocoque 2024</a:t>
            </a:r>
            <a:endParaRPr lang="fr-FR" dirty="0"/>
          </a:p>
        </p:txBody>
      </p:sp>
      <p:sp>
        <p:nvSpPr>
          <p:cNvPr id="7" name="Espace réservé du texte 6">
            <a:extLst>
              <a:ext uri="{FF2B5EF4-FFF2-40B4-BE49-F238E27FC236}">
                <a16:creationId xmlns:a16="http://schemas.microsoft.com/office/drawing/2014/main" id="{FD13FB0B-D834-E26C-9948-947F41FDBDA5}"/>
              </a:ext>
            </a:extLst>
          </p:cNvPr>
          <p:cNvSpPr>
            <a:spLocks noGrp="1"/>
          </p:cNvSpPr>
          <p:nvPr>
            <p:ph type="body" sz="quarter" idx="17"/>
          </p:nvPr>
        </p:nvSpPr>
        <p:spPr>
          <a:xfrm>
            <a:off x="395287" y="1653069"/>
            <a:ext cx="4032449" cy="2880320"/>
          </a:xfrm>
        </p:spPr>
        <p:txBody>
          <a:bodyPr/>
          <a:lstStyle/>
          <a:p>
            <a:pPr marL="377825" indent="-285750">
              <a:buFont typeface="Arial" panose="020B0604020202020204" pitchFamily="34" charset="0"/>
              <a:buChar char="•"/>
            </a:pPr>
            <a:r>
              <a:rPr lang="fr-FR" sz="1600" b="1" dirty="0">
                <a:solidFill>
                  <a:srgbClr val="002395"/>
                </a:solidFill>
              </a:rPr>
              <a:t>Vaccination contre le sérogroupe C </a:t>
            </a:r>
          </a:p>
          <a:p>
            <a:r>
              <a:rPr lang="fr-FR" sz="1600" dirty="0" err="1">
                <a:solidFill>
                  <a:schemeClr val="accent1"/>
                </a:solidFill>
              </a:rPr>
              <a:t>Neisvac</a:t>
            </a:r>
            <a:r>
              <a:rPr lang="fr-FR" sz="1600" baseline="30000" dirty="0">
                <a:solidFill>
                  <a:schemeClr val="accent1"/>
                </a:solidFill>
                <a:sym typeface="Wingdings" panose="05000000000000000000" pitchFamily="2" charset="2"/>
              </a:rPr>
              <a:t> ® </a:t>
            </a:r>
            <a:r>
              <a:rPr lang="fr-FR" sz="1600" dirty="0">
                <a:solidFill>
                  <a:schemeClr val="accent1"/>
                </a:solidFill>
                <a:sym typeface="Wingdings" panose="05000000000000000000" pitchFamily="2" charset="2"/>
              </a:rPr>
              <a:t>23</a:t>
            </a:r>
            <a:r>
              <a:rPr lang="fr-FR" sz="1600" dirty="0">
                <a:solidFill>
                  <a:schemeClr val="accent1"/>
                </a:solidFill>
              </a:rPr>
              <a:t> </a:t>
            </a:r>
            <a:r>
              <a:rPr lang="fr-FR" sz="1600" dirty="0">
                <a:solidFill>
                  <a:schemeClr val="bg2"/>
                </a:solidFill>
              </a:rPr>
              <a:t>obligatoire</a:t>
            </a:r>
            <a:r>
              <a:rPr lang="fr-FR" sz="1600" dirty="0"/>
              <a:t> depuis 2018 </a:t>
            </a:r>
            <a:r>
              <a:rPr lang="fr-FR" sz="1600" dirty="0">
                <a:sym typeface="Wingdings" panose="05000000000000000000" pitchFamily="2" charset="2"/>
              </a:rPr>
              <a:t> à partir de 5 mois et 2</a:t>
            </a:r>
            <a:r>
              <a:rPr lang="fr-FR" sz="1600" baseline="30000" dirty="0">
                <a:sym typeface="Wingdings" panose="05000000000000000000" pitchFamily="2" charset="2"/>
              </a:rPr>
              <a:t>e</a:t>
            </a:r>
            <a:r>
              <a:rPr lang="fr-FR" sz="1600" dirty="0">
                <a:sym typeface="Wingdings" panose="05000000000000000000" pitchFamily="2" charset="2"/>
              </a:rPr>
              <a:t> dose à l’âge de 12 mois (intervalle 6 mois entre 2 doses)</a:t>
            </a:r>
          </a:p>
          <a:p>
            <a:endParaRPr lang="fr-FR" sz="1600" dirty="0">
              <a:solidFill>
                <a:srgbClr val="002395"/>
              </a:solidFill>
              <a:sym typeface="Wingdings" panose="05000000000000000000" pitchFamily="2" charset="2"/>
            </a:endParaRPr>
          </a:p>
          <a:p>
            <a:r>
              <a:rPr lang="fr-FR" dirty="0"/>
              <a:t>A partir de 12 mois et jusqu’à l’âge de 24 ans révolu :</a:t>
            </a:r>
          </a:p>
          <a:p>
            <a:r>
              <a:rPr lang="fr-FR" dirty="0"/>
              <a:t>si pas de primo-vaccination = schéma 1 dose unique</a:t>
            </a:r>
          </a:p>
        </p:txBody>
      </p:sp>
      <p:sp>
        <p:nvSpPr>
          <p:cNvPr id="8" name="Espace réservé du texte 7">
            <a:extLst>
              <a:ext uri="{FF2B5EF4-FFF2-40B4-BE49-F238E27FC236}">
                <a16:creationId xmlns:a16="http://schemas.microsoft.com/office/drawing/2014/main" id="{CDD58823-A097-ADEE-846F-A0B597763137}"/>
              </a:ext>
            </a:extLst>
          </p:cNvPr>
          <p:cNvSpPr>
            <a:spLocks noGrp="1"/>
          </p:cNvSpPr>
          <p:nvPr>
            <p:ph type="body" sz="quarter" idx="14"/>
          </p:nvPr>
        </p:nvSpPr>
        <p:spPr>
          <a:xfrm>
            <a:off x="4932040" y="1635646"/>
            <a:ext cx="4211960" cy="1224136"/>
          </a:xfrm>
        </p:spPr>
        <p:txBody>
          <a:bodyPr/>
          <a:lstStyle/>
          <a:p>
            <a:pPr marL="377825" indent="-285750">
              <a:buFont typeface="Arial" panose="020B0604020202020204" pitchFamily="34" charset="0"/>
              <a:buChar char="•"/>
            </a:pPr>
            <a:r>
              <a:rPr lang="fr-FR" sz="1600" b="1" dirty="0">
                <a:solidFill>
                  <a:srgbClr val="002395"/>
                </a:solidFill>
                <a:sym typeface="Wingdings" panose="05000000000000000000" pitchFamily="2" charset="2"/>
              </a:rPr>
              <a:t>Vaccin contre le sérogroupe A,C,W et Y</a:t>
            </a:r>
          </a:p>
          <a:p>
            <a:r>
              <a:rPr lang="fr-FR" sz="1600" dirty="0" err="1">
                <a:solidFill>
                  <a:schemeClr val="accent1"/>
                </a:solidFill>
              </a:rPr>
              <a:t>Nimenrix</a:t>
            </a:r>
            <a:r>
              <a:rPr lang="fr-FR" sz="1600" baseline="30000" dirty="0">
                <a:solidFill>
                  <a:schemeClr val="accent1"/>
                </a:solidFill>
                <a:sym typeface="Wingdings" panose="05000000000000000000" pitchFamily="2" charset="2"/>
              </a:rPr>
              <a:t> ®</a:t>
            </a:r>
            <a:r>
              <a:rPr lang="fr-FR" sz="1600" dirty="0">
                <a:solidFill>
                  <a:schemeClr val="accent1"/>
                </a:solidFill>
                <a:sym typeface="Wingdings" panose="05000000000000000000" pitchFamily="2" charset="2"/>
              </a:rPr>
              <a:t> </a:t>
            </a:r>
            <a:r>
              <a:rPr lang="fr-FR" sz="1600" u="sng" dirty="0">
                <a:solidFill>
                  <a:schemeClr val="bg2"/>
                </a:solidFill>
                <a:sym typeface="Wingdings" panose="05000000000000000000" pitchFamily="2" charset="2"/>
              </a:rPr>
              <a:t>obligatoire </a:t>
            </a:r>
            <a:r>
              <a:rPr lang="fr-FR" sz="1600" dirty="0">
                <a:sym typeface="Wingdings" panose="05000000000000000000" pitchFamily="2" charset="2"/>
              </a:rPr>
              <a:t> chez tous les nourrissons de moins d’1 an selon un schéma vaccinal à 2 doses</a:t>
            </a:r>
          </a:p>
          <a:p>
            <a:endParaRPr lang="fr-FR" sz="1600" dirty="0">
              <a:sym typeface="Wingdings" panose="05000000000000000000" pitchFamily="2" charset="2"/>
            </a:endParaRPr>
          </a:p>
          <a:p>
            <a:endParaRPr lang="fr-FR" dirty="0"/>
          </a:p>
        </p:txBody>
      </p:sp>
      <p:pic>
        <p:nvPicPr>
          <p:cNvPr id="11" name="Image 10" descr="Une image contenant Police, Graphique, logo, graphisme&#10;&#10;Description générée automatiquement">
            <a:extLst>
              <a:ext uri="{FF2B5EF4-FFF2-40B4-BE49-F238E27FC236}">
                <a16:creationId xmlns:a16="http://schemas.microsoft.com/office/drawing/2014/main" id="{0F4F2AA4-77A5-B02D-9956-0F5368A29BCD}"/>
              </a:ext>
            </a:extLst>
          </p:cNvPr>
          <p:cNvPicPr>
            <a:picLocks noChangeAspect="1"/>
          </p:cNvPicPr>
          <p:nvPr/>
        </p:nvPicPr>
        <p:blipFill>
          <a:blip r:embed="rId2"/>
          <a:stretch>
            <a:fillRect/>
          </a:stretch>
        </p:blipFill>
        <p:spPr>
          <a:xfrm>
            <a:off x="7884368" y="123478"/>
            <a:ext cx="1016708" cy="398775"/>
          </a:xfrm>
          <a:prstGeom prst="rect">
            <a:avLst/>
          </a:prstGeom>
        </p:spPr>
      </p:pic>
      <p:sp>
        <p:nvSpPr>
          <p:cNvPr id="5" name="ZoneTexte 4">
            <a:extLst>
              <a:ext uri="{FF2B5EF4-FFF2-40B4-BE49-F238E27FC236}">
                <a16:creationId xmlns:a16="http://schemas.microsoft.com/office/drawing/2014/main" id="{395247AD-D8BD-7FCD-528F-1BB860AD1F12}"/>
              </a:ext>
            </a:extLst>
          </p:cNvPr>
          <p:cNvSpPr txBox="1"/>
          <p:nvPr/>
        </p:nvSpPr>
        <p:spPr>
          <a:xfrm>
            <a:off x="5004048" y="2859782"/>
            <a:ext cx="3960118" cy="1569660"/>
          </a:xfrm>
          <a:prstGeom prst="rect">
            <a:avLst/>
          </a:prstGeom>
          <a:noFill/>
        </p:spPr>
        <p:txBody>
          <a:bodyPr wrap="square">
            <a:spAutoFit/>
          </a:bodyPr>
          <a:lstStyle/>
          <a:p>
            <a:r>
              <a:rPr lang="fr-FR" sz="1600" dirty="0"/>
              <a:t>Pour les adolescents et jeunes adultes : vaccination tétravalente recommandée selon un schéma à une dose administrée entre 11 et 14 ans et ce, qu’ils aient déjà été vaccinés ou non, ainsi qu’un rattrapage vaccinal chez les 15-24 ans</a:t>
            </a:r>
          </a:p>
        </p:txBody>
      </p:sp>
      <p:sp>
        <p:nvSpPr>
          <p:cNvPr id="9" name="ZoneTexte 8">
            <a:extLst>
              <a:ext uri="{FF2B5EF4-FFF2-40B4-BE49-F238E27FC236}">
                <a16:creationId xmlns:a16="http://schemas.microsoft.com/office/drawing/2014/main" id="{33F761E9-ACA6-B327-5C81-F3E6B9D99991}"/>
              </a:ext>
            </a:extLst>
          </p:cNvPr>
          <p:cNvSpPr txBox="1"/>
          <p:nvPr/>
        </p:nvSpPr>
        <p:spPr>
          <a:xfrm>
            <a:off x="5004048" y="1226391"/>
            <a:ext cx="4032449" cy="369332"/>
          </a:xfrm>
          <a:prstGeom prst="rect">
            <a:avLst/>
          </a:prstGeom>
          <a:noFill/>
        </p:spPr>
        <p:txBody>
          <a:bodyPr wrap="square" rtlCol="0">
            <a:spAutoFit/>
          </a:bodyPr>
          <a:lstStyle/>
          <a:p>
            <a:r>
              <a:rPr lang="fr-FR" b="1" dirty="0"/>
              <a:t>Nouvelles reco HAS 27/03/2024 </a:t>
            </a:r>
          </a:p>
        </p:txBody>
      </p:sp>
      <p:sp>
        <p:nvSpPr>
          <p:cNvPr id="10" name="ZoneTexte 9">
            <a:extLst>
              <a:ext uri="{FF2B5EF4-FFF2-40B4-BE49-F238E27FC236}">
                <a16:creationId xmlns:a16="http://schemas.microsoft.com/office/drawing/2014/main" id="{16F006F3-3D7D-D20F-E1BA-42573DA725E7}"/>
              </a:ext>
            </a:extLst>
          </p:cNvPr>
          <p:cNvSpPr txBox="1"/>
          <p:nvPr/>
        </p:nvSpPr>
        <p:spPr>
          <a:xfrm>
            <a:off x="384080" y="1221143"/>
            <a:ext cx="4176465" cy="369332"/>
          </a:xfrm>
          <a:prstGeom prst="rect">
            <a:avLst/>
          </a:prstGeom>
          <a:noFill/>
        </p:spPr>
        <p:txBody>
          <a:bodyPr wrap="square" rtlCol="0">
            <a:spAutoFit/>
          </a:bodyPr>
          <a:lstStyle/>
          <a:p>
            <a:r>
              <a:rPr lang="fr-FR" b="1" dirty="0"/>
              <a:t>Actuelles chez le nourrisson &lt; 1 an </a:t>
            </a:r>
          </a:p>
        </p:txBody>
      </p:sp>
      <p:sp>
        <p:nvSpPr>
          <p:cNvPr id="12" name="Flèche : droite 11">
            <a:extLst>
              <a:ext uri="{FF2B5EF4-FFF2-40B4-BE49-F238E27FC236}">
                <a16:creationId xmlns:a16="http://schemas.microsoft.com/office/drawing/2014/main" id="{A21A939F-0A10-3273-832E-8C722CC1923B}"/>
              </a:ext>
            </a:extLst>
          </p:cNvPr>
          <p:cNvSpPr/>
          <p:nvPr/>
        </p:nvSpPr>
        <p:spPr>
          <a:xfrm>
            <a:off x="4211834" y="2186062"/>
            <a:ext cx="720206" cy="288032"/>
          </a:xfrm>
          <a:prstGeom prst="rightArrow">
            <a:avLst>
              <a:gd name="adj1" fmla="val 50000"/>
              <a:gd name="adj2" fmla="val 50000"/>
            </a:avLst>
          </a:prstGeom>
          <a:solidFill>
            <a:srgbClr val="002395"/>
          </a:solidFill>
          <a:ln>
            <a:solidFill>
              <a:srgbClr val="0023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AF7A6FF1-0D72-4E9D-FFA3-F096757DC510}"/>
              </a:ext>
            </a:extLst>
          </p:cNvPr>
          <p:cNvSpPr/>
          <p:nvPr/>
        </p:nvSpPr>
        <p:spPr>
          <a:xfrm>
            <a:off x="4139953" y="3215709"/>
            <a:ext cx="720206" cy="288032"/>
          </a:xfrm>
          <a:prstGeom prst="rightArrow">
            <a:avLst>
              <a:gd name="adj1" fmla="val 50000"/>
              <a:gd name="adj2" fmla="val 50000"/>
            </a:avLst>
          </a:prstGeom>
          <a:solidFill>
            <a:srgbClr val="002395"/>
          </a:solidFill>
          <a:ln>
            <a:solidFill>
              <a:srgbClr val="0023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75033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3511B58-0A02-A254-5AA2-33D597BAF232}"/>
              </a:ext>
            </a:extLst>
          </p:cNvPr>
          <p:cNvSpPr>
            <a:spLocks noGrp="1"/>
          </p:cNvSpPr>
          <p:nvPr>
            <p:ph type="sldNum" sz="quarter" idx="12"/>
          </p:nvPr>
        </p:nvSpPr>
        <p:spPr/>
        <p:txBody>
          <a:bodyPr/>
          <a:lstStyle/>
          <a:p>
            <a:fld id="{733122C9-A0B9-462F-8757-0847AD287B63}" type="slidenum">
              <a:rPr lang="fr-FR" smtClean="0"/>
              <a:pPr/>
              <a:t>18</a:t>
            </a:fld>
            <a:endParaRPr lang="fr-FR" dirty="0"/>
          </a:p>
        </p:txBody>
      </p:sp>
      <p:sp>
        <p:nvSpPr>
          <p:cNvPr id="3" name="Espace réservé de la date 2">
            <a:extLst>
              <a:ext uri="{FF2B5EF4-FFF2-40B4-BE49-F238E27FC236}">
                <a16:creationId xmlns:a16="http://schemas.microsoft.com/office/drawing/2014/main" id="{80D164E9-D0C4-CA18-F9A5-9B049721476F}"/>
              </a:ext>
            </a:extLst>
          </p:cNvPr>
          <p:cNvSpPr>
            <a:spLocks noGrp="1"/>
          </p:cNvSpPr>
          <p:nvPr>
            <p:ph type="dt" sz="half" idx="2"/>
          </p:nvPr>
        </p:nvSpPr>
        <p:spPr/>
        <p:txBody>
          <a:bodyPr/>
          <a:lstStyle/>
          <a:p>
            <a:fld id="{5E6183FC-BA60-7C49-ABF3-B50982741576}" type="datetime1">
              <a:rPr lang="fr-FR" cap="all" smtClean="0"/>
              <a:pPr/>
              <a:t>03/07/2024</a:t>
            </a:fld>
            <a:endParaRPr lang="fr-FR" cap="all" dirty="0"/>
          </a:p>
        </p:txBody>
      </p:sp>
      <p:sp>
        <p:nvSpPr>
          <p:cNvPr id="6" name="Titre 5">
            <a:extLst>
              <a:ext uri="{FF2B5EF4-FFF2-40B4-BE49-F238E27FC236}">
                <a16:creationId xmlns:a16="http://schemas.microsoft.com/office/drawing/2014/main" id="{61DC5829-4083-6C19-E3F9-A8254AEB3D87}"/>
              </a:ext>
            </a:extLst>
          </p:cNvPr>
          <p:cNvSpPr>
            <a:spLocks noGrp="1"/>
          </p:cNvSpPr>
          <p:nvPr>
            <p:ph type="title"/>
          </p:nvPr>
        </p:nvSpPr>
        <p:spPr>
          <a:xfrm>
            <a:off x="323850" y="608992"/>
            <a:ext cx="8424863" cy="539991"/>
          </a:xfrm>
        </p:spPr>
        <p:txBody>
          <a:bodyPr/>
          <a:lstStyle/>
          <a:p>
            <a:r>
              <a:rPr lang="fr-FR" dirty="0">
                <a:solidFill>
                  <a:srgbClr val="002395"/>
                </a:solidFill>
              </a:rPr>
              <a:t>Vaccination recommandations méningocoque 2024</a:t>
            </a:r>
            <a:endParaRPr lang="fr-FR" dirty="0"/>
          </a:p>
        </p:txBody>
      </p:sp>
      <p:sp>
        <p:nvSpPr>
          <p:cNvPr id="7" name="Espace réservé du texte 6">
            <a:extLst>
              <a:ext uri="{FF2B5EF4-FFF2-40B4-BE49-F238E27FC236}">
                <a16:creationId xmlns:a16="http://schemas.microsoft.com/office/drawing/2014/main" id="{FD13FB0B-D834-E26C-9948-947F41FDBDA5}"/>
              </a:ext>
            </a:extLst>
          </p:cNvPr>
          <p:cNvSpPr>
            <a:spLocks noGrp="1"/>
          </p:cNvSpPr>
          <p:nvPr>
            <p:ph type="body" sz="quarter" idx="17"/>
          </p:nvPr>
        </p:nvSpPr>
        <p:spPr>
          <a:xfrm>
            <a:off x="287559" y="1689357"/>
            <a:ext cx="4248722" cy="2880320"/>
          </a:xfrm>
        </p:spPr>
        <p:txBody>
          <a:bodyPr/>
          <a:lstStyle/>
          <a:p>
            <a:endParaRPr lang="fr-FR" sz="1600" dirty="0">
              <a:solidFill>
                <a:srgbClr val="002395"/>
              </a:solidFill>
              <a:sym typeface="Wingdings" panose="05000000000000000000" pitchFamily="2" charset="2"/>
            </a:endParaRPr>
          </a:p>
          <a:p>
            <a:pPr marL="377825" indent="-285750">
              <a:buFont typeface="Arial" panose="020B0604020202020204" pitchFamily="34" charset="0"/>
              <a:buChar char="•"/>
            </a:pPr>
            <a:r>
              <a:rPr lang="fr-FR" sz="1600" b="1" dirty="0">
                <a:solidFill>
                  <a:srgbClr val="002395"/>
                </a:solidFill>
              </a:rPr>
              <a:t>Vaccination contre le sérogroupe B </a:t>
            </a:r>
            <a:r>
              <a:rPr lang="fr-FR" sz="1600" dirty="0" err="1">
                <a:solidFill>
                  <a:schemeClr val="accent1"/>
                </a:solidFill>
              </a:rPr>
              <a:t>Bexsero</a:t>
            </a:r>
            <a:r>
              <a:rPr lang="fr-FR" sz="1600" baseline="30000" dirty="0">
                <a:solidFill>
                  <a:schemeClr val="accent1"/>
                </a:solidFill>
                <a:sym typeface="Wingdings" panose="05000000000000000000" pitchFamily="2" charset="2"/>
              </a:rPr>
              <a:t> ®</a:t>
            </a:r>
            <a:r>
              <a:rPr lang="fr-FR" sz="1600" dirty="0">
                <a:solidFill>
                  <a:schemeClr val="accent1"/>
                </a:solidFill>
              </a:rPr>
              <a:t> </a:t>
            </a:r>
            <a:r>
              <a:rPr lang="fr-FR" sz="1600" u="sng" dirty="0"/>
              <a:t>recommandée</a:t>
            </a:r>
            <a:r>
              <a:rPr lang="fr-FR" sz="1600" dirty="0"/>
              <a:t> depuis 2022  </a:t>
            </a:r>
            <a:r>
              <a:rPr lang="fr-FR" sz="1600" dirty="0">
                <a:sym typeface="Wingdings" panose="05000000000000000000" pitchFamily="2" charset="2"/>
              </a:rPr>
              <a:t> à partir de 3 mois, 2</a:t>
            </a:r>
            <a:r>
              <a:rPr lang="fr-FR" sz="1600" baseline="30000" dirty="0">
                <a:sym typeface="Wingdings" panose="05000000000000000000" pitchFamily="2" charset="2"/>
              </a:rPr>
              <a:t>e</a:t>
            </a:r>
            <a:r>
              <a:rPr lang="fr-FR" sz="1600" dirty="0">
                <a:sym typeface="Wingdings" panose="05000000000000000000" pitchFamily="2" charset="2"/>
              </a:rPr>
              <a:t> dose à 5 mois puis dose de rappel à 12 mois.</a:t>
            </a:r>
          </a:p>
          <a:p>
            <a:endParaRPr lang="fr-FR" sz="1600" dirty="0">
              <a:sym typeface="Wingdings" panose="05000000000000000000" pitchFamily="2" charset="2"/>
            </a:endParaRPr>
          </a:p>
          <a:p>
            <a:endParaRPr lang="fr-FR" sz="800" dirty="0">
              <a:sym typeface="Wingdings" panose="05000000000000000000" pitchFamily="2" charset="2"/>
            </a:endParaRPr>
          </a:p>
          <a:p>
            <a:r>
              <a:rPr lang="fr-FR" sz="1600" dirty="0">
                <a:sym typeface="Wingdings" panose="05000000000000000000" pitchFamily="2" charset="2"/>
              </a:rPr>
              <a:t>La vaccination peut être initiée dès 2 mois</a:t>
            </a:r>
            <a:endParaRPr lang="fr-FR" sz="1600" dirty="0"/>
          </a:p>
          <a:p>
            <a:endParaRPr lang="fr-FR" dirty="0"/>
          </a:p>
        </p:txBody>
      </p:sp>
      <p:sp>
        <p:nvSpPr>
          <p:cNvPr id="8" name="Espace réservé du texte 7">
            <a:extLst>
              <a:ext uri="{FF2B5EF4-FFF2-40B4-BE49-F238E27FC236}">
                <a16:creationId xmlns:a16="http://schemas.microsoft.com/office/drawing/2014/main" id="{CDD58823-A097-ADEE-846F-A0B597763137}"/>
              </a:ext>
            </a:extLst>
          </p:cNvPr>
          <p:cNvSpPr>
            <a:spLocks noGrp="1"/>
          </p:cNvSpPr>
          <p:nvPr>
            <p:ph type="body" sz="quarter" idx="14"/>
          </p:nvPr>
        </p:nvSpPr>
        <p:spPr>
          <a:xfrm>
            <a:off x="5004048" y="1635646"/>
            <a:ext cx="3960441" cy="1224136"/>
          </a:xfrm>
        </p:spPr>
        <p:txBody>
          <a:bodyPr/>
          <a:lstStyle/>
          <a:p>
            <a:endParaRPr lang="fr-FR" sz="1600" dirty="0">
              <a:sym typeface="Wingdings" panose="05000000000000000000" pitchFamily="2" charset="2"/>
            </a:endParaRPr>
          </a:p>
          <a:p>
            <a:endParaRPr lang="fr-FR" dirty="0"/>
          </a:p>
        </p:txBody>
      </p:sp>
      <p:pic>
        <p:nvPicPr>
          <p:cNvPr id="11" name="Image 10" descr="Une image contenant Police, Graphique, logo, graphisme&#10;&#10;Description générée automatiquement">
            <a:extLst>
              <a:ext uri="{FF2B5EF4-FFF2-40B4-BE49-F238E27FC236}">
                <a16:creationId xmlns:a16="http://schemas.microsoft.com/office/drawing/2014/main" id="{0F4F2AA4-77A5-B02D-9956-0F5368A29BCD}"/>
              </a:ext>
            </a:extLst>
          </p:cNvPr>
          <p:cNvPicPr>
            <a:picLocks noChangeAspect="1"/>
          </p:cNvPicPr>
          <p:nvPr/>
        </p:nvPicPr>
        <p:blipFill>
          <a:blip r:embed="rId2"/>
          <a:stretch>
            <a:fillRect/>
          </a:stretch>
        </p:blipFill>
        <p:spPr>
          <a:xfrm>
            <a:off x="7884368" y="123478"/>
            <a:ext cx="1016708" cy="398775"/>
          </a:xfrm>
          <a:prstGeom prst="rect">
            <a:avLst/>
          </a:prstGeom>
        </p:spPr>
      </p:pic>
      <p:sp>
        <p:nvSpPr>
          <p:cNvPr id="9" name="ZoneTexte 8">
            <a:extLst>
              <a:ext uri="{FF2B5EF4-FFF2-40B4-BE49-F238E27FC236}">
                <a16:creationId xmlns:a16="http://schemas.microsoft.com/office/drawing/2014/main" id="{33F761E9-ACA6-B327-5C81-F3E6B9D99991}"/>
              </a:ext>
            </a:extLst>
          </p:cNvPr>
          <p:cNvSpPr txBox="1"/>
          <p:nvPr/>
        </p:nvSpPr>
        <p:spPr>
          <a:xfrm>
            <a:off x="5004048" y="1171893"/>
            <a:ext cx="4032449" cy="369332"/>
          </a:xfrm>
          <a:prstGeom prst="rect">
            <a:avLst/>
          </a:prstGeom>
          <a:noFill/>
        </p:spPr>
        <p:txBody>
          <a:bodyPr wrap="square" rtlCol="0">
            <a:spAutoFit/>
          </a:bodyPr>
          <a:lstStyle/>
          <a:p>
            <a:r>
              <a:rPr lang="fr-FR" b="1" dirty="0"/>
              <a:t>Nouvelles reco HAS 27/03/2024 </a:t>
            </a:r>
          </a:p>
        </p:txBody>
      </p:sp>
      <p:sp>
        <p:nvSpPr>
          <p:cNvPr id="10" name="ZoneTexte 9">
            <a:extLst>
              <a:ext uri="{FF2B5EF4-FFF2-40B4-BE49-F238E27FC236}">
                <a16:creationId xmlns:a16="http://schemas.microsoft.com/office/drawing/2014/main" id="{16F006F3-3D7D-D20F-E1BA-42573DA725E7}"/>
              </a:ext>
            </a:extLst>
          </p:cNvPr>
          <p:cNvSpPr txBox="1"/>
          <p:nvPr/>
        </p:nvSpPr>
        <p:spPr>
          <a:xfrm>
            <a:off x="467544" y="1171893"/>
            <a:ext cx="4176465" cy="369332"/>
          </a:xfrm>
          <a:prstGeom prst="rect">
            <a:avLst/>
          </a:prstGeom>
          <a:noFill/>
        </p:spPr>
        <p:txBody>
          <a:bodyPr wrap="square" rtlCol="0">
            <a:spAutoFit/>
          </a:bodyPr>
          <a:lstStyle/>
          <a:p>
            <a:r>
              <a:rPr lang="fr-FR" b="1" dirty="0"/>
              <a:t>Actuelles chez le nourrisson &lt; 1 an </a:t>
            </a:r>
          </a:p>
        </p:txBody>
      </p:sp>
      <p:sp>
        <p:nvSpPr>
          <p:cNvPr id="12" name="Flèche : droite 11">
            <a:extLst>
              <a:ext uri="{FF2B5EF4-FFF2-40B4-BE49-F238E27FC236}">
                <a16:creationId xmlns:a16="http://schemas.microsoft.com/office/drawing/2014/main" id="{A21A939F-0A10-3273-832E-8C722CC1923B}"/>
              </a:ext>
            </a:extLst>
          </p:cNvPr>
          <p:cNvSpPr/>
          <p:nvPr/>
        </p:nvSpPr>
        <p:spPr>
          <a:xfrm>
            <a:off x="4373570" y="2561191"/>
            <a:ext cx="720206" cy="288032"/>
          </a:xfrm>
          <a:prstGeom prst="rightArrow">
            <a:avLst>
              <a:gd name="adj1" fmla="val 50000"/>
              <a:gd name="adj2" fmla="val 50000"/>
            </a:avLst>
          </a:prstGeom>
          <a:solidFill>
            <a:srgbClr val="002395"/>
          </a:solidFill>
          <a:ln>
            <a:solidFill>
              <a:srgbClr val="0023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B51F93FE-DDA2-DEEB-8C98-10B2A202772F}"/>
              </a:ext>
            </a:extLst>
          </p:cNvPr>
          <p:cNvSpPr txBox="1">
            <a:spLocks/>
          </p:cNvSpPr>
          <p:nvPr/>
        </p:nvSpPr>
        <p:spPr bwMode="gray">
          <a:xfrm>
            <a:off x="4968043" y="1632541"/>
            <a:ext cx="4032449" cy="2667401"/>
          </a:xfrm>
          <a:prstGeom prst="rect">
            <a:avLst/>
          </a:prstGeom>
        </p:spPr>
        <p:txBody>
          <a:bodyPr vert="horz" lIns="0" tIns="0" rIns="0" bIns="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600" dirty="0">
              <a:solidFill>
                <a:srgbClr val="002395"/>
              </a:solidFill>
              <a:sym typeface="Wingdings" panose="05000000000000000000" pitchFamily="2" charset="2"/>
            </a:endParaRPr>
          </a:p>
          <a:p>
            <a:pPr marL="377825" indent="-285750">
              <a:buFont typeface="Arial" pitchFamily="34" charset="0"/>
              <a:buChar char="•"/>
            </a:pPr>
            <a:r>
              <a:rPr lang="fr-FR" sz="1600" b="1" dirty="0">
                <a:solidFill>
                  <a:srgbClr val="002395"/>
                </a:solidFill>
              </a:rPr>
              <a:t>Vaccination contre le sérogroupe B </a:t>
            </a:r>
            <a:r>
              <a:rPr lang="fr-FR" sz="1600" dirty="0" err="1">
                <a:solidFill>
                  <a:schemeClr val="accent1"/>
                </a:solidFill>
              </a:rPr>
              <a:t>Bexsero</a:t>
            </a:r>
            <a:r>
              <a:rPr lang="fr-FR" sz="1600" baseline="30000" dirty="0">
                <a:solidFill>
                  <a:schemeClr val="accent1"/>
                </a:solidFill>
                <a:sym typeface="Wingdings" panose="05000000000000000000" pitchFamily="2" charset="2"/>
              </a:rPr>
              <a:t>®</a:t>
            </a:r>
            <a:r>
              <a:rPr lang="fr-FR" sz="1600" dirty="0">
                <a:solidFill>
                  <a:schemeClr val="accent1"/>
                </a:solidFill>
              </a:rPr>
              <a:t> </a:t>
            </a:r>
            <a:r>
              <a:rPr lang="fr-FR" sz="1600" b="1" u="sng" dirty="0">
                <a:solidFill>
                  <a:srgbClr val="C00000"/>
                </a:solidFill>
              </a:rPr>
              <a:t>obligatoire</a:t>
            </a:r>
            <a:r>
              <a:rPr lang="fr-FR" sz="1600" dirty="0"/>
              <a:t> </a:t>
            </a:r>
            <a:r>
              <a:rPr lang="fr-FR" sz="1600" dirty="0">
                <a:sym typeface="Wingdings" panose="05000000000000000000" pitchFamily="2" charset="2"/>
              </a:rPr>
              <a:t> à partir de 3 mois, 2</a:t>
            </a:r>
            <a:r>
              <a:rPr lang="fr-FR" sz="1600" baseline="30000" dirty="0">
                <a:sym typeface="Wingdings" panose="05000000000000000000" pitchFamily="2" charset="2"/>
              </a:rPr>
              <a:t>e</a:t>
            </a:r>
            <a:r>
              <a:rPr lang="fr-FR" sz="1600" dirty="0">
                <a:sym typeface="Wingdings" panose="05000000000000000000" pitchFamily="2" charset="2"/>
              </a:rPr>
              <a:t> dose à 5 mois puis dose de rappel à 12 mois.</a:t>
            </a:r>
          </a:p>
          <a:p>
            <a:endParaRPr lang="fr-FR" sz="1600" dirty="0">
              <a:sym typeface="Wingdings" panose="05000000000000000000" pitchFamily="2" charset="2"/>
            </a:endParaRPr>
          </a:p>
          <a:p>
            <a:endParaRPr lang="fr-FR" sz="1600" dirty="0">
              <a:sym typeface="Wingdings" panose="05000000000000000000" pitchFamily="2" charset="2"/>
            </a:endParaRPr>
          </a:p>
          <a:p>
            <a:r>
              <a:rPr lang="fr-FR" sz="1600" dirty="0">
                <a:sym typeface="Wingdings" panose="05000000000000000000" pitchFamily="2" charset="2"/>
              </a:rPr>
              <a:t>La vaccination peut être initiée dès 2 mois</a:t>
            </a:r>
            <a:endParaRPr lang="fr-FR" sz="1600" dirty="0"/>
          </a:p>
          <a:p>
            <a:endParaRPr lang="fr-FR" dirty="0"/>
          </a:p>
        </p:txBody>
      </p:sp>
      <p:sp>
        <p:nvSpPr>
          <p:cNvPr id="4" name="ZoneTexte 3">
            <a:extLst>
              <a:ext uri="{FF2B5EF4-FFF2-40B4-BE49-F238E27FC236}">
                <a16:creationId xmlns:a16="http://schemas.microsoft.com/office/drawing/2014/main" id="{55EC7BCD-F9ED-3499-3F07-D780A425D944}"/>
              </a:ext>
            </a:extLst>
          </p:cNvPr>
          <p:cNvSpPr txBox="1"/>
          <p:nvPr/>
        </p:nvSpPr>
        <p:spPr>
          <a:xfrm>
            <a:off x="611559" y="4155926"/>
            <a:ext cx="8137153" cy="338554"/>
          </a:xfrm>
          <a:prstGeom prst="rect">
            <a:avLst/>
          </a:prstGeom>
          <a:noFill/>
        </p:spPr>
        <p:txBody>
          <a:bodyPr wrap="square" rtlCol="0">
            <a:spAutoFit/>
          </a:bodyPr>
          <a:lstStyle/>
          <a:p>
            <a:pPr algn="ctr"/>
            <a:r>
              <a:rPr lang="fr-FR" sz="1600" dirty="0"/>
              <a:t>Il n’est pas recommandé d’élargir la vaccination à tous les adolescents et jeunes adultes</a:t>
            </a:r>
          </a:p>
        </p:txBody>
      </p:sp>
    </p:spTree>
    <p:extLst>
      <p:ext uri="{BB962C8B-B14F-4D97-AF65-F5344CB8AC3E}">
        <p14:creationId xmlns:p14="http://schemas.microsoft.com/office/powerpoint/2010/main" val="205647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3511B58-0A02-A254-5AA2-33D597BAF232}"/>
              </a:ext>
            </a:extLst>
          </p:cNvPr>
          <p:cNvSpPr>
            <a:spLocks noGrp="1"/>
          </p:cNvSpPr>
          <p:nvPr>
            <p:ph type="sldNum" sz="quarter" idx="12"/>
          </p:nvPr>
        </p:nvSpPr>
        <p:spPr/>
        <p:txBody>
          <a:bodyPr/>
          <a:lstStyle/>
          <a:p>
            <a:fld id="{733122C9-A0B9-462F-8757-0847AD287B63}" type="slidenum">
              <a:rPr lang="fr-FR" smtClean="0"/>
              <a:pPr/>
              <a:t>19</a:t>
            </a:fld>
            <a:endParaRPr lang="fr-FR" dirty="0"/>
          </a:p>
        </p:txBody>
      </p:sp>
      <p:sp>
        <p:nvSpPr>
          <p:cNvPr id="3" name="Espace réservé de la date 2">
            <a:extLst>
              <a:ext uri="{FF2B5EF4-FFF2-40B4-BE49-F238E27FC236}">
                <a16:creationId xmlns:a16="http://schemas.microsoft.com/office/drawing/2014/main" id="{80D164E9-D0C4-CA18-F9A5-9B049721476F}"/>
              </a:ext>
            </a:extLst>
          </p:cNvPr>
          <p:cNvSpPr>
            <a:spLocks noGrp="1"/>
          </p:cNvSpPr>
          <p:nvPr>
            <p:ph type="dt" sz="half" idx="2"/>
          </p:nvPr>
        </p:nvSpPr>
        <p:spPr/>
        <p:txBody>
          <a:bodyPr/>
          <a:lstStyle/>
          <a:p>
            <a:fld id="{5E6183FC-BA60-7C49-ABF3-B50982741576}" type="datetime1">
              <a:rPr lang="fr-FR" cap="all" smtClean="0"/>
              <a:pPr/>
              <a:t>03/07/2024</a:t>
            </a:fld>
            <a:endParaRPr lang="fr-FR" cap="all" dirty="0"/>
          </a:p>
        </p:txBody>
      </p:sp>
      <p:sp>
        <p:nvSpPr>
          <p:cNvPr id="6" name="Titre 5">
            <a:extLst>
              <a:ext uri="{FF2B5EF4-FFF2-40B4-BE49-F238E27FC236}">
                <a16:creationId xmlns:a16="http://schemas.microsoft.com/office/drawing/2014/main" id="{61DC5829-4083-6C19-E3F9-A8254AEB3D87}"/>
              </a:ext>
            </a:extLst>
          </p:cNvPr>
          <p:cNvSpPr>
            <a:spLocks noGrp="1"/>
          </p:cNvSpPr>
          <p:nvPr>
            <p:ph type="title"/>
          </p:nvPr>
        </p:nvSpPr>
        <p:spPr/>
        <p:txBody>
          <a:bodyPr/>
          <a:lstStyle/>
          <a:p>
            <a:r>
              <a:rPr lang="fr-FR" dirty="0">
                <a:solidFill>
                  <a:srgbClr val="002395"/>
                </a:solidFill>
              </a:rPr>
              <a:t>Recommandations vaccinales HAS 27/03/2024</a:t>
            </a:r>
            <a:endParaRPr lang="fr-FR" dirty="0"/>
          </a:p>
        </p:txBody>
      </p:sp>
      <p:pic>
        <p:nvPicPr>
          <p:cNvPr id="11" name="Image 10" descr="Une image contenant Police, Graphique, logo, graphisme&#10;&#10;Description générée automatiquement">
            <a:extLst>
              <a:ext uri="{FF2B5EF4-FFF2-40B4-BE49-F238E27FC236}">
                <a16:creationId xmlns:a16="http://schemas.microsoft.com/office/drawing/2014/main" id="{0F4F2AA4-77A5-B02D-9956-0F5368A29BCD}"/>
              </a:ext>
            </a:extLst>
          </p:cNvPr>
          <p:cNvPicPr>
            <a:picLocks noChangeAspect="1"/>
          </p:cNvPicPr>
          <p:nvPr/>
        </p:nvPicPr>
        <p:blipFill>
          <a:blip r:embed="rId2"/>
          <a:stretch>
            <a:fillRect/>
          </a:stretch>
        </p:blipFill>
        <p:spPr>
          <a:xfrm>
            <a:off x="7884368" y="123478"/>
            <a:ext cx="1016708" cy="398775"/>
          </a:xfrm>
          <a:prstGeom prst="rect">
            <a:avLst/>
          </a:prstGeom>
        </p:spPr>
      </p:pic>
      <p:pic>
        <p:nvPicPr>
          <p:cNvPr id="12" name="Espace réservé du contenu 8">
            <a:extLst>
              <a:ext uri="{FF2B5EF4-FFF2-40B4-BE49-F238E27FC236}">
                <a16:creationId xmlns:a16="http://schemas.microsoft.com/office/drawing/2014/main" id="{3BDFA228-C3C7-3280-AB1A-21D73BC60FA9}"/>
              </a:ext>
            </a:extLst>
          </p:cNvPr>
          <p:cNvPicPr>
            <a:picLocks noChangeAspect="1"/>
          </p:cNvPicPr>
          <p:nvPr/>
        </p:nvPicPr>
        <p:blipFill>
          <a:blip r:embed="rId3"/>
          <a:stretch>
            <a:fillRect/>
          </a:stretch>
        </p:blipFill>
        <p:spPr>
          <a:xfrm>
            <a:off x="190806" y="1459270"/>
            <a:ext cx="8762388" cy="2912679"/>
          </a:xfrm>
          <a:prstGeom prst="rect">
            <a:avLst/>
          </a:prstGeom>
        </p:spPr>
      </p:pic>
      <p:sp>
        <p:nvSpPr>
          <p:cNvPr id="20" name="ZoneTexte 19">
            <a:extLst>
              <a:ext uri="{FF2B5EF4-FFF2-40B4-BE49-F238E27FC236}">
                <a16:creationId xmlns:a16="http://schemas.microsoft.com/office/drawing/2014/main" id="{E37D4A1C-1475-5033-465F-AF4AFC6098FC}"/>
              </a:ext>
            </a:extLst>
          </p:cNvPr>
          <p:cNvSpPr txBox="1"/>
          <p:nvPr/>
        </p:nvSpPr>
        <p:spPr>
          <a:xfrm>
            <a:off x="2448049" y="4501920"/>
            <a:ext cx="4176464" cy="261610"/>
          </a:xfrm>
          <a:prstGeom prst="rect">
            <a:avLst/>
          </a:prstGeom>
          <a:noFill/>
        </p:spPr>
        <p:txBody>
          <a:bodyPr wrap="square" rtlCol="0">
            <a:spAutoFit/>
          </a:bodyPr>
          <a:lstStyle/>
          <a:p>
            <a:r>
              <a:rPr lang="fr-FR" sz="1100" dirty="0">
                <a:solidFill>
                  <a:srgbClr val="0070C0"/>
                </a:solidFill>
                <a:hlinkClick r:id="rId4">
                  <a:extLst>
                    <a:ext uri="{A12FA001-AC4F-418D-AE19-62706E023703}">
                      <ahyp:hlinkClr xmlns:ahyp="http://schemas.microsoft.com/office/drawing/2018/hyperlinkcolor" val="tx"/>
                    </a:ext>
                  </a:extLst>
                </a:hlinkClick>
              </a:rPr>
              <a:t>https://sante.gouv.fr/IMG/pdf/calendrier_vaccinal_avr2024.pdf</a:t>
            </a:r>
            <a:endParaRPr lang="fr-FR" sz="1100" dirty="0">
              <a:solidFill>
                <a:srgbClr val="0070C0"/>
              </a:solidFill>
            </a:endParaRPr>
          </a:p>
        </p:txBody>
      </p:sp>
    </p:spTree>
    <p:extLst>
      <p:ext uri="{BB962C8B-B14F-4D97-AF65-F5344CB8AC3E}">
        <p14:creationId xmlns:p14="http://schemas.microsoft.com/office/powerpoint/2010/main" val="427801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C62BB35-6818-28C2-AE75-C3E4641F20FF}"/>
              </a:ext>
            </a:extLst>
          </p:cNvPr>
          <p:cNvSpPr>
            <a:spLocks noGrp="1"/>
          </p:cNvSpPr>
          <p:nvPr>
            <p:ph type="sldNum" sz="quarter" idx="12"/>
          </p:nvPr>
        </p:nvSpPr>
        <p:spPr/>
        <p:txBody>
          <a:bodyPr/>
          <a:lstStyle/>
          <a:p>
            <a:fld id="{733122C9-A0B9-462F-8757-0847AD287B63}" type="slidenum">
              <a:rPr lang="fr-FR" smtClean="0"/>
              <a:pPr/>
              <a:t>2</a:t>
            </a:fld>
            <a:endParaRPr lang="fr-FR" dirty="0"/>
          </a:p>
        </p:txBody>
      </p:sp>
      <p:sp>
        <p:nvSpPr>
          <p:cNvPr id="3" name="Espace réservé de la date 2">
            <a:extLst>
              <a:ext uri="{FF2B5EF4-FFF2-40B4-BE49-F238E27FC236}">
                <a16:creationId xmlns:a16="http://schemas.microsoft.com/office/drawing/2014/main" id="{1EC858F6-3C28-F399-8EF4-471C5FC4A5CC}"/>
              </a:ext>
            </a:extLst>
          </p:cNvPr>
          <p:cNvSpPr>
            <a:spLocks noGrp="1"/>
          </p:cNvSpPr>
          <p:nvPr>
            <p:ph type="dt" sz="half" idx="2"/>
          </p:nvPr>
        </p:nvSpPr>
        <p:spPr/>
        <p:txBody>
          <a:bodyPr/>
          <a:lstStyle/>
          <a:p>
            <a:fld id="{6A4A60EE-9D13-3442-9796-E718C6343EC1}" type="datetime1">
              <a:rPr lang="fr-FR" cap="all" smtClean="0"/>
              <a:pPr/>
              <a:t>03/07/2024</a:t>
            </a:fld>
            <a:endParaRPr lang="fr-FR" cap="all" dirty="0"/>
          </a:p>
        </p:txBody>
      </p:sp>
      <p:sp>
        <p:nvSpPr>
          <p:cNvPr id="5" name="Titre 4">
            <a:extLst>
              <a:ext uri="{FF2B5EF4-FFF2-40B4-BE49-F238E27FC236}">
                <a16:creationId xmlns:a16="http://schemas.microsoft.com/office/drawing/2014/main" id="{DDDF32FB-5DC0-7B62-5A29-AC99BAAC3B95}"/>
              </a:ext>
            </a:extLst>
          </p:cNvPr>
          <p:cNvSpPr>
            <a:spLocks noGrp="1"/>
          </p:cNvSpPr>
          <p:nvPr>
            <p:ph type="title"/>
          </p:nvPr>
        </p:nvSpPr>
        <p:spPr>
          <a:xfrm>
            <a:off x="323850" y="861574"/>
            <a:ext cx="8424863" cy="539991"/>
          </a:xfrm>
        </p:spPr>
        <p:txBody>
          <a:bodyPr>
            <a:normAutofit/>
          </a:bodyPr>
          <a:lstStyle/>
          <a:p>
            <a:r>
              <a:rPr lang="fr-FR" dirty="0">
                <a:solidFill>
                  <a:srgbClr val="002395"/>
                </a:solidFill>
              </a:rPr>
              <a:t>IIM et Signalement à l’ARS </a:t>
            </a:r>
          </a:p>
        </p:txBody>
      </p:sp>
      <p:sp>
        <p:nvSpPr>
          <p:cNvPr id="7" name="Espace réservé du texte 6">
            <a:extLst>
              <a:ext uri="{FF2B5EF4-FFF2-40B4-BE49-F238E27FC236}">
                <a16:creationId xmlns:a16="http://schemas.microsoft.com/office/drawing/2014/main" id="{77A32A93-0365-E34E-DD5E-3FDE12FF6C23}"/>
              </a:ext>
            </a:extLst>
          </p:cNvPr>
          <p:cNvSpPr>
            <a:spLocks noGrp="1"/>
          </p:cNvSpPr>
          <p:nvPr>
            <p:ph type="body" sz="quarter" idx="14"/>
          </p:nvPr>
        </p:nvSpPr>
        <p:spPr>
          <a:xfrm>
            <a:off x="324379" y="1415926"/>
            <a:ext cx="8424334" cy="2880320"/>
          </a:xfrm>
        </p:spPr>
        <p:txBody>
          <a:bodyPr/>
          <a:lstStyle/>
          <a:p>
            <a:r>
              <a:rPr lang="fr-FR" b="1" dirty="0"/>
              <a:t>Maladie à déclaration obligatoire</a:t>
            </a:r>
            <a:endParaRPr lang="fr-FR" dirty="0"/>
          </a:p>
          <a:p>
            <a:r>
              <a:rPr lang="fr-FR" b="1" dirty="0"/>
              <a:t>Sans délai par cliniciens ET biologistes </a:t>
            </a:r>
            <a:r>
              <a:rPr lang="fr-FR" dirty="0"/>
              <a:t>(</a:t>
            </a:r>
            <a:r>
              <a:rPr lang="fr-FR" dirty="0" err="1">
                <a:solidFill>
                  <a:srgbClr val="002395"/>
                </a:solidFill>
                <a:hlinkClick r:id="rId2">
                  <a:extLst>
                    <a:ext uri="{A12FA001-AC4F-418D-AE19-62706E023703}">
                      <ahyp:hlinkClr xmlns:ahyp="http://schemas.microsoft.com/office/drawing/2018/hyperlinkcolor" val="tx"/>
                    </a:ext>
                  </a:extLst>
                </a:hlinkClick>
              </a:rPr>
              <a:t>Cerfa</a:t>
            </a:r>
            <a:r>
              <a:rPr lang="fr-FR" dirty="0"/>
              <a:t>)</a:t>
            </a:r>
            <a:endParaRPr lang="fr-FR" b="1" dirty="0"/>
          </a:p>
          <a:p>
            <a:r>
              <a:rPr lang="fr-FR" b="1" dirty="0"/>
              <a:t>Signalement au Point Focal Régional </a:t>
            </a:r>
            <a:r>
              <a:rPr lang="fr-FR" dirty="0"/>
              <a:t>(</a:t>
            </a:r>
            <a:r>
              <a:rPr lang="fr-FR" dirty="0">
                <a:solidFill>
                  <a:srgbClr val="002395"/>
                </a:solidFill>
                <a:hlinkClick r:id="rId3">
                  <a:extLst>
                    <a:ext uri="{A12FA001-AC4F-418D-AE19-62706E023703}">
                      <ahyp:hlinkClr xmlns:ahyp="http://schemas.microsoft.com/office/drawing/2018/hyperlinkcolor" val="tx"/>
                    </a:ext>
                  </a:extLst>
                </a:hlinkClick>
              </a:rPr>
              <a:t>PFR</a:t>
            </a:r>
            <a:r>
              <a:rPr lang="fr-FR" dirty="0"/>
              <a:t>) </a:t>
            </a:r>
            <a:r>
              <a:rPr lang="fr-FR" b="1" dirty="0"/>
              <a:t>de l’ARS</a:t>
            </a:r>
            <a:r>
              <a:rPr lang="fr-FR" dirty="0"/>
              <a:t> </a:t>
            </a:r>
          </a:p>
          <a:p>
            <a:r>
              <a:rPr lang="fr-FR" dirty="0"/>
              <a:t>- par téléphone 24h/24 - 7j/7 : </a:t>
            </a:r>
            <a:r>
              <a:rPr lang="fr-FR" dirty="0">
                <a:solidFill>
                  <a:srgbClr val="002395"/>
                </a:solidFill>
              </a:rPr>
              <a:t>04 95 51 99 88</a:t>
            </a:r>
          </a:p>
          <a:p>
            <a:r>
              <a:rPr lang="fr-FR" dirty="0"/>
              <a:t>- par mail (réglementaire) alerte : </a:t>
            </a:r>
            <a:r>
              <a:rPr lang="fr-FR" dirty="0">
                <a:hlinkClick r:id="rId4"/>
              </a:rPr>
              <a:t>ars2a-alerte@ars.sante.fr</a:t>
            </a:r>
            <a:r>
              <a:rPr lang="fr-FR" dirty="0"/>
              <a:t> </a:t>
            </a:r>
            <a:br>
              <a:rPr lang="fr-FR" dirty="0"/>
            </a:br>
            <a:r>
              <a:rPr lang="fr-FR" dirty="0"/>
              <a:t>	Information synthétique ne contenant pas de données sensibles</a:t>
            </a:r>
          </a:p>
          <a:p>
            <a:r>
              <a:rPr lang="fr-FR" dirty="0"/>
              <a:t>ET en utilisant la page de dépôt sécurisée « </a:t>
            </a:r>
            <a:r>
              <a:rPr lang="fr-FR" dirty="0" err="1"/>
              <a:t>Bluefiles</a:t>
            </a:r>
            <a:r>
              <a:rPr lang="fr-FR" dirty="0"/>
              <a:t> » : </a:t>
            </a:r>
            <a:r>
              <a:rPr lang="fr-FR" dirty="0">
                <a:hlinkClick r:id="rId5"/>
              </a:rPr>
              <a:t>https://bluefiles.com/ars/ars2a-alerte</a:t>
            </a:r>
            <a:r>
              <a:rPr lang="fr-FR" dirty="0"/>
              <a:t>   </a:t>
            </a:r>
          </a:p>
          <a:p>
            <a:r>
              <a:rPr lang="fr-FR" dirty="0"/>
              <a:t>	Eléments avec des </a:t>
            </a:r>
            <a:r>
              <a:rPr lang="fr-FR" dirty="0">
                <a:solidFill>
                  <a:srgbClr val="002395"/>
                </a:solidFill>
              </a:rPr>
              <a:t>données sensibles nominatives et/ou de santé</a:t>
            </a:r>
            <a:r>
              <a:rPr lang="fr-FR" dirty="0"/>
              <a:t>)</a:t>
            </a:r>
            <a:br>
              <a:rPr lang="fr-FR" dirty="0"/>
            </a:br>
            <a:endParaRPr lang="fr-FR" dirty="0"/>
          </a:p>
          <a:p>
            <a:r>
              <a:rPr lang="fr-FR" dirty="0"/>
              <a:t>La </a:t>
            </a:r>
            <a:r>
              <a:rPr lang="fr-FR" b="1" dirty="0"/>
              <a:t>validation du signalement </a:t>
            </a:r>
            <a:r>
              <a:rPr lang="fr-FR" dirty="0"/>
              <a:t>auprès du déclarant </a:t>
            </a:r>
          </a:p>
          <a:p>
            <a:r>
              <a:rPr lang="fr-FR" dirty="0"/>
              <a:t>= </a:t>
            </a:r>
            <a:r>
              <a:rPr lang="fr-FR" b="1" dirty="0"/>
              <a:t>alerte</a:t>
            </a:r>
            <a:r>
              <a:rPr lang="fr-FR" dirty="0"/>
              <a:t> </a:t>
            </a:r>
          </a:p>
          <a:p>
            <a:r>
              <a:rPr lang="fr-FR" dirty="0"/>
              <a:t>= déclenche les </a:t>
            </a:r>
            <a:r>
              <a:rPr lang="fr-FR" dirty="0">
                <a:solidFill>
                  <a:srgbClr val="002395"/>
                </a:solidFill>
              </a:rPr>
              <a:t>mesures de gestions sanitaires </a:t>
            </a:r>
            <a:r>
              <a:rPr lang="fr-FR" dirty="0"/>
              <a:t>(recherche des </a:t>
            </a:r>
            <a:r>
              <a:rPr lang="fr-FR" dirty="0">
                <a:solidFill>
                  <a:srgbClr val="002395"/>
                </a:solidFill>
              </a:rPr>
              <a:t>sujets contacts </a:t>
            </a:r>
            <a:r>
              <a:rPr lang="fr-FR" dirty="0"/>
              <a:t>autour des cas et mise en œuvre des </a:t>
            </a:r>
            <a:r>
              <a:rPr lang="fr-FR" dirty="0">
                <a:solidFill>
                  <a:srgbClr val="002395"/>
                </a:solidFill>
              </a:rPr>
              <a:t>mesures de prévention individuelle</a:t>
            </a:r>
            <a:r>
              <a:rPr lang="fr-FR" dirty="0"/>
              <a:t>).</a:t>
            </a:r>
          </a:p>
          <a:p>
            <a:endParaRPr lang="fr-FR" dirty="0"/>
          </a:p>
        </p:txBody>
      </p:sp>
    </p:spTree>
    <p:extLst>
      <p:ext uri="{BB962C8B-B14F-4D97-AF65-F5344CB8AC3E}">
        <p14:creationId xmlns:p14="http://schemas.microsoft.com/office/powerpoint/2010/main" val="1602002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7DA0815-0938-95BD-CCEF-A5EF99DFF6FD}"/>
              </a:ext>
            </a:extLst>
          </p:cNvPr>
          <p:cNvSpPr>
            <a:spLocks noGrp="1"/>
          </p:cNvSpPr>
          <p:nvPr>
            <p:ph type="dt" sz="half" idx="10"/>
          </p:nvPr>
        </p:nvSpPr>
        <p:spPr/>
        <p:txBody>
          <a:bodyPr/>
          <a:lstStyle/>
          <a:p>
            <a:fld id="{86613823-94D9-4F00-84CB-0B9BBEB01F6B}" type="datetime1">
              <a:rPr lang="fr-FR" smtClean="0">
                <a:solidFill>
                  <a:prstClr val="black">
                    <a:tint val="75000"/>
                  </a:prstClr>
                </a:solidFill>
              </a:rPr>
              <a:t>03/07/2024</a:t>
            </a:fld>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CDC29938-FD9B-08EB-9214-415276C787FD}"/>
              </a:ext>
            </a:extLst>
          </p:cNvPr>
          <p:cNvSpPr>
            <a:spLocks noGrp="1"/>
          </p:cNvSpPr>
          <p:nvPr>
            <p:ph type="sldNum" sz="quarter" idx="12"/>
          </p:nvPr>
        </p:nvSpPr>
        <p:spPr/>
        <p:txBody>
          <a:bodyPr/>
          <a:lstStyle/>
          <a:p>
            <a:fld id="{59B05E48-8CE0-4C4A-B8E9-83612799F723}" type="slidenum">
              <a:rPr lang="fr-FR" smtClean="0">
                <a:solidFill>
                  <a:prstClr val="black">
                    <a:tint val="75000"/>
                  </a:prstClr>
                </a:solidFill>
              </a:rPr>
              <a:pPr/>
              <a:t>20</a:t>
            </a:fld>
            <a:endParaRPr lang="fr-FR">
              <a:solidFill>
                <a:prstClr val="black">
                  <a:tint val="75000"/>
                </a:prstClr>
              </a:solidFill>
            </a:endParaRPr>
          </a:p>
        </p:txBody>
      </p:sp>
      <p:pic>
        <p:nvPicPr>
          <p:cNvPr id="6" name="Image 5">
            <a:extLst>
              <a:ext uri="{FF2B5EF4-FFF2-40B4-BE49-F238E27FC236}">
                <a16:creationId xmlns:a16="http://schemas.microsoft.com/office/drawing/2014/main" id="{2718DF60-CC8C-CD81-9A46-B81FFEEA3A47}"/>
              </a:ext>
            </a:extLst>
          </p:cNvPr>
          <p:cNvPicPr>
            <a:picLocks noChangeAspect="1"/>
          </p:cNvPicPr>
          <p:nvPr/>
        </p:nvPicPr>
        <p:blipFill>
          <a:blip r:embed="rId2"/>
          <a:stretch>
            <a:fillRect/>
          </a:stretch>
        </p:blipFill>
        <p:spPr>
          <a:xfrm>
            <a:off x="3779912" y="310270"/>
            <a:ext cx="3096344" cy="4355439"/>
          </a:xfrm>
          <a:prstGeom prst="rect">
            <a:avLst/>
          </a:prstGeom>
        </p:spPr>
      </p:pic>
      <p:pic>
        <p:nvPicPr>
          <p:cNvPr id="2" name="Image 1" descr="Une image contenant Police, Graphique, logo, graphisme&#10;&#10;Description générée automatiquement">
            <a:extLst>
              <a:ext uri="{FF2B5EF4-FFF2-40B4-BE49-F238E27FC236}">
                <a16:creationId xmlns:a16="http://schemas.microsoft.com/office/drawing/2014/main" id="{8C67614B-CC98-0FB5-55E5-AA7E12786DC8}"/>
              </a:ext>
            </a:extLst>
          </p:cNvPr>
          <p:cNvPicPr>
            <a:picLocks noChangeAspect="1"/>
          </p:cNvPicPr>
          <p:nvPr/>
        </p:nvPicPr>
        <p:blipFill>
          <a:blip r:embed="rId3"/>
          <a:stretch>
            <a:fillRect/>
          </a:stretch>
        </p:blipFill>
        <p:spPr>
          <a:xfrm>
            <a:off x="8053060" y="123478"/>
            <a:ext cx="1016708" cy="398775"/>
          </a:xfrm>
          <a:prstGeom prst="rect">
            <a:avLst/>
          </a:prstGeom>
        </p:spPr>
      </p:pic>
      <p:sp>
        <p:nvSpPr>
          <p:cNvPr id="5" name="ZoneTexte 4">
            <a:extLst>
              <a:ext uri="{FF2B5EF4-FFF2-40B4-BE49-F238E27FC236}">
                <a16:creationId xmlns:a16="http://schemas.microsoft.com/office/drawing/2014/main" id="{E30652AC-E454-8D46-33A5-1252457C0D99}"/>
              </a:ext>
            </a:extLst>
          </p:cNvPr>
          <p:cNvSpPr txBox="1"/>
          <p:nvPr/>
        </p:nvSpPr>
        <p:spPr>
          <a:xfrm>
            <a:off x="467544" y="1131590"/>
            <a:ext cx="2608406" cy="646331"/>
          </a:xfrm>
          <a:prstGeom prst="rect">
            <a:avLst/>
          </a:prstGeom>
          <a:noFill/>
        </p:spPr>
        <p:txBody>
          <a:bodyPr wrap="none" rtlCol="0">
            <a:spAutoFit/>
          </a:bodyPr>
          <a:lstStyle/>
          <a:p>
            <a:pPr algn="ctr"/>
            <a:r>
              <a:rPr lang="fr-FR" dirty="0">
                <a:solidFill>
                  <a:srgbClr val="002395"/>
                </a:solidFill>
              </a:rPr>
              <a:t>Mémo conduite à tenir</a:t>
            </a:r>
          </a:p>
          <a:p>
            <a:pPr algn="ctr"/>
            <a:r>
              <a:rPr lang="fr-FR" dirty="0">
                <a:solidFill>
                  <a:srgbClr val="002395"/>
                </a:solidFill>
              </a:rPr>
              <a:t>(en cours d’élaboration)</a:t>
            </a:r>
          </a:p>
        </p:txBody>
      </p:sp>
    </p:spTree>
    <p:extLst>
      <p:ext uri="{BB962C8B-B14F-4D97-AF65-F5344CB8AC3E}">
        <p14:creationId xmlns:p14="http://schemas.microsoft.com/office/powerpoint/2010/main" val="167087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29FD12-D065-2849-4619-AB76525B7FF3}"/>
              </a:ext>
            </a:extLst>
          </p:cNvPr>
          <p:cNvSpPr>
            <a:spLocks noGrp="1"/>
          </p:cNvSpPr>
          <p:nvPr>
            <p:ph type="title"/>
          </p:nvPr>
        </p:nvSpPr>
        <p:spPr/>
        <p:txBody>
          <a:bodyPr/>
          <a:lstStyle/>
          <a:p>
            <a:r>
              <a:rPr lang="fr-FR" dirty="0">
                <a:solidFill>
                  <a:srgbClr val="002395"/>
                </a:solidFill>
              </a:rPr>
              <a:t>Conduite à tenir pour les contacts</a:t>
            </a:r>
          </a:p>
        </p:txBody>
      </p:sp>
      <p:sp>
        <p:nvSpPr>
          <p:cNvPr id="3" name="Espace réservé de la date 2">
            <a:extLst>
              <a:ext uri="{FF2B5EF4-FFF2-40B4-BE49-F238E27FC236}">
                <a16:creationId xmlns:a16="http://schemas.microsoft.com/office/drawing/2014/main" id="{4A1E6AE3-A309-C18A-8CA0-1653D4FAEAF4}"/>
              </a:ext>
            </a:extLst>
          </p:cNvPr>
          <p:cNvSpPr>
            <a:spLocks noGrp="1"/>
          </p:cNvSpPr>
          <p:nvPr>
            <p:ph type="dt" sz="half" idx="10"/>
          </p:nvPr>
        </p:nvSpPr>
        <p:spPr/>
        <p:txBody>
          <a:bodyPr/>
          <a:lstStyle/>
          <a:p>
            <a:fld id="{86613823-94D9-4F00-84CB-0B9BBEB01F6B}" type="datetime1">
              <a:rPr lang="fr-FR" smtClean="0">
                <a:solidFill>
                  <a:prstClr val="black">
                    <a:tint val="75000"/>
                  </a:prstClr>
                </a:solidFill>
              </a:rPr>
              <a:t>03/07/2024</a:t>
            </a:fld>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81DDC82E-3BA7-EB60-E1DC-11A3A7D0301C}"/>
              </a:ext>
            </a:extLst>
          </p:cNvPr>
          <p:cNvSpPr>
            <a:spLocks noGrp="1"/>
          </p:cNvSpPr>
          <p:nvPr>
            <p:ph type="sldNum" sz="quarter" idx="12"/>
          </p:nvPr>
        </p:nvSpPr>
        <p:spPr/>
        <p:txBody>
          <a:bodyPr/>
          <a:lstStyle/>
          <a:p>
            <a:fld id="{59B05E48-8CE0-4C4A-B8E9-83612799F723}" type="slidenum">
              <a:rPr lang="fr-FR" smtClean="0">
                <a:solidFill>
                  <a:prstClr val="black">
                    <a:tint val="75000"/>
                  </a:prstClr>
                </a:solidFill>
              </a:rPr>
              <a:pPr/>
              <a:t>21</a:t>
            </a:fld>
            <a:endParaRPr lang="fr-FR">
              <a:solidFill>
                <a:prstClr val="black">
                  <a:tint val="75000"/>
                </a:prstClr>
              </a:solidFill>
            </a:endParaRPr>
          </a:p>
        </p:txBody>
      </p:sp>
      <p:pic>
        <p:nvPicPr>
          <p:cNvPr id="5" name="Image 4" descr="Une image contenant Police, Graphique, logo, graphisme&#10;&#10;Description générée automatiquement">
            <a:extLst>
              <a:ext uri="{FF2B5EF4-FFF2-40B4-BE49-F238E27FC236}">
                <a16:creationId xmlns:a16="http://schemas.microsoft.com/office/drawing/2014/main" id="{D8CAB4B0-E081-AE27-DE27-511EB436E13D}"/>
              </a:ext>
            </a:extLst>
          </p:cNvPr>
          <p:cNvPicPr>
            <a:picLocks noChangeAspect="1"/>
          </p:cNvPicPr>
          <p:nvPr/>
        </p:nvPicPr>
        <p:blipFill>
          <a:blip r:embed="rId2"/>
          <a:stretch>
            <a:fillRect/>
          </a:stretch>
        </p:blipFill>
        <p:spPr>
          <a:xfrm>
            <a:off x="7884368" y="123478"/>
            <a:ext cx="1016708" cy="398775"/>
          </a:xfrm>
          <a:prstGeom prst="rect">
            <a:avLst/>
          </a:prstGeom>
        </p:spPr>
      </p:pic>
      <p:pic>
        <p:nvPicPr>
          <p:cNvPr id="6" name="Picture 8" descr="Mentions légales - Centre Hospitalier d'Ajaccio">
            <a:extLst>
              <a:ext uri="{FF2B5EF4-FFF2-40B4-BE49-F238E27FC236}">
                <a16:creationId xmlns:a16="http://schemas.microsoft.com/office/drawing/2014/main" id="{A1917F27-14DE-2F7E-1143-286B594C1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233" y="0"/>
            <a:ext cx="682801" cy="68280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68442752-7186-F5CA-57F3-273FB64C3508}"/>
              </a:ext>
            </a:extLst>
          </p:cNvPr>
          <p:cNvSpPr txBox="1"/>
          <p:nvPr/>
        </p:nvSpPr>
        <p:spPr>
          <a:xfrm>
            <a:off x="364178" y="1205054"/>
            <a:ext cx="8820150" cy="3939540"/>
          </a:xfrm>
          <a:prstGeom prst="rect">
            <a:avLst/>
          </a:prstGeom>
          <a:noFill/>
        </p:spPr>
        <p:txBody>
          <a:bodyPr wrap="square">
            <a:spAutoFit/>
          </a:bodyPr>
          <a:lstStyle/>
          <a:p>
            <a:r>
              <a:rPr lang="fr-FR" dirty="0"/>
              <a:t>Transmission par voie aérienne ou par la salive, notamment par la toux ou les postillons. </a:t>
            </a:r>
          </a:p>
          <a:p>
            <a:r>
              <a:rPr lang="fr-FR" dirty="0"/>
              <a:t>Ne survit pas dans le milieu extérieur, ni sur les objets, ni sur les surfaces.</a:t>
            </a:r>
          </a:p>
          <a:p>
            <a:endParaRPr lang="fr-FR" dirty="0"/>
          </a:p>
          <a:p>
            <a:r>
              <a:rPr lang="fr-FR" b="1" dirty="0">
                <a:solidFill>
                  <a:srgbClr val="002395"/>
                </a:solidFill>
              </a:rPr>
              <a:t>La transmission se fait par un contact direct, rapproché et prolongé avec une personne malade ou un porteur sain</a:t>
            </a:r>
          </a:p>
          <a:p>
            <a:endParaRPr lang="fr-FR" b="1" dirty="0">
              <a:solidFill>
                <a:srgbClr val="002395"/>
              </a:solidFill>
            </a:endParaRPr>
          </a:p>
          <a:p>
            <a:r>
              <a:rPr lang="fr-FR" i="1" dirty="0">
                <a:solidFill>
                  <a:srgbClr val="002395"/>
                </a:solidFill>
                <a:effectLst/>
                <a:latin typeface="Arial" panose="020B0604020202020204" pitchFamily="34" charset="0"/>
              </a:rPr>
              <a:t>Exemples de situations de la vie courante n’exposant pas au risque de transmission du méningocoque: </a:t>
            </a:r>
          </a:p>
          <a:p>
            <a:pPr marL="285750" indent="-285750">
              <a:buFont typeface="Arial" panose="020B0604020202020204" pitchFamily="34" charset="0"/>
              <a:buChar char="•"/>
            </a:pPr>
            <a:r>
              <a:rPr lang="fr-FR" sz="1400" dirty="0">
                <a:effectLst/>
                <a:latin typeface="Arial" panose="020B0604020202020204" pitchFamily="34" charset="0"/>
              </a:rPr>
              <a:t>En ville : avoir échangé une poignée de main, fait une bise sur la joue ou partagé une bouteille /un verre.</a:t>
            </a:r>
          </a:p>
          <a:p>
            <a:pPr marL="285750" indent="-285750">
              <a:buFont typeface="Arial" panose="020B0604020202020204" pitchFamily="34" charset="0"/>
              <a:buChar char="•"/>
            </a:pPr>
            <a:r>
              <a:rPr lang="fr-FR" sz="1400" dirty="0">
                <a:effectLst/>
                <a:latin typeface="Arial" panose="020B0604020202020204" pitchFamily="34" charset="0"/>
              </a:rPr>
              <a:t>En milieu de soins : </a:t>
            </a:r>
          </a:p>
          <a:p>
            <a:pPr marL="742950" lvl="1" indent="-285750">
              <a:buFont typeface="Arial" panose="020B0604020202020204" pitchFamily="34" charset="0"/>
              <a:buChar char="•"/>
            </a:pPr>
            <a:r>
              <a:rPr lang="fr-FR" sz="1400" dirty="0">
                <a:effectLst/>
                <a:latin typeface="Arial" panose="020B0604020202020204" pitchFamily="34" charset="0"/>
              </a:rPr>
              <a:t>au niveau du service des urgences, le personnel n’ayant pas pris en charge le malade; </a:t>
            </a:r>
          </a:p>
          <a:p>
            <a:pPr marL="742950" lvl="1" indent="-285750">
              <a:buFont typeface="Arial" panose="020B0604020202020204" pitchFamily="34" charset="0"/>
              <a:buChar char="•"/>
            </a:pPr>
            <a:r>
              <a:rPr lang="fr-FR" sz="1400" dirty="0">
                <a:effectLst/>
                <a:latin typeface="Arial" panose="020B0604020202020204" pitchFamily="34" charset="0"/>
              </a:rPr>
              <a:t>au niveau du service d’hospitalisation, les IDE réalisant des soins quotidiens ou le personnel entrant dans la chambre du malade</a:t>
            </a:r>
            <a:endParaRPr lang="fr-FR" sz="1400" dirty="0"/>
          </a:p>
          <a:p>
            <a:endParaRPr lang="fr-FR" dirty="0">
              <a:solidFill>
                <a:srgbClr val="002395"/>
              </a:solidFill>
            </a:endParaRPr>
          </a:p>
        </p:txBody>
      </p:sp>
    </p:spTree>
    <p:extLst>
      <p:ext uri="{BB962C8B-B14F-4D97-AF65-F5344CB8AC3E}">
        <p14:creationId xmlns:p14="http://schemas.microsoft.com/office/powerpoint/2010/main" val="289967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29FD12-D065-2849-4619-AB76525B7FF3}"/>
              </a:ext>
            </a:extLst>
          </p:cNvPr>
          <p:cNvSpPr>
            <a:spLocks noGrp="1"/>
          </p:cNvSpPr>
          <p:nvPr>
            <p:ph type="title"/>
          </p:nvPr>
        </p:nvSpPr>
        <p:spPr>
          <a:xfrm>
            <a:off x="359568" y="900513"/>
            <a:ext cx="8424863" cy="539991"/>
          </a:xfrm>
        </p:spPr>
        <p:txBody>
          <a:bodyPr>
            <a:normAutofit fontScale="90000"/>
          </a:bodyPr>
          <a:lstStyle/>
          <a:p>
            <a:r>
              <a:rPr lang="fr-FR" dirty="0">
                <a:solidFill>
                  <a:srgbClr val="002395"/>
                </a:solidFill>
              </a:rPr>
              <a:t>Traitement prophylactique / préventif = Pour qui ?</a:t>
            </a:r>
            <a:br>
              <a:rPr lang="fr-FR" dirty="0">
                <a:solidFill>
                  <a:srgbClr val="002395"/>
                </a:solidFill>
              </a:rPr>
            </a:br>
            <a:endParaRPr lang="fr-FR" dirty="0">
              <a:solidFill>
                <a:srgbClr val="002395"/>
              </a:solidFill>
            </a:endParaRPr>
          </a:p>
        </p:txBody>
      </p:sp>
      <p:sp>
        <p:nvSpPr>
          <p:cNvPr id="3" name="Espace réservé de la date 2">
            <a:extLst>
              <a:ext uri="{FF2B5EF4-FFF2-40B4-BE49-F238E27FC236}">
                <a16:creationId xmlns:a16="http://schemas.microsoft.com/office/drawing/2014/main" id="{4A1E6AE3-A309-C18A-8CA0-1653D4FAEAF4}"/>
              </a:ext>
            </a:extLst>
          </p:cNvPr>
          <p:cNvSpPr>
            <a:spLocks noGrp="1"/>
          </p:cNvSpPr>
          <p:nvPr>
            <p:ph type="dt" sz="half" idx="10"/>
          </p:nvPr>
        </p:nvSpPr>
        <p:spPr/>
        <p:txBody>
          <a:bodyPr/>
          <a:lstStyle/>
          <a:p>
            <a:fld id="{86613823-94D9-4F00-84CB-0B9BBEB01F6B}" type="datetime1">
              <a:rPr lang="fr-FR" smtClean="0">
                <a:solidFill>
                  <a:prstClr val="black">
                    <a:tint val="75000"/>
                  </a:prstClr>
                </a:solidFill>
              </a:rPr>
              <a:t>03/07/2024</a:t>
            </a:fld>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81DDC82E-3BA7-EB60-E1DC-11A3A7D0301C}"/>
              </a:ext>
            </a:extLst>
          </p:cNvPr>
          <p:cNvSpPr>
            <a:spLocks noGrp="1"/>
          </p:cNvSpPr>
          <p:nvPr>
            <p:ph type="sldNum" sz="quarter" idx="12"/>
          </p:nvPr>
        </p:nvSpPr>
        <p:spPr/>
        <p:txBody>
          <a:bodyPr/>
          <a:lstStyle/>
          <a:p>
            <a:fld id="{59B05E48-8CE0-4C4A-B8E9-83612799F723}" type="slidenum">
              <a:rPr lang="fr-FR" smtClean="0">
                <a:solidFill>
                  <a:prstClr val="black">
                    <a:tint val="75000"/>
                  </a:prstClr>
                </a:solidFill>
              </a:rPr>
              <a:pPr/>
              <a:t>22</a:t>
            </a:fld>
            <a:endParaRPr lang="fr-FR">
              <a:solidFill>
                <a:prstClr val="black">
                  <a:tint val="75000"/>
                </a:prstClr>
              </a:solidFill>
            </a:endParaRPr>
          </a:p>
        </p:txBody>
      </p:sp>
      <p:pic>
        <p:nvPicPr>
          <p:cNvPr id="5" name="Image 4" descr="Une image contenant Police, Graphique, logo, graphisme&#10;&#10;Description générée automatiquement">
            <a:extLst>
              <a:ext uri="{FF2B5EF4-FFF2-40B4-BE49-F238E27FC236}">
                <a16:creationId xmlns:a16="http://schemas.microsoft.com/office/drawing/2014/main" id="{D8CAB4B0-E081-AE27-DE27-511EB436E13D}"/>
              </a:ext>
            </a:extLst>
          </p:cNvPr>
          <p:cNvPicPr>
            <a:picLocks noChangeAspect="1"/>
          </p:cNvPicPr>
          <p:nvPr/>
        </p:nvPicPr>
        <p:blipFill>
          <a:blip r:embed="rId2"/>
          <a:stretch>
            <a:fillRect/>
          </a:stretch>
        </p:blipFill>
        <p:spPr>
          <a:xfrm>
            <a:off x="7884368" y="123478"/>
            <a:ext cx="1016708" cy="398775"/>
          </a:xfrm>
          <a:prstGeom prst="rect">
            <a:avLst/>
          </a:prstGeom>
        </p:spPr>
      </p:pic>
      <p:pic>
        <p:nvPicPr>
          <p:cNvPr id="6" name="Picture 8" descr="Mentions légales - Centre Hospitalier d'Ajaccio">
            <a:extLst>
              <a:ext uri="{FF2B5EF4-FFF2-40B4-BE49-F238E27FC236}">
                <a16:creationId xmlns:a16="http://schemas.microsoft.com/office/drawing/2014/main" id="{A1917F27-14DE-2F7E-1143-286B594C1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233" y="0"/>
            <a:ext cx="682801" cy="68280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68442752-7186-F5CA-57F3-273FB64C3508}"/>
              </a:ext>
            </a:extLst>
          </p:cNvPr>
          <p:cNvSpPr txBox="1"/>
          <p:nvPr/>
        </p:nvSpPr>
        <p:spPr>
          <a:xfrm>
            <a:off x="395536" y="1265919"/>
            <a:ext cx="8820150" cy="3139321"/>
          </a:xfrm>
          <a:prstGeom prst="rect">
            <a:avLst/>
          </a:prstGeom>
          <a:noFill/>
        </p:spPr>
        <p:txBody>
          <a:bodyPr wrap="square">
            <a:spAutoFit/>
          </a:bodyPr>
          <a:lstStyle/>
          <a:p>
            <a:endParaRPr lang="fr-FR" b="1" dirty="0">
              <a:solidFill>
                <a:srgbClr val="002395"/>
              </a:solidFill>
            </a:endParaRPr>
          </a:p>
          <a:p>
            <a:r>
              <a:rPr lang="fr-FR" dirty="0">
                <a:solidFill>
                  <a:srgbClr val="002395"/>
                </a:solidFill>
              </a:rPr>
              <a:t>Tous les individus ayant été en contact direct </a:t>
            </a:r>
            <a:r>
              <a:rPr lang="fr-FR" dirty="0"/>
              <a:t>(face à face) </a:t>
            </a:r>
            <a:r>
              <a:rPr lang="fr-FR" dirty="0">
                <a:solidFill>
                  <a:srgbClr val="002395"/>
                </a:solidFill>
              </a:rPr>
              <a:t>prolongé </a:t>
            </a:r>
            <a:r>
              <a:rPr lang="fr-FR" dirty="0"/>
              <a:t>(une heure d'affilée au moins) avec les sécrétions du nez et de la gorge du patient, </a:t>
            </a:r>
            <a:r>
              <a:rPr lang="fr-FR" dirty="0">
                <a:solidFill>
                  <a:srgbClr val="002395"/>
                </a:solidFill>
              </a:rPr>
              <a:t>dans les 10 jours avant son hospitalisation</a:t>
            </a:r>
            <a:r>
              <a:rPr lang="fr-FR" dirty="0"/>
              <a:t>. </a:t>
            </a:r>
          </a:p>
          <a:p>
            <a:r>
              <a:rPr lang="fr-FR" dirty="0"/>
              <a:t>Le </a:t>
            </a:r>
            <a:r>
              <a:rPr lang="fr-FR" dirty="0">
                <a:solidFill>
                  <a:srgbClr val="002395"/>
                </a:solidFill>
              </a:rPr>
              <a:t>plus souvent, il s’agit de personnes vivant sous le même toit que le malade</a:t>
            </a:r>
            <a:r>
              <a:rPr lang="fr-FR" dirty="0"/>
              <a:t>. </a:t>
            </a:r>
          </a:p>
          <a:p>
            <a:endParaRPr lang="fr-FR" dirty="0"/>
          </a:p>
          <a:p>
            <a:r>
              <a:rPr lang="fr-FR" dirty="0">
                <a:effectLst/>
                <a:latin typeface="Arial" panose="020B0604020202020204" pitchFamily="34" charset="0"/>
              </a:rPr>
              <a:t>Les </a:t>
            </a:r>
            <a:r>
              <a:rPr lang="fr-FR" i="1" u="sng" dirty="0">
                <a:effectLst/>
                <a:latin typeface="Arial" panose="020B0604020202020204" pitchFamily="34" charset="0"/>
              </a:rPr>
              <a:t>personnes ayant été en contact avec les sujets contacts </a:t>
            </a:r>
            <a:r>
              <a:rPr lang="fr-FR" dirty="0">
                <a:effectLst/>
                <a:latin typeface="Arial" panose="020B0604020202020204" pitchFamily="34" charset="0"/>
              </a:rPr>
              <a:t>du cas index ne sont </a:t>
            </a:r>
            <a:r>
              <a:rPr lang="fr-FR" i="1" u="sng" dirty="0">
                <a:effectLst/>
                <a:latin typeface="Arial" panose="020B0604020202020204" pitchFamily="34" charset="0"/>
              </a:rPr>
              <a:t>pas considérées comme à risque.</a:t>
            </a:r>
          </a:p>
          <a:p>
            <a:endParaRPr lang="fr-FR" dirty="0"/>
          </a:p>
          <a:p>
            <a:r>
              <a:rPr lang="fr-FR" dirty="0">
                <a:solidFill>
                  <a:srgbClr val="002395"/>
                </a:solidFill>
              </a:rPr>
              <a:t>Professionnels de santé en contact direct sans masque </a:t>
            </a:r>
          </a:p>
          <a:p>
            <a:endParaRPr lang="fr-FR" dirty="0"/>
          </a:p>
        </p:txBody>
      </p:sp>
      <p:pic>
        <p:nvPicPr>
          <p:cNvPr id="9" name="Graphique 8">
            <a:extLst>
              <a:ext uri="{FF2B5EF4-FFF2-40B4-BE49-F238E27FC236}">
                <a16:creationId xmlns:a16="http://schemas.microsoft.com/office/drawing/2014/main" id="{2A5ABAE3-CC49-A369-1402-7BF5A0EC16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42043" y="106132"/>
            <a:ext cx="2010077" cy="416121"/>
          </a:xfrm>
          <a:prstGeom prst="rect">
            <a:avLst/>
          </a:prstGeom>
        </p:spPr>
      </p:pic>
    </p:spTree>
    <p:extLst>
      <p:ext uri="{BB962C8B-B14F-4D97-AF65-F5344CB8AC3E}">
        <p14:creationId xmlns:p14="http://schemas.microsoft.com/office/powerpoint/2010/main" val="1298660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29FD12-D065-2849-4619-AB76525B7FF3}"/>
              </a:ext>
            </a:extLst>
          </p:cNvPr>
          <p:cNvSpPr>
            <a:spLocks noGrp="1"/>
          </p:cNvSpPr>
          <p:nvPr>
            <p:ph type="title"/>
          </p:nvPr>
        </p:nvSpPr>
        <p:spPr>
          <a:xfrm>
            <a:off x="294735" y="1275606"/>
            <a:ext cx="2591966" cy="539991"/>
          </a:xfrm>
        </p:spPr>
        <p:txBody>
          <a:bodyPr>
            <a:normAutofit fontScale="90000"/>
          </a:bodyPr>
          <a:lstStyle/>
          <a:p>
            <a:r>
              <a:rPr lang="fr-FR" dirty="0">
                <a:solidFill>
                  <a:srgbClr val="002395"/>
                </a:solidFill>
              </a:rPr>
              <a:t>Traitement prophylactique / préventif</a:t>
            </a:r>
          </a:p>
        </p:txBody>
      </p:sp>
      <p:sp>
        <p:nvSpPr>
          <p:cNvPr id="3" name="Espace réservé de la date 2">
            <a:extLst>
              <a:ext uri="{FF2B5EF4-FFF2-40B4-BE49-F238E27FC236}">
                <a16:creationId xmlns:a16="http://schemas.microsoft.com/office/drawing/2014/main" id="{4A1E6AE3-A309-C18A-8CA0-1653D4FAEAF4}"/>
              </a:ext>
            </a:extLst>
          </p:cNvPr>
          <p:cNvSpPr>
            <a:spLocks noGrp="1"/>
          </p:cNvSpPr>
          <p:nvPr>
            <p:ph type="dt" sz="half" idx="10"/>
          </p:nvPr>
        </p:nvSpPr>
        <p:spPr/>
        <p:txBody>
          <a:bodyPr/>
          <a:lstStyle/>
          <a:p>
            <a:fld id="{86613823-94D9-4F00-84CB-0B9BBEB01F6B}" type="datetime1">
              <a:rPr lang="fr-FR" smtClean="0">
                <a:solidFill>
                  <a:prstClr val="black">
                    <a:tint val="75000"/>
                  </a:prstClr>
                </a:solidFill>
              </a:rPr>
              <a:t>03/07/2024</a:t>
            </a:fld>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81DDC82E-3BA7-EB60-E1DC-11A3A7D0301C}"/>
              </a:ext>
            </a:extLst>
          </p:cNvPr>
          <p:cNvSpPr>
            <a:spLocks noGrp="1"/>
          </p:cNvSpPr>
          <p:nvPr>
            <p:ph type="sldNum" sz="quarter" idx="12"/>
          </p:nvPr>
        </p:nvSpPr>
        <p:spPr/>
        <p:txBody>
          <a:bodyPr/>
          <a:lstStyle/>
          <a:p>
            <a:fld id="{59B05E48-8CE0-4C4A-B8E9-83612799F723}" type="slidenum">
              <a:rPr lang="fr-FR" smtClean="0">
                <a:solidFill>
                  <a:prstClr val="black">
                    <a:tint val="75000"/>
                  </a:prstClr>
                </a:solidFill>
              </a:rPr>
              <a:pPr/>
              <a:t>23</a:t>
            </a:fld>
            <a:endParaRPr lang="fr-FR">
              <a:solidFill>
                <a:prstClr val="black">
                  <a:tint val="75000"/>
                </a:prstClr>
              </a:solidFill>
            </a:endParaRPr>
          </a:p>
        </p:txBody>
      </p:sp>
      <p:pic>
        <p:nvPicPr>
          <p:cNvPr id="5" name="Image 4" descr="Une image contenant Police, Graphique, logo, graphisme&#10;&#10;Description générée automatiquement">
            <a:extLst>
              <a:ext uri="{FF2B5EF4-FFF2-40B4-BE49-F238E27FC236}">
                <a16:creationId xmlns:a16="http://schemas.microsoft.com/office/drawing/2014/main" id="{D8CAB4B0-E081-AE27-DE27-511EB436E13D}"/>
              </a:ext>
            </a:extLst>
          </p:cNvPr>
          <p:cNvPicPr>
            <a:picLocks noChangeAspect="1"/>
          </p:cNvPicPr>
          <p:nvPr/>
        </p:nvPicPr>
        <p:blipFill>
          <a:blip r:embed="rId2"/>
          <a:stretch>
            <a:fillRect/>
          </a:stretch>
        </p:blipFill>
        <p:spPr>
          <a:xfrm>
            <a:off x="7884368" y="123478"/>
            <a:ext cx="1016708" cy="398775"/>
          </a:xfrm>
          <a:prstGeom prst="rect">
            <a:avLst/>
          </a:prstGeom>
        </p:spPr>
      </p:pic>
      <p:pic>
        <p:nvPicPr>
          <p:cNvPr id="6" name="Picture 8" descr="Mentions légales - Centre Hospitalier d'Ajaccio">
            <a:extLst>
              <a:ext uri="{FF2B5EF4-FFF2-40B4-BE49-F238E27FC236}">
                <a16:creationId xmlns:a16="http://schemas.microsoft.com/office/drawing/2014/main" id="{A1917F27-14DE-2F7E-1143-286B594C1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436" y="771550"/>
            <a:ext cx="783353" cy="783353"/>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62A9E776-0B8D-0D90-89DC-88116362B920}"/>
              </a:ext>
            </a:extLst>
          </p:cNvPr>
          <p:cNvSpPr txBox="1"/>
          <p:nvPr/>
        </p:nvSpPr>
        <p:spPr>
          <a:xfrm>
            <a:off x="263626" y="2562774"/>
            <a:ext cx="4572000" cy="369332"/>
          </a:xfrm>
          <a:prstGeom prst="rect">
            <a:avLst/>
          </a:prstGeom>
          <a:noFill/>
        </p:spPr>
        <p:txBody>
          <a:bodyPr wrap="square">
            <a:spAutoFit/>
          </a:bodyPr>
          <a:lstStyle/>
          <a:p>
            <a:r>
              <a:rPr lang="fr-FR" dirty="0" err="1">
                <a:hlinkClick r:id="rId4"/>
              </a:rPr>
              <a:t>legifrance</a:t>
            </a:r>
            <a:r>
              <a:rPr lang="fr-FR" dirty="0">
                <a:hlinkClick r:id="rId4"/>
              </a:rPr>
              <a:t> DGS/SP/2018/163 </a:t>
            </a:r>
            <a:endParaRPr lang="fr-FR" dirty="0"/>
          </a:p>
        </p:txBody>
      </p:sp>
      <p:pic>
        <p:nvPicPr>
          <p:cNvPr id="14" name="Image 13">
            <a:extLst>
              <a:ext uri="{FF2B5EF4-FFF2-40B4-BE49-F238E27FC236}">
                <a16:creationId xmlns:a16="http://schemas.microsoft.com/office/drawing/2014/main" id="{D3F1A799-6712-A8B8-FE9E-A6CFA23657EB}"/>
              </a:ext>
            </a:extLst>
          </p:cNvPr>
          <p:cNvPicPr>
            <a:picLocks noChangeAspect="1"/>
          </p:cNvPicPr>
          <p:nvPr/>
        </p:nvPicPr>
        <p:blipFill>
          <a:blip r:embed="rId5"/>
          <a:stretch>
            <a:fillRect/>
          </a:stretch>
        </p:blipFill>
        <p:spPr>
          <a:xfrm>
            <a:off x="3641611" y="123478"/>
            <a:ext cx="3991716" cy="4495176"/>
          </a:xfrm>
          <a:prstGeom prst="rect">
            <a:avLst/>
          </a:prstGeom>
        </p:spPr>
      </p:pic>
      <p:sp>
        <p:nvSpPr>
          <p:cNvPr id="7" name="Rectangle 6">
            <a:extLst>
              <a:ext uri="{FF2B5EF4-FFF2-40B4-BE49-F238E27FC236}">
                <a16:creationId xmlns:a16="http://schemas.microsoft.com/office/drawing/2014/main" id="{FA112A33-246F-AC10-3A71-A3B4B37518C1}"/>
              </a:ext>
            </a:extLst>
          </p:cNvPr>
          <p:cNvSpPr/>
          <p:nvPr/>
        </p:nvSpPr>
        <p:spPr>
          <a:xfrm>
            <a:off x="3707904" y="1217452"/>
            <a:ext cx="3802570" cy="24472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A71EC86-B63E-494E-7919-05169B838994}"/>
              </a:ext>
            </a:extLst>
          </p:cNvPr>
          <p:cNvSpPr/>
          <p:nvPr/>
        </p:nvSpPr>
        <p:spPr>
          <a:xfrm>
            <a:off x="3686174" y="638964"/>
            <a:ext cx="3838153" cy="2056596"/>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3284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29FD12-D065-2849-4619-AB76525B7FF3}"/>
              </a:ext>
            </a:extLst>
          </p:cNvPr>
          <p:cNvSpPr>
            <a:spLocks noGrp="1"/>
          </p:cNvSpPr>
          <p:nvPr>
            <p:ph type="title"/>
          </p:nvPr>
        </p:nvSpPr>
        <p:spPr>
          <a:xfrm>
            <a:off x="359568" y="900513"/>
            <a:ext cx="8424863" cy="539991"/>
          </a:xfrm>
        </p:spPr>
        <p:txBody>
          <a:bodyPr>
            <a:normAutofit/>
          </a:bodyPr>
          <a:lstStyle/>
          <a:p>
            <a:r>
              <a:rPr lang="fr-FR" dirty="0">
                <a:solidFill>
                  <a:srgbClr val="002395"/>
                </a:solidFill>
              </a:rPr>
              <a:t>Rapport bénéfice / risque des FQ en prophylaxie IIM</a:t>
            </a:r>
          </a:p>
        </p:txBody>
      </p:sp>
      <p:sp>
        <p:nvSpPr>
          <p:cNvPr id="3" name="Espace réservé de la date 2">
            <a:extLst>
              <a:ext uri="{FF2B5EF4-FFF2-40B4-BE49-F238E27FC236}">
                <a16:creationId xmlns:a16="http://schemas.microsoft.com/office/drawing/2014/main" id="{4A1E6AE3-A309-C18A-8CA0-1653D4FAEAF4}"/>
              </a:ext>
            </a:extLst>
          </p:cNvPr>
          <p:cNvSpPr>
            <a:spLocks noGrp="1"/>
          </p:cNvSpPr>
          <p:nvPr>
            <p:ph type="dt" sz="half" idx="10"/>
          </p:nvPr>
        </p:nvSpPr>
        <p:spPr/>
        <p:txBody>
          <a:bodyPr/>
          <a:lstStyle/>
          <a:p>
            <a:fld id="{86613823-94D9-4F00-84CB-0B9BBEB01F6B}" type="datetime1">
              <a:rPr lang="fr-FR" smtClean="0">
                <a:solidFill>
                  <a:prstClr val="black">
                    <a:tint val="75000"/>
                  </a:prstClr>
                </a:solidFill>
              </a:rPr>
              <a:t>03/07/2024</a:t>
            </a:fld>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81DDC82E-3BA7-EB60-E1DC-11A3A7D0301C}"/>
              </a:ext>
            </a:extLst>
          </p:cNvPr>
          <p:cNvSpPr>
            <a:spLocks noGrp="1"/>
          </p:cNvSpPr>
          <p:nvPr>
            <p:ph type="sldNum" sz="quarter" idx="12"/>
          </p:nvPr>
        </p:nvSpPr>
        <p:spPr/>
        <p:txBody>
          <a:bodyPr/>
          <a:lstStyle/>
          <a:p>
            <a:fld id="{59B05E48-8CE0-4C4A-B8E9-83612799F723}" type="slidenum">
              <a:rPr lang="fr-FR" smtClean="0">
                <a:solidFill>
                  <a:prstClr val="black">
                    <a:tint val="75000"/>
                  </a:prstClr>
                </a:solidFill>
              </a:rPr>
              <a:pPr/>
              <a:t>24</a:t>
            </a:fld>
            <a:endParaRPr lang="fr-FR">
              <a:solidFill>
                <a:prstClr val="black">
                  <a:tint val="75000"/>
                </a:prstClr>
              </a:solidFill>
            </a:endParaRPr>
          </a:p>
        </p:txBody>
      </p:sp>
      <p:pic>
        <p:nvPicPr>
          <p:cNvPr id="5" name="Image 4" descr="Une image contenant Police, Graphique, logo, graphisme&#10;&#10;Description générée automatiquement">
            <a:extLst>
              <a:ext uri="{FF2B5EF4-FFF2-40B4-BE49-F238E27FC236}">
                <a16:creationId xmlns:a16="http://schemas.microsoft.com/office/drawing/2014/main" id="{D8CAB4B0-E081-AE27-DE27-511EB436E13D}"/>
              </a:ext>
            </a:extLst>
          </p:cNvPr>
          <p:cNvPicPr>
            <a:picLocks noChangeAspect="1"/>
          </p:cNvPicPr>
          <p:nvPr/>
        </p:nvPicPr>
        <p:blipFill>
          <a:blip r:embed="rId2"/>
          <a:stretch>
            <a:fillRect/>
          </a:stretch>
        </p:blipFill>
        <p:spPr>
          <a:xfrm>
            <a:off x="7884368" y="123478"/>
            <a:ext cx="1016708" cy="398775"/>
          </a:xfrm>
          <a:prstGeom prst="rect">
            <a:avLst/>
          </a:prstGeom>
        </p:spPr>
      </p:pic>
      <p:pic>
        <p:nvPicPr>
          <p:cNvPr id="6" name="Picture 8" descr="Mentions légales - Centre Hospitalier d'Ajaccio">
            <a:extLst>
              <a:ext uri="{FF2B5EF4-FFF2-40B4-BE49-F238E27FC236}">
                <a16:creationId xmlns:a16="http://schemas.microsoft.com/office/drawing/2014/main" id="{A1917F27-14DE-2F7E-1143-286B594C1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233" y="0"/>
            <a:ext cx="682801" cy="68280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68442752-7186-F5CA-57F3-273FB64C3508}"/>
              </a:ext>
            </a:extLst>
          </p:cNvPr>
          <p:cNvSpPr txBox="1"/>
          <p:nvPr/>
        </p:nvSpPr>
        <p:spPr>
          <a:xfrm>
            <a:off x="395536" y="1419622"/>
            <a:ext cx="8820150" cy="3693319"/>
          </a:xfrm>
          <a:prstGeom prst="rect">
            <a:avLst/>
          </a:prstGeom>
          <a:noFill/>
        </p:spPr>
        <p:txBody>
          <a:bodyPr wrap="square">
            <a:spAutoFit/>
          </a:bodyPr>
          <a:lstStyle/>
          <a:p>
            <a:r>
              <a:rPr lang="fr-FR" sz="1600" dirty="0"/>
              <a:t>1/ Recommandations basées sur une concertation entre sociétés savantes, ANSM et associations de patient.</a:t>
            </a:r>
          </a:p>
          <a:p>
            <a:endParaRPr lang="fr-FR" sz="200" dirty="0"/>
          </a:p>
          <a:p>
            <a:r>
              <a:rPr lang="fr-FR" sz="1600" dirty="0"/>
              <a:t>2/ Infection potentiellement sévère et ciprofloxacine efficace avec bonne distribution et CMI basses</a:t>
            </a:r>
          </a:p>
          <a:p>
            <a:endParaRPr lang="fr-FR" sz="200" dirty="0"/>
          </a:p>
          <a:p>
            <a:r>
              <a:rPr lang="fr-FR" sz="1600" dirty="0"/>
              <a:t>3/ Données chez l’enfant rassurantes sur la tolérance articulaire et les effets indésirables en général</a:t>
            </a:r>
          </a:p>
          <a:p>
            <a:endParaRPr lang="fr-FR" sz="200" dirty="0"/>
          </a:p>
          <a:p>
            <a:r>
              <a:rPr lang="fr-FR" sz="1600" dirty="0"/>
              <a:t>4/ </a:t>
            </a:r>
            <a:r>
              <a:rPr lang="fr-FR" sz="1600"/>
              <a:t>D’autant qu’ici </a:t>
            </a:r>
            <a:r>
              <a:rPr lang="fr-FR" sz="1600" dirty="0"/>
              <a:t>: Utilisation en Prise Unique, adaptée au poids (avec une dose maximale de 500 mg)</a:t>
            </a:r>
          </a:p>
          <a:p>
            <a:endParaRPr lang="fr-FR" sz="600" dirty="0">
              <a:solidFill>
                <a:srgbClr val="002395"/>
              </a:solidFill>
            </a:endParaRPr>
          </a:p>
          <a:p>
            <a:r>
              <a:rPr lang="fr-FR" dirty="0">
                <a:solidFill>
                  <a:srgbClr val="002395"/>
                </a:solidFill>
              </a:rPr>
              <a:t>Rapport Bénéfice/Risque favorable dans l’indication prophylaxie des infections invasives à méningocoque en alternative à la rifampicine, </a:t>
            </a:r>
          </a:p>
          <a:p>
            <a:r>
              <a:rPr lang="fr-FR" dirty="0">
                <a:solidFill>
                  <a:srgbClr val="002395"/>
                </a:solidFill>
              </a:rPr>
              <a:t>sous réserve d’une évaluation précise des critères d’éligibilité des contacts pouvant bénéficier de cette prophylaxie.</a:t>
            </a:r>
          </a:p>
          <a:p>
            <a:endParaRPr lang="fr-FR" dirty="0"/>
          </a:p>
        </p:txBody>
      </p:sp>
      <p:pic>
        <p:nvPicPr>
          <p:cNvPr id="9" name="Graphique 8">
            <a:extLst>
              <a:ext uri="{FF2B5EF4-FFF2-40B4-BE49-F238E27FC236}">
                <a16:creationId xmlns:a16="http://schemas.microsoft.com/office/drawing/2014/main" id="{2A5ABAE3-CC49-A369-1402-7BF5A0EC16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42043" y="106132"/>
            <a:ext cx="2010077" cy="416121"/>
          </a:xfrm>
          <a:prstGeom prst="rect">
            <a:avLst/>
          </a:prstGeom>
        </p:spPr>
      </p:pic>
    </p:spTree>
    <p:extLst>
      <p:ext uri="{BB962C8B-B14F-4D97-AF65-F5344CB8AC3E}">
        <p14:creationId xmlns:p14="http://schemas.microsoft.com/office/powerpoint/2010/main" val="554661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Mentions légales - Centre Hospitalier d'Ajaccio">
            <a:extLst>
              <a:ext uri="{FF2B5EF4-FFF2-40B4-BE49-F238E27FC236}">
                <a16:creationId xmlns:a16="http://schemas.microsoft.com/office/drawing/2014/main" id="{BC95C674-0A33-0CCC-71DB-FEB97F426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782" y="2098452"/>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a:extLst>
              <a:ext uri="{FF2B5EF4-FFF2-40B4-BE49-F238E27FC236}">
                <a16:creationId xmlns:a16="http://schemas.microsoft.com/office/drawing/2014/main" id="{6B541DB9-CBE0-D942-AF40-638D19B4F078}"/>
              </a:ext>
            </a:extLst>
          </p:cNvPr>
          <p:cNvSpPr>
            <a:spLocks noGrp="1"/>
          </p:cNvSpPr>
          <p:nvPr>
            <p:ph type="dt" sz="half" idx="10"/>
          </p:nvPr>
        </p:nvSpPr>
        <p:spPr/>
        <p:txBody>
          <a:bodyPr/>
          <a:lstStyle/>
          <a:p>
            <a:pPr algn="r"/>
            <a:fld id="{A7FAA981-6A9A-DE4E-8025-BF76DD408C7A}" type="datetime1">
              <a:rPr lang="fr-FR" cap="all" smtClean="0"/>
              <a:t>03/07/2024</a:t>
            </a:fld>
            <a:endParaRPr lang="fr-FR" cap="all" dirty="0"/>
          </a:p>
        </p:txBody>
      </p:sp>
      <p:sp>
        <p:nvSpPr>
          <p:cNvPr id="7" name="Espace réservé du pied de page 6">
            <a:extLst>
              <a:ext uri="{FF2B5EF4-FFF2-40B4-BE49-F238E27FC236}">
                <a16:creationId xmlns:a16="http://schemas.microsoft.com/office/drawing/2014/main" id="{56A6FF08-5240-EA4A-99F7-790E26E93ADD}"/>
              </a:ext>
            </a:extLst>
          </p:cNvPr>
          <p:cNvSpPr>
            <a:spLocks noGrp="1"/>
          </p:cNvSpPr>
          <p:nvPr>
            <p:ph type="ftr" sz="quarter" idx="11"/>
          </p:nvPr>
        </p:nvSpPr>
        <p:spPr/>
        <p:txBody>
          <a:bodyPr/>
          <a:lstStyle/>
          <a:p>
            <a:r>
              <a:rPr lang="fr-FR" dirty="0"/>
              <a:t>Direction de la Santé publique</a:t>
            </a:r>
          </a:p>
        </p:txBody>
      </p:sp>
      <p:sp>
        <p:nvSpPr>
          <p:cNvPr id="2" name="Espace réservé du numéro de diapositive 1">
            <a:extLst>
              <a:ext uri="{FF2B5EF4-FFF2-40B4-BE49-F238E27FC236}">
                <a16:creationId xmlns:a16="http://schemas.microsoft.com/office/drawing/2014/main" id="{F09C574B-C106-A742-A6F7-1B7EBDA499CF}"/>
              </a:ext>
            </a:extLst>
          </p:cNvPr>
          <p:cNvSpPr>
            <a:spLocks noGrp="1"/>
          </p:cNvSpPr>
          <p:nvPr>
            <p:ph type="sldNum" sz="quarter" idx="12"/>
          </p:nvPr>
        </p:nvSpPr>
        <p:spPr/>
        <p:txBody>
          <a:bodyPr/>
          <a:lstStyle/>
          <a:p>
            <a:fld id="{733122C9-A0B9-462F-8757-0847AD287B63}" type="slidenum">
              <a:rPr lang="fr-FR" smtClean="0"/>
              <a:pPr/>
              <a:t>25</a:t>
            </a:fld>
            <a:endParaRPr lang="fr-FR" dirty="0"/>
          </a:p>
        </p:txBody>
      </p:sp>
      <p:sp>
        <p:nvSpPr>
          <p:cNvPr id="10" name="Titre 9">
            <a:extLst>
              <a:ext uri="{FF2B5EF4-FFF2-40B4-BE49-F238E27FC236}">
                <a16:creationId xmlns:a16="http://schemas.microsoft.com/office/drawing/2014/main" id="{3F687843-9CAA-4344-9ACB-74B175375C4E}"/>
              </a:ext>
            </a:extLst>
          </p:cNvPr>
          <p:cNvSpPr>
            <a:spLocks noGrp="1"/>
          </p:cNvSpPr>
          <p:nvPr>
            <p:ph type="title"/>
          </p:nvPr>
        </p:nvSpPr>
        <p:spPr/>
        <p:txBody>
          <a:bodyPr/>
          <a:lstStyle/>
          <a:p>
            <a:endParaRPr lang="fr-FR"/>
          </a:p>
        </p:txBody>
      </p:sp>
      <p:pic>
        <p:nvPicPr>
          <p:cNvPr id="3" name="Image 2" descr="Une image contenant Police, Graphique, logo, graphisme&#10;&#10;Description générée automatiquement">
            <a:extLst>
              <a:ext uri="{FF2B5EF4-FFF2-40B4-BE49-F238E27FC236}">
                <a16:creationId xmlns:a16="http://schemas.microsoft.com/office/drawing/2014/main" id="{4E32870B-8F2D-9974-D9D9-9B99CAD1CD6F}"/>
              </a:ext>
            </a:extLst>
          </p:cNvPr>
          <p:cNvPicPr>
            <a:picLocks noChangeAspect="1"/>
          </p:cNvPicPr>
          <p:nvPr/>
        </p:nvPicPr>
        <p:blipFill>
          <a:blip r:embed="rId3"/>
          <a:stretch>
            <a:fillRect/>
          </a:stretch>
        </p:blipFill>
        <p:spPr>
          <a:xfrm>
            <a:off x="6156176" y="2509175"/>
            <a:ext cx="2128229" cy="834738"/>
          </a:xfrm>
          <a:prstGeom prst="rect">
            <a:avLst/>
          </a:prstGeom>
        </p:spPr>
      </p:pic>
      <p:pic>
        <p:nvPicPr>
          <p:cNvPr id="5" name="Image 4">
            <a:extLst>
              <a:ext uri="{FF2B5EF4-FFF2-40B4-BE49-F238E27FC236}">
                <a16:creationId xmlns:a16="http://schemas.microsoft.com/office/drawing/2014/main" id="{AE7DBCA1-BCA7-DA80-7D0F-1F86BA6D3075}"/>
              </a:ext>
            </a:extLst>
          </p:cNvPr>
          <p:cNvPicPr>
            <a:picLocks noChangeAspect="1"/>
          </p:cNvPicPr>
          <p:nvPr/>
        </p:nvPicPr>
        <p:blipFill>
          <a:blip r:embed="rId4"/>
          <a:stretch>
            <a:fillRect/>
          </a:stretch>
        </p:blipFill>
        <p:spPr>
          <a:xfrm>
            <a:off x="395536" y="3513181"/>
            <a:ext cx="8190392" cy="997458"/>
          </a:xfrm>
          <a:prstGeom prst="rect">
            <a:avLst/>
          </a:prstGeom>
        </p:spPr>
      </p:pic>
      <p:pic>
        <p:nvPicPr>
          <p:cNvPr id="1034" name="Picture 10">
            <a:extLst>
              <a:ext uri="{FF2B5EF4-FFF2-40B4-BE49-F238E27FC236}">
                <a16:creationId xmlns:a16="http://schemas.microsoft.com/office/drawing/2014/main" id="{3B1E43FA-0701-7ACE-6C8C-1150A4B952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277" y="2773673"/>
            <a:ext cx="2664296" cy="5512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8518F36-7E70-5B86-C950-8330ACEB4E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9573" y="483518"/>
            <a:ext cx="27432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89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C62BB35-6818-28C2-AE75-C3E4641F20FF}"/>
              </a:ext>
            </a:extLst>
          </p:cNvPr>
          <p:cNvSpPr>
            <a:spLocks noGrp="1"/>
          </p:cNvSpPr>
          <p:nvPr>
            <p:ph type="sldNum" sz="quarter" idx="12"/>
          </p:nvPr>
        </p:nvSpPr>
        <p:spPr/>
        <p:txBody>
          <a:bodyPr/>
          <a:lstStyle/>
          <a:p>
            <a:fld id="{733122C9-A0B9-462F-8757-0847AD287B63}" type="slidenum">
              <a:rPr lang="fr-FR" smtClean="0"/>
              <a:pPr/>
              <a:t>3</a:t>
            </a:fld>
            <a:endParaRPr lang="fr-FR" dirty="0"/>
          </a:p>
        </p:txBody>
      </p:sp>
      <p:sp>
        <p:nvSpPr>
          <p:cNvPr id="3" name="Espace réservé de la date 2">
            <a:extLst>
              <a:ext uri="{FF2B5EF4-FFF2-40B4-BE49-F238E27FC236}">
                <a16:creationId xmlns:a16="http://schemas.microsoft.com/office/drawing/2014/main" id="{1EC858F6-3C28-F399-8EF4-471C5FC4A5CC}"/>
              </a:ext>
            </a:extLst>
          </p:cNvPr>
          <p:cNvSpPr>
            <a:spLocks noGrp="1"/>
          </p:cNvSpPr>
          <p:nvPr>
            <p:ph type="dt" sz="half" idx="2"/>
          </p:nvPr>
        </p:nvSpPr>
        <p:spPr/>
        <p:txBody>
          <a:bodyPr/>
          <a:lstStyle/>
          <a:p>
            <a:fld id="{6A4A60EE-9D13-3442-9796-E718C6343EC1}" type="datetime1">
              <a:rPr lang="fr-FR" cap="all" smtClean="0"/>
              <a:pPr/>
              <a:t>03/07/2024</a:t>
            </a:fld>
            <a:endParaRPr lang="fr-FR" cap="all" dirty="0"/>
          </a:p>
        </p:txBody>
      </p:sp>
      <p:sp>
        <p:nvSpPr>
          <p:cNvPr id="5" name="Titre 4">
            <a:extLst>
              <a:ext uri="{FF2B5EF4-FFF2-40B4-BE49-F238E27FC236}">
                <a16:creationId xmlns:a16="http://schemas.microsoft.com/office/drawing/2014/main" id="{DDDF32FB-5DC0-7B62-5A29-AC99BAAC3B95}"/>
              </a:ext>
            </a:extLst>
          </p:cNvPr>
          <p:cNvSpPr>
            <a:spLocks noGrp="1"/>
          </p:cNvSpPr>
          <p:nvPr>
            <p:ph type="title"/>
          </p:nvPr>
        </p:nvSpPr>
        <p:spPr>
          <a:xfrm>
            <a:off x="323850" y="861574"/>
            <a:ext cx="8424863" cy="539991"/>
          </a:xfrm>
        </p:spPr>
        <p:txBody>
          <a:bodyPr>
            <a:normAutofit/>
          </a:bodyPr>
          <a:lstStyle/>
          <a:p>
            <a:r>
              <a:rPr lang="fr-FR" dirty="0">
                <a:solidFill>
                  <a:srgbClr val="002395"/>
                </a:solidFill>
              </a:rPr>
              <a:t>Critères de notification = signalement à l’ARS</a:t>
            </a:r>
          </a:p>
        </p:txBody>
      </p:sp>
      <p:sp>
        <p:nvSpPr>
          <p:cNvPr id="7" name="Espace réservé du texte 6">
            <a:extLst>
              <a:ext uri="{FF2B5EF4-FFF2-40B4-BE49-F238E27FC236}">
                <a16:creationId xmlns:a16="http://schemas.microsoft.com/office/drawing/2014/main" id="{77A32A93-0365-E34E-DD5E-3FDE12FF6C23}"/>
              </a:ext>
            </a:extLst>
          </p:cNvPr>
          <p:cNvSpPr>
            <a:spLocks noGrp="1"/>
          </p:cNvSpPr>
          <p:nvPr>
            <p:ph type="body" sz="quarter" idx="14"/>
          </p:nvPr>
        </p:nvSpPr>
        <p:spPr>
          <a:xfrm>
            <a:off x="324379" y="1415926"/>
            <a:ext cx="8424334" cy="2880320"/>
          </a:xfrm>
        </p:spPr>
        <p:txBody>
          <a:bodyPr/>
          <a:lstStyle/>
          <a:p>
            <a:r>
              <a:rPr lang="fr-FR" dirty="0"/>
              <a:t>-&gt; </a:t>
            </a:r>
            <a:r>
              <a:rPr lang="fr-FR" dirty="0">
                <a:solidFill>
                  <a:srgbClr val="002395"/>
                </a:solidFill>
              </a:rPr>
              <a:t>Cas probable cas confirmé </a:t>
            </a:r>
            <a:r>
              <a:rPr lang="fr-FR" dirty="0"/>
              <a:t>- Au moins l’un des 4 critères suivants:</a:t>
            </a:r>
          </a:p>
          <a:p>
            <a:r>
              <a:rPr lang="fr-FR" dirty="0"/>
              <a:t>1/ </a:t>
            </a:r>
            <a:r>
              <a:rPr lang="fr-FR" dirty="0">
                <a:solidFill>
                  <a:srgbClr val="002395"/>
                </a:solidFill>
              </a:rPr>
              <a:t>Isolement bactériologique </a:t>
            </a:r>
            <a:r>
              <a:rPr lang="fr-FR" dirty="0"/>
              <a:t>de méningocoques ou </a:t>
            </a:r>
            <a:r>
              <a:rPr lang="fr-FR" dirty="0">
                <a:solidFill>
                  <a:srgbClr val="002395"/>
                </a:solidFill>
              </a:rPr>
              <a:t>PCR positive </a:t>
            </a:r>
            <a:r>
              <a:rPr lang="fr-FR" dirty="0"/>
              <a:t>à partir d’un </a:t>
            </a:r>
            <a:r>
              <a:rPr lang="fr-FR" dirty="0">
                <a:solidFill>
                  <a:srgbClr val="002395"/>
                </a:solidFill>
              </a:rPr>
              <a:t>site normalement stérile </a:t>
            </a:r>
            <a:r>
              <a:rPr lang="fr-FR" dirty="0"/>
              <a:t>(sang, L.C.S., liquide articulaire, liquide pleural, liquide péricardique, liquide péritonéal, liquide de la chambre antérieure de l’œil) OU à partir d’une </a:t>
            </a:r>
            <a:r>
              <a:rPr lang="fr-FR" dirty="0">
                <a:solidFill>
                  <a:srgbClr val="002395"/>
                </a:solidFill>
              </a:rPr>
              <a:t>lésion cutanée purpurique</a:t>
            </a:r>
          </a:p>
          <a:p>
            <a:r>
              <a:rPr lang="fr-FR" dirty="0"/>
              <a:t>2/ Présence de </a:t>
            </a:r>
            <a:r>
              <a:rPr lang="fr-FR" dirty="0">
                <a:solidFill>
                  <a:srgbClr val="002395"/>
                </a:solidFill>
              </a:rPr>
              <a:t>diplocoques gram négatif </a:t>
            </a:r>
            <a:r>
              <a:rPr lang="fr-FR" dirty="0"/>
              <a:t>à l’examen </a:t>
            </a:r>
            <a:r>
              <a:rPr lang="fr-FR" dirty="0">
                <a:solidFill>
                  <a:srgbClr val="002395"/>
                </a:solidFill>
              </a:rPr>
              <a:t>direct du LCR</a:t>
            </a:r>
          </a:p>
          <a:p>
            <a:r>
              <a:rPr lang="fr-FR" dirty="0"/>
              <a:t>3/ </a:t>
            </a:r>
            <a:r>
              <a:rPr lang="fr-FR" dirty="0">
                <a:solidFill>
                  <a:srgbClr val="002395"/>
                </a:solidFill>
              </a:rPr>
              <a:t>LCR évocateur </a:t>
            </a:r>
            <a:r>
              <a:rPr lang="fr-FR" dirty="0"/>
              <a:t>de méningite bactérienne purulente (à l’exclusion de l’isolement d’une autre bactérie) </a:t>
            </a:r>
            <a:r>
              <a:rPr lang="fr-FR" dirty="0">
                <a:solidFill>
                  <a:srgbClr val="002395"/>
                </a:solidFill>
              </a:rPr>
              <a:t>ET </a:t>
            </a:r>
            <a:r>
              <a:rPr lang="fr-FR" dirty="0"/>
              <a:t>présence </a:t>
            </a:r>
            <a:r>
              <a:rPr lang="fr-FR" dirty="0">
                <a:solidFill>
                  <a:srgbClr val="002395"/>
                </a:solidFill>
              </a:rPr>
              <a:t>d’éléments purpuriques cutanés </a:t>
            </a:r>
            <a:r>
              <a:rPr lang="fr-FR" dirty="0"/>
              <a:t>quel que soit leur type</a:t>
            </a:r>
          </a:p>
          <a:p>
            <a:r>
              <a:rPr lang="fr-FR" dirty="0"/>
              <a:t>4/ Présence d’un </a:t>
            </a:r>
            <a:r>
              <a:rPr lang="fr-FR" dirty="0">
                <a:solidFill>
                  <a:srgbClr val="002395"/>
                </a:solidFill>
              </a:rPr>
              <a:t>purpura </a:t>
            </a:r>
            <a:r>
              <a:rPr lang="fr-FR" dirty="0" err="1">
                <a:solidFill>
                  <a:srgbClr val="002395"/>
                </a:solidFill>
              </a:rPr>
              <a:t>fulminans</a:t>
            </a:r>
            <a:r>
              <a:rPr lang="fr-FR" dirty="0">
                <a:solidFill>
                  <a:srgbClr val="002395"/>
                </a:solidFill>
              </a:rPr>
              <a:t> </a:t>
            </a:r>
            <a:r>
              <a:rPr lang="fr-FR" dirty="0"/>
              <a:t>(purpura dont les éléments s’étendent rapidement en taille et en nombre, avec au moins un élément nécrotique ou ecchymotique de plus de trois millimètres de diamètre associé à un </a:t>
            </a:r>
            <a:r>
              <a:rPr lang="fr-FR" dirty="0">
                <a:solidFill>
                  <a:srgbClr val="002395"/>
                </a:solidFill>
              </a:rPr>
              <a:t>syndrome infectieux sévère</a:t>
            </a:r>
            <a:r>
              <a:rPr lang="fr-FR" dirty="0"/>
              <a:t>, non attribué à une autre étiologie. L’état de choc témoigne de l’extrême gravité de ce syndrome</a:t>
            </a:r>
          </a:p>
        </p:txBody>
      </p:sp>
    </p:spTree>
    <p:extLst>
      <p:ext uri="{BB962C8B-B14F-4D97-AF65-F5344CB8AC3E}">
        <p14:creationId xmlns:p14="http://schemas.microsoft.com/office/powerpoint/2010/main" val="293594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48127" y="1995686"/>
            <a:ext cx="8928992" cy="2266887"/>
          </a:xfrm>
        </p:spPr>
        <p:txBody>
          <a:bodyPr>
            <a:normAutofit/>
          </a:bodyPr>
          <a:lstStyle/>
          <a:p>
            <a:pPr lvl="1" algn="l"/>
            <a:r>
              <a:rPr lang="fr-FR" sz="1200" dirty="0"/>
              <a:t>Pr </a:t>
            </a:r>
            <a:r>
              <a:rPr lang="fr-FR" sz="1200" dirty="0" err="1"/>
              <a:t>Micallef</a:t>
            </a:r>
            <a:r>
              <a:rPr lang="fr-FR" sz="1200" dirty="0"/>
              <a:t>, Dr </a:t>
            </a:r>
            <a:r>
              <a:rPr lang="fr-FR" sz="1200" dirty="0" err="1"/>
              <a:t>Rouby</a:t>
            </a:r>
            <a:r>
              <a:rPr lang="fr-FR" sz="1200" dirty="0"/>
              <a:t> - CRPV Marseille Provence Corse, Service de Pharmacologie clinique &amp; </a:t>
            </a:r>
            <a:r>
              <a:rPr lang="fr-FR" sz="1200" dirty="0" err="1"/>
              <a:t>Pharmacosurveillance</a:t>
            </a:r>
            <a:r>
              <a:rPr lang="fr-FR" sz="1200" dirty="0"/>
              <a:t>, APHM</a:t>
            </a:r>
          </a:p>
          <a:p>
            <a:pPr lvl="1" algn="l"/>
            <a:r>
              <a:rPr lang="fr-FR" sz="1200" dirty="0"/>
              <a:t>Dr Gard , Julie Braccini, Dr Boucard, Pharmaciens - OMéDIT PACA Corse</a:t>
            </a:r>
          </a:p>
          <a:p>
            <a:pPr lvl="1" algn="l"/>
            <a:r>
              <a:rPr lang="fr-FR" sz="1200" dirty="0"/>
              <a:t>Dr </a:t>
            </a:r>
            <a:r>
              <a:rPr lang="fr-FR" sz="1200" dirty="0" err="1"/>
              <a:t>Menager</a:t>
            </a:r>
            <a:r>
              <a:rPr lang="fr-FR" sz="1200" dirty="0"/>
              <a:t> Chef du Service de pédiatrie - CH Ajaccio </a:t>
            </a:r>
          </a:p>
          <a:p>
            <a:pPr lvl="1" algn="l"/>
            <a:r>
              <a:rPr lang="fr-FR" sz="1200" dirty="0"/>
              <a:t>Pr </a:t>
            </a:r>
            <a:r>
              <a:rPr lang="fr-FR" sz="1200" dirty="0" err="1"/>
              <a:t>Kaguelidou</a:t>
            </a:r>
            <a:r>
              <a:rPr lang="fr-FR" sz="1200" dirty="0"/>
              <a:t> Pharmacologue Pédiatre - Hôpital Robert Debré, APHP</a:t>
            </a:r>
          </a:p>
          <a:p>
            <a:pPr lvl="1" algn="l"/>
            <a:r>
              <a:rPr lang="fr-FR" sz="1200" dirty="0"/>
              <a:t>Dr </a:t>
            </a:r>
            <a:r>
              <a:rPr lang="fr-FR" sz="1200" dirty="0" err="1"/>
              <a:t>Guilhaumou</a:t>
            </a:r>
            <a:r>
              <a:rPr lang="fr-FR" sz="1200" dirty="0"/>
              <a:t>, Unité Pharmacologie biologique, Service de Pharmacologie clinique &amp; </a:t>
            </a:r>
            <a:r>
              <a:rPr lang="fr-FR" sz="1200" dirty="0" err="1"/>
              <a:t>Pharmacosurveillance</a:t>
            </a:r>
            <a:r>
              <a:rPr lang="fr-FR" sz="1200" dirty="0"/>
              <a:t>,  APHM</a:t>
            </a:r>
          </a:p>
          <a:p>
            <a:pPr algn="l"/>
            <a:endParaRPr lang="fr-FR" dirty="0"/>
          </a:p>
        </p:txBody>
      </p:sp>
      <p:sp>
        <p:nvSpPr>
          <p:cNvPr id="5" name="ZoneTexte 4"/>
          <p:cNvSpPr txBox="1"/>
          <p:nvPr/>
        </p:nvSpPr>
        <p:spPr>
          <a:xfrm>
            <a:off x="596762" y="4330750"/>
            <a:ext cx="7731691" cy="253916"/>
          </a:xfrm>
          <a:prstGeom prst="rect">
            <a:avLst/>
          </a:prstGeom>
          <a:solidFill>
            <a:schemeClr val="accent2"/>
          </a:solidFill>
        </p:spPr>
        <p:txBody>
          <a:bodyPr wrap="square" rtlCol="0">
            <a:spAutoFit/>
          </a:bodyPr>
          <a:lstStyle/>
          <a:p>
            <a:pPr algn="ctr"/>
            <a:r>
              <a:rPr lang="fr-FR" sz="1050" dirty="0">
                <a:solidFill>
                  <a:schemeClr val="bg1"/>
                </a:solidFill>
                <a:latin typeface="Montserrat" panose="00000500000000000000" pitchFamily="2" charset="0"/>
                <a:ea typeface="+mj-ea"/>
                <a:cs typeface="+mj-cs"/>
              </a:rPr>
              <a:t>Webinaire 25/06/2024 ARS CORSE</a:t>
            </a:r>
          </a:p>
        </p:txBody>
      </p:sp>
      <p:sp>
        <p:nvSpPr>
          <p:cNvPr id="6" name="Espace réservé du titre 1"/>
          <p:cNvSpPr txBox="1">
            <a:spLocks/>
          </p:cNvSpPr>
          <p:nvPr/>
        </p:nvSpPr>
        <p:spPr>
          <a:xfrm>
            <a:off x="519258" y="697184"/>
            <a:ext cx="7886700" cy="994172"/>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ontserrat" panose="00000500000000000000" pitchFamily="2" charset="0"/>
                <a:ea typeface="+mj-ea"/>
                <a:cs typeface="+mj-cs"/>
              </a:defRPr>
            </a:lvl1pPr>
          </a:lstStyle>
          <a:p>
            <a:r>
              <a:rPr lang="fr-FR" sz="2400" b="1" dirty="0">
                <a:solidFill>
                  <a:srgbClr val="002395"/>
                </a:solidFill>
              </a:rPr>
              <a:t>Usage de la ciprofloxacine chez l’enfant en alternative à la rifampicine dans la prophylaxie des infections invasives à méningocoques</a:t>
            </a:r>
            <a:endParaRPr lang="fr-FR" sz="2700" dirty="0">
              <a:solidFill>
                <a:srgbClr val="002395"/>
              </a:solidFill>
            </a:endParaRPr>
          </a:p>
        </p:txBody>
      </p:sp>
    </p:spTree>
    <p:extLst>
      <p:ext uri="{BB962C8B-B14F-4D97-AF65-F5344CB8AC3E}">
        <p14:creationId xmlns:p14="http://schemas.microsoft.com/office/powerpoint/2010/main" val="382423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9B05E48-8CE0-4C4A-B8E9-83612799F723}" type="slidenum">
              <a:rPr lang="fr-FR" smtClean="0">
                <a:solidFill>
                  <a:prstClr val="black">
                    <a:tint val="75000"/>
                  </a:prstClr>
                </a:solidFill>
              </a:rPr>
              <a:pPr/>
              <a:t>5</a:t>
            </a:fld>
            <a:endParaRPr lang="fr-FR">
              <a:solidFill>
                <a:prstClr val="black">
                  <a:tint val="75000"/>
                </a:prstClr>
              </a:solidFill>
            </a:endParaRPr>
          </a:p>
        </p:txBody>
      </p:sp>
      <p:sp>
        <p:nvSpPr>
          <p:cNvPr id="6" name="Titre 1"/>
          <p:cNvSpPr txBox="1">
            <a:spLocks/>
          </p:cNvSpPr>
          <p:nvPr/>
        </p:nvSpPr>
        <p:spPr>
          <a:xfrm>
            <a:off x="228603" y="624833"/>
            <a:ext cx="7886700" cy="450784"/>
          </a:xfrm>
          <a:prstGeom prst="rect">
            <a:avLst/>
          </a:prstGeom>
          <a:noFill/>
        </p:spPr>
        <p:txBody>
          <a:bodyPr vert="horz" lIns="68580" tIns="34290" rIns="68580" bIns="34290" rtlCol="0" anchor="ctr">
            <a:normAutofit/>
          </a:bodyPr>
          <a:lstStyle>
            <a:lvl1pPr algn="l" defTabSz="914400" rtl="0" eaLnBrk="1" latinLnBrk="0" hangingPunct="1">
              <a:lnSpc>
                <a:spcPct val="90000"/>
              </a:lnSpc>
              <a:spcBef>
                <a:spcPct val="0"/>
              </a:spcBef>
              <a:buNone/>
              <a:defRPr lang="fr-FR" sz="3200" b="1" kern="1200" baseline="0" dirty="0">
                <a:solidFill>
                  <a:srgbClr val="00A0A7"/>
                </a:solidFill>
                <a:latin typeface="Montserrat" panose="00000500000000000000" pitchFamily="2" charset="0"/>
                <a:ea typeface="+mj-ea"/>
                <a:cs typeface="+mj-cs"/>
              </a:defRPr>
            </a:lvl1pPr>
          </a:lstStyle>
          <a:p>
            <a:pPr defTabSz="685800">
              <a:defRPr/>
            </a:pPr>
            <a:r>
              <a:rPr lang="fr-FR" sz="2400" dirty="0">
                <a:solidFill>
                  <a:srgbClr val="002395"/>
                </a:solidFill>
              </a:rPr>
              <a:t>Contexte</a:t>
            </a:r>
          </a:p>
        </p:txBody>
      </p:sp>
      <p:sp>
        <p:nvSpPr>
          <p:cNvPr id="7" name="Rectangle 6"/>
          <p:cNvSpPr/>
          <p:nvPr/>
        </p:nvSpPr>
        <p:spPr>
          <a:xfrm>
            <a:off x="4580317" y="1075616"/>
            <a:ext cx="4194145" cy="3208571"/>
          </a:xfrm>
          <a:prstGeom prst="rect">
            <a:avLst/>
          </a:prstGeom>
        </p:spPr>
        <p:txBody>
          <a:bodyPr wrap="square">
            <a:spAutoFit/>
          </a:bodyPr>
          <a:lstStyle/>
          <a:p>
            <a:r>
              <a:rPr lang="fr-FR" sz="1350" dirty="0">
                <a:solidFill>
                  <a:prstClr val="black"/>
                </a:solidFill>
                <a:latin typeface="Montserrat"/>
              </a:rPr>
              <a:t>Recommandations d’alternatives établies pour chaque indication de la rifampicine</a:t>
            </a:r>
          </a:p>
          <a:p>
            <a:endParaRPr lang="fr-FR" sz="1350" dirty="0">
              <a:solidFill>
                <a:prstClr val="black"/>
              </a:solidFill>
              <a:latin typeface="Montserrat"/>
            </a:endParaRPr>
          </a:p>
          <a:p>
            <a:r>
              <a:rPr lang="fr-FR" sz="1350" dirty="0">
                <a:solidFill>
                  <a:prstClr val="black"/>
                </a:solidFill>
                <a:latin typeface="Montserrat"/>
              </a:rPr>
              <a:t>Sous l’égide de l’ANSM </a:t>
            </a:r>
          </a:p>
          <a:p>
            <a:r>
              <a:rPr lang="fr-FR" sz="1350" dirty="0">
                <a:solidFill>
                  <a:prstClr val="black"/>
                </a:solidFill>
                <a:latin typeface="Montserrat"/>
              </a:rPr>
              <a:t>En lien notamment avec les sociétés savantes : </a:t>
            </a:r>
          </a:p>
          <a:p>
            <a:endParaRPr lang="fr-FR" sz="1350" b="1" dirty="0">
              <a:solidFill>
                <a:prstClr val="black"/>
              </a:solidFill>
              <a:latin typeface="Montserrat"/>
            </a:endParaRPr>
          </a:p>
          <a:p>
            <a:pPr marL="214313" indent="-214313">
              <a:buFont typeface="Arial" panose="020B0604020202020204" pitchFamily="34" charset="0"/>
              <a:buChar char="•"/>
            </a:pPr>
            <a:r>
              <a:rPr lang="fr-FR" sz="1350" dirty="0">
                <a:solidFill>
                  <a:prstClr val="black"/>
                </a:solidFill>
                <a:latin typeface="Montserrat"/>
              </a:rPr>
              <a:t>SPILF (Société de Pathologie infectieuse de langue française )</a:t>
            </a:r>
          </a:p>
          <a:p>
            <a:pPr marL="214313" indent="-214313">
              <a:buFont typeface="Arial" panose="020B0604020202020204" pitchFamily="34" charset="0"/>
              <a:buChar char="•"/>
            </a:pPr>
            <a:r>
              <a:rPr lang="fr-FR" sz="1350" dirty="0">
                <a:solidFill>
                  <a:prstClr val="black"/>
                </a:solidFill>
                <a:latin typeface="Montserrat"/>
              </a:rPr>
              <a:t>GPIP (Groupe de Pathologie Infectieuse Pédiatrique (Société Française de Pédiatrie) </a:t>
            </a:r>
          </a:p>
          <a:p>
            <a:endParaRPr lang="fr-FR" sz="1350" dirty="0">
              <a:solidFill>
                <a:prstClr val="black"/>
              </a:solidFill>
              <a:latin typeface="Montserrat"/>
            </a:endParaRPr>
          </a:p>
          <a:p>
            <a:r>
              <a:rPr lang="fr-FR" sz="1350" dirty="0">
                <a:solidFill>
                  <a:prstClr val="black"/>
                </a:solidFill>
                <a:latin typeface="Montserrat"/>
              </a:rPr>
              <a:t>Et les Représentants </a:t>
            </a:r>
          </a:p>
          <a:p>
            <a:pPr marL="214313" indent="-214313">
              <a:buFont typeface="Arial" panose="020B0604020202020204" pitchFamily="34" charset="0"/>
              <a:buChar char="•"/>
            </a:pPr>
            <a:r>
              <a:rPr lang="fr-FR" sz="1350" dirty="0">
                <a:solidFill>
                  <a:prstClr val="black"/>
                </a:solidFill>
                <a:latin typeface="Montserrat"/>
              </a:rPr>
              <a:t>des professionnels de santé  </a:t>
            </a:r>
          </a:p>
          <a:p>
            <a:pPr marL="214313" indent="-214313">
              <a:buFont typeface="Arial" panose="020B0604020202020204" pitchFamily="34" charset="0"/>
              <a:buChar char="•"/>
            </a:pPr>
            <a:r>
              <a:rPr lang="fr-FR" sz="1350" dirty="0">
                <a:solidFill>
                  <a:prstClr val="black"/>
                </a:solidFill>
                <a:latin typeface="Montserrat"/>
              </a:rPr>
              <a:t>Représentants associations de patients</a:t>
            </a:r>
          </a:p>
        </p:txBody>
      </p:sp>
      <p:sp>
        <p:nvSpPr>
          <p:cNvPr id="8" name="Flèche droite 7"/>
          <p:cNvSpPr/>
          <p:nvPr/>
        </p:nvSpPr>
        <p:spPr>
          <a:xfrm>
            <a:off x="1085893" y="4145638"/>
            <a:ext cx="822081" cy="241576"/>
          </a:xfrm>
          <a:prstGeom prst="rightArrow">
            <a:avLst/>
          </a:prstGeom>
          <a:solidFill>
            <a:srgbClr val="002395"/>
          </a:solidFill>
          <a:ln>
            <a:solidFill>
              <a:srgbClr val="002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9" name="ZoneTexte 8"/>
          <p:cNvSpPr txBox="1"/>
          <p:nvPr/>
        </p:nvSpPr>
        <p:spPr>
          <a:xfrm>
            <a:off x="2132578" y="4110214"/>
            <a:ext cx="5227931" cy="300082"/>
          </a:xfrm>
          <a:prstGeom prst="rect">
            <a:avLst/>
          </a:prstGeom>
          <a:noFill/>
        </p:spPr>
        <p:txBody>
          <a:bodyPr wrap="square" rtlCol="0">
            <a:spAutoFit/>
          </a:bodyPr>
          <a:lstStyle/>
          <a:p>
            <a:pPr>
              <a:defRPr/>
            </a:pPr>
            <a:r>
              <a:rPr lang="fr-FR" sz="1350" dirty="0">
                <a:solidFill>
                  <a:prstClr val="black"/>
                </a:solidFill>
                <a:latin typeface="Montserrat"/>
              </a:rPr>
              <a:t>Définir une prise en charge des patients la plus adaptée</a:t>
            </a:r>
          </a:p>
        </p:txBody>
      </p:sp>
      <p:pic>
        <p:nvPicPr>
          <p:cNvPr id="2" name="Image 1"/>
          <p:cNvPicPr>
            <a:picLocks noChangeAspect="1"/>
          </p:cNvPicPr>
          <p:nvPr/>
        </p:nvPicPr>
        <p:blipFill rotWithShape="1">
          <a:blip r:embed="rId2"/>
          <a:srcRect t="10708" r="5136"/>
          <a:stretch/>
        </p:blipFill>
        <p:spPr>
          <a:xfrm>
            <a:off x="228603" y="1185862"/>
            <a:ext cx="4079628" cy="2080016"/>
          </a:xfrm>
          <a:prstGeom prst="rect">
            <a:avLst/>
          </a:prstGeom>
        </p:spPr>
      </p:pic>
    </p:spTree>
    <p:extLst>
      <p:ext uri="{BB962C8B-B14F-4D97-AF65-F5344CB8AC3E}">
        <p14:creationId xmlns:p14="http://schemas.microsoft.com/office/powerpoint/2010/main" val="225996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sp>
        <p:nvSpPr>
          <p:cNvPr id="2" name="Espace réservé de la date 1"/>
          <p:cNvSpPr>
            <a:spLocks noGrp="1"/>
          </p:cNvSpPr>
          <p:nvPr>
            <p:ph type="dt" sz="half" idx="2"/>
          </p:nvPr>
        </p:nvSpPr>
        <p:spPr/>
        <p:txBody>
          <a:bodyPr/>
          <a:lstStyle/>
          <a:p>
            <a:fld id="{9E4F9C7A-68E5-0042-9946-4669E134DC3E}" type="datetime1">
              <a:rPr lang="fr-FR" cap="all" smtClean="0"/>
              <a:t>03/07/2024</a:t>
            </a:fld>
            <a:r>
              <a:rPr lang="fr-FR" cap="all" dirty="0"/>
              <a:t> </a:t>
            </a:r>
          </a:p>
        </p:txBody>
      </p:sp>
      <p:sp>
        <p:nvSpPr>
          <p:cNvPr id="6" name="Espace réservé du texte 5">
            <a:extLst>
              <a:ext uri="{FF2B5EF4-FFF2-40B4-BE49-F238E27FC236}">
                <a16:creationId xmlns:a16="http://schemas.microsoft.com/office/drawing/2014/main" id="{0AB48ED5-418C-F640-8AB7-E75C104C25CB}"/>
              </a:ext>
            </a:extLst>
          </p:cNvPr>
          <p:cNvSpPr>
            <a:spLocks noGrp="1"/>
          </p:cNvSpPr>
          <p:nvPr>
            <p:ph type="body" sz="quarter" idx="13"/>
          </p:nvPr>
        </p:nvSpPr>
        <p:spPr>
          <a:xfrm>
            <a:off x="467792" y="1441602"/>
            <a:ext cx="8280921" cy="242951"/>
          </a:xfrm>
        </p:spPr>
        <p:txBody>
          <a:bodyPr/>
          <a:lstStyle/>
          <a:p>
            <a:r>
              <a:rPr lang="fr-FR" sz="1600" dirty="0"/>
              <a:t>Pr </a:t>
            </a:r>
            <a:r>
              <a:rPr lang="fr-FR" sz="1600" dirty="0" err="1"/>
              <a:t>Micallef</a:t>
            </a:r>
            <a:r>
              <a:rPr lang="fr-FR" sz="1600" dirty="0"/>
              <a:t> et Dr </a:t>
            </a:r>
            <a:r>
              <a:rPr lang="fr-FR" sz="1600" dirty="0" err="1"/>
              <a:t>Rouby</a:t>
            </a:r>
            <a:r>
              <a:rPr lang="fr-FR" sz="1600" dirty="0"/>
              <a:t>,  CRPV Marseille Provence Corse,                                                     Service de Pharmacologie clinique &amp; </a:t>
            </a:r>
            <a:r>
              <a:rPr lang="fr-FR" sz="1600" dirty="0" err="1"/>
              <a:t>Pharmacosurveillance</a:t>
            </a:r>
            <a:r>
              <a:rPr lang="fr-FR" sz="1600" dirty="0"/>
              <a:t> - APHM</a:t>
            </a:r>
          </a:p>
          <a:p>
            <a:endParaRPr lang="fr-FR" dirty="0"/>
          </a:p>
        </p:txBody>
      </p:sp>
      <p:pic>
        <p:nvPicPr>
          <p:cNvPr id="11" name="Image 10">
            <a:extLst>
              <a:ext uri="{FF2B5EF4-FFF2-40B4-BE49-F238E27FC236}">
                <a16:creationId xmlns:a16="http://schemas.microsoft.com/office/drawing/2014/main" id="{7E035F3F-1156-6B53-AE73-AB249E7E515E}"/>
              </a:ext>
            </a:extLst>
          </p:cNvPr>
          <p:cNvPicPr>
            <a:picLocks noChangeAspect="1"/>
          </p:cNvPicPr>
          <p:nvPr/>
        </p:nvPicPr>
        <p:blipFill>
          <a:blip r:embed="rId2"/>
          <a:stretch>
            <a:fillRect/>
          </a:stretch>
        </p:blipFill>
        <p:spPr>
          <a:xfrm>
            <a:off x="539552" y="3723878"/>
            <a:ext cx="7236296" cy="881264"/>
          </a:xfrm>
          <a:prstGeom prst="rect">
            <a:avLst/>
          </a:prstGeom>
        </p:spPr>
      </p:pic>
    </p:spTree>
    <p:extLst>
      <p:ext uri="{BB962C8B-B14F-4D97-AF65-F5344CB8AC3E}">
        <p14:creationId xmlns:p14="http://schemas.microsoft.com/office/powerpoint/2010/main" val="252250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stretch>
            <a:fillRect/>
          </a:stretch>
        </p:blipFill>
        <p:spPr>
          <a:xfrm>
            <a:off x="6515541" y="977016"/>
            <a:ext cx="1607344" cy="1074191"/>
          </a:xfrm>
          <a:prstGeom prst="rect">
            <a:avLst/>
          </a:prstGeom>
        </p:spPr>
      </p:pic>
      <p:sp>
        <p:nvSpPr>
          <p:cNvPr id="3" name="Titre 1"/>
          <p:cNvSpPr txBox="1">
            <a:spLocks/>
          </p:cNvSpPr>
          <p:nvPr/>
        </p:nvSpPr>
        <p:spPr>
          <a:xfrm>
            <a:off x="2523122" y="49354"/>
            <a:ext cx="3144926" cy="558177"/>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lang="fr-FR" sz="3200" b="1" kern="1200" baseline="0" dirty="0">
                <a:solidFill>
                  <a:srgbClr val="00A0A7"/>
                </a:solidFill>
                <a:latin typeface="Montserrat" panose="00000500000000000000" pitchFamily="2" charset="0"/>
                <a:ea typeface="+mj-ea"/>
                <a:cs typeface="+mj-cs"/>
              </a:defRPr>
            </a:lvl1pPr>
          </a:lstStyle>
          <a:p>
            <a:pPr defTabSz="685800">
              <a:defRPr/>
            </a:pPr>
            <a:r>
              <a:rPr lang="fr-FR" sz="2400" dirty="0">
                <a:solidFill>
                  <a:srgbClr val="002395"/>
                </a:solidFill>
              </a:rPr>
              <a:t>fluoroquinolones</a:t>
            </a:r>
          </a:p>
        </p:txBody>
      </p:sp>
      <p:sp>
        <p:nvSpPr>
          <p:cNvPr id="4" name="ZoneTexte 3"/>
          <p:cNvSpPr txBox="1"/>
          <p:nvPr/>
        </p:nvSpPr>
        <p:spPr>
          <a:xfrm>
            <a:off x="138093" y="689688"/>
            <a:ext cx="5385817" cy="300082"/>
          </a:xfrm>
          <a:prstGeom prst="rect">
            <a:avLst/>
          </a:prstGeom>
          <a:noFill/>
        </p:spPr>
        <p:txBody>
          <a:bodyPr wrap="square" rtlCol="0">
            <a:spAutoFit/>
          </a:bodyPr>
          <a:lstStyle/>
          <a:p>
            <a:pPr>
              <a:defRPr/>
            </a:pPr>
            <a:r>
              <a:rPr lang="fr-FR" sz="1350" dirty="0">
                <a:solidFill>
                  <a:prstClr val="black"/>
                </a:solidFill>
                <a:latin typeface="Montserrat"/>
              </a:rPr>
              <a:t>Commercialisées en France depuis le milieu des années 80 </a:t>
            </a:r>
          </a:p>
        </p:txBody>
      </p:sp>
      <p:pic>
        <p:nvPicPr>
          <p:cNvPr id="5" name="Image 4"/>
          <p:cNvPicPr>
            <a:picLocks noChangeAspect="1"/>
          </p:cNvPicPr>
          <p:nvPr/>
        </p:nvPicPr>
        <p:blipFill>
          <a:blip r:embed="rId3"/>
          <a:stretch>
            <a:fillRect/>
          </a:stretch>
        </p:blipFill>
        <p:spPr>
          <a:xfrm>
            <a:off x="762896" y="1629528"/>
            <a:ext cx="1700955" cy="1064419"/>
          </a:xfrm>
          <a:prstGeom prst="rect">
            <a:avLst/>
          </a:prstGeom>
        </p:spPr>
      </p:pic>
      <p:sp>
        <p:nvSpPr>
          <p:cNvPr id="6" name="ZoneTexte 5"/>
          <p:cNvSpPr txBox="1"/>
          <p:nvPr/>
        </p:nvSpPr>
        <p:spPr>
          <a:xfrm>
            <a:off x="6341622" y="1398695"/>
            <a:ext cx="614916" cy="230832"/>
          </a:xfrm>
          <a:prstGeom prst="rect">
            <a:avLst/>
          </a:prstGeom>
          <a:solidFill>
            <a:srgbClr val="5B9BD5">
              <a:lumMod val="20000"/>
              <a:lumOff val="80000"/>
            </a:srgbClr>
          </a:solidFill>
        </p:spPr>
        <p:txBody>
          <a:bodyPr wrap="square" rtlCol="0">
            <a:spAutoFit/>
          </a:bodyPr>
          <a:lstStyle/>
          <a:p>
            <a:pPr defTabSz="685800">
              <a:defRPr/>
            </a:pPr>
            <a:r>
              <a:rPr lang="fr-FR" sz="900" kern="0" dirty="0">
                <a:solidFill>
                  <a:prstClr val="black"/>
                </a:solidFill>
                <a:latin typeface="Montserrat"/>
              </a:rPr>
              <a:t>Gyrase</a:t>
            </a:r>
          </a:p>
        </p:txBody>
      </p:sp>
      <p:sp>
        <p:nvSpPr>
          <p:cNvPr id="9" name="ZoneTexte 8"/>
          <p:cNvSpPr txBox="1"/>
          <p:nvPr/>
        </p:nvSpPr>
        <p:spPr>
          <a:xfrm>
            <a:off x="6956538" y="1396911"/>
            <a:ext cx="551431" cy="253916"/>
          </a:xfrm>
          <a:prstGeom prst="rect">
            <a:avLst/>
          </a:prstGeom>
          <a:solidFill>
            <a:srgbClr val="5B9BD5">
              <a:lumMod val="40000"/>
              <a:lumOff val="60000"/>
            </a:srgbClr>
          </a:solidFill>
        </p:spPr>
        <p:txBody>
          <a:bodyPr wrap="square" rtlCol="0">
            <a:spAutoFit/>
          </a:bodyPr>
          <a:lstStyle/>
          <a:p>
            <a:pPr defTabSz="685800">
              <a:defRPr/>
            </a:pPr>
            <a:r>
              <a:rPr lang="fr-FR" sz="1050" kern="0" dirty="0">
                <a:solidFill>
                  <a:prstClr val="black"/>
                </a:solidFill>
                <a:latin typeface="Montserrat"/>
              </a:rPr>
              <a:t>ADN</a:t>
            </a:r>
          </a:p>
        </p:txBody>
      </p:sp>
      <p:sp>
        <p:nvSpPr>
          <p:cNvPr id="10" name="ZoneTexte 9"/>
          <p:cNvSpPr txBox="1"/>
          <p:nvPr/>
        </p:nvSpPr>
        <p:spPr>
          <a:xfrm>
            <a:off x="7507968" y="1392711"/>
            <a:ext cx="1349636" cy="415498"/>
          </a:xfrm>
          <a:prstGeom prst="rect">
            <a:avLst/>
          </a:prstGeom>
          <a:solidFill>
            <a:srgbClr val="5B9BD5">
              <a:lumMod val="20000"/>
              <a:lumOff val="80000"/>
            </a:srgbClr>
          </a:solidFill>
        </p:spPr>
        <p:txBody>
          <a:bodyPr wrap="square" rtlCol="0">
            <a:spAutoFit/>
          </a:bodyPr>
          <a:lstStyle>
            <a:defPPr>
              <a:defRPr lang="fr-FR"/>
            </a:defPPr>
            <a:lvl1pPr>
              <a:defRPr sz="1400"/>
            </a:lvl1pPr>
          </a:lstStyle>
          <a:p>
            <a:pPr defTabSz="685800">
              <a:defRPr/>
            </a:pPr>
            <a:r>
              <a:rPr lang="fr-FR" sz="1050" kern="0" dirty="0">
                <a:solidFill>
                  <a:prstClr val="black"/>
                </a:solidFill>
                <a:latin typeface="Montserrat"/>
              </a:rPr>
              <a:t>Topoisomérase IV</a:t>
            </a:r>
          </a:p>
        </p:txBody>
      </p:sp>
      <p:sp>
        <p:nvSpPr>
          <p:cNvPr id="13" name="ZoneTexte 12"/>
          <p:cNvSpPr txBox="1"/>
          <p:nvPr/>
        </p:nvSpPr>
        <p:spPr>
          <a:xfrm>
            <a:off x="5680492" y="477308"/>
            <a:ext cx="859735" cy="300082"/>
          </a:xfrm>
          <a:prstGeom prst="rect">
            <a:avLst/>
          </a:prstGeom>
          <a:noFill/>
        </p:spPr>
        <p:txBody>
          <a:bodyPr wrap="square" rtlCol="0">
            <a:spAutoFit/>
          </a:bodyPr>
          <a:lstStyle/>
          <a:p>
            <a:r>
              <a:rPr lang="fr-FR" sz="1350" b="1" dirty="0">
                <a:solidFill>
                  <a:prstClr val="black"/>
                </a:solidFill>
                <a:latin typeface="Montserrat"/>
              </a:rPr>
              <a:t>Gram -</a:t>
            </a:r>
          </a:p>
        </p:txBody>
      </p:sp>
      <p:sp>
        <p:nvSpPr>
          <p:cNvPr id="14" name="ZoneTexte 13"/>
          <p:cNvSpPr txBox="1"/>
          <p:nvPr/>
        </p:nvSpPr>
        <p:spPr>
          <a:xfrm>
            <a:off x="6515541" y="374561"/>
            <a:ext cx="1425254" cy="300082"/>
          </a:xfrm>
          <a:prstGeom prst="rect">
            <a:avLst/>
          </a:prstGeom>
          <a:noFill/>
        </p:spPr>
        <p:txBody>
          <a:bodyPr wrap="square" rtlCol="0">
            <a:spAutoFit/>
          </a:bodyPr>
          <a:lstStyle/>
          <a:p>
            <a:r>
              <a:rPr lang="fr-FR" sz="1350" b="1" dirty="0">
                <a:solidFill>
                  <a:prstClr val="black"/>
                </a:solidFill>
                <a:latin typeface="Montserrat"/>
              </a:rPr>
              <a:t>Large spectre</a:t>
            </a:r>
          </a:p>
        </p:txBody>
      </p:sp>
      <p:sp>
        <p:nvSpPr>
          <p:cNvPr id="15" name="ZoneTexte 14"/>
          <p:cNvSpPr txBox="1"/>
          <p:nvPr/>
        </p:nvSpPr>
        <p:spPr>
          <a:xfrm>
            <a:off x="8041274" y="477308"/>
            <a:ext cx="859735" cy="300082"/>
          </a:xfrm>
          <a:prstGeom prst="rect">
            <a:avLst/>
          </a:prstGeom>
          <a:noFill/>
        </p:spPr>
        <p:txBody>
          <a:bodyPr wrap="square" rtlCol="0">
            <a:spAutoFit/>
          </a:bodyPr>
          <a:lstStyle/>
          <a:p>
            <a:r>
              <a:rPr lang="fr-FR" sz="1350" b="1" dirty="0">
                <a:solidFill>
                  <a:prstClr val="black"/>
                </a:solidFill>
                <a:latin typeface="Montserrat"/>
              </a:rPr>
              <a:t>Gram</a:t>
            </a:r>
            <a:r>
              <a:rPr lang="fr-FR" sz="1350" dirty="0">
                <a:solidFill>
                  <a:prstClr val="black"/>
                </a:solidFill>
                <a:latin typeface="Montserrat"/>
              </a:rPr>
              <a:t> </a:t>
            </a:r>
            <a:r>
              <a:rPr lang="fr-FR" sz="1350" b="1" dirty="0">
                <a:solidFill>
                  <a:prstClr val="black"/>
                </a:solidFill>
                <a:latin typeface="Montserrat"/>
              </a:rPr>
              <a:t>+</a:t>
            </a:r>
          </a:p>
        </p:txBody>
      </p:sp>
      <p:sp>
        <p:nvSpPr>
          <p:cNvPr id="16" name="ZoneTexte 15"/>
          <p:cNvSpPr txBox="1"/>
          <p:nvPr/>
        </p:nvSpPr>
        <p:spPr>
          <a:xfrm>
            <a:off x="6647252" y="2111750"/>
            <a:ext cx="2009042" cy="253916"/>
          </a:xfrm>
          <a:prstGeom prst="rect">
            <a:avLst/>
          </a:prstGeom>
          <a:noFill/>
        </p:spPr>
        <p:txBody>
          <a:bodyPr wrap="square" rtlCol="0">
            <a:spAutoFit/>
          </a:bodyPr>
          <a:lstStyle/>
          <a:p>
            <a:r>
              <a:rPr lang="fr-FR" sz="1050" dirty="0">
                <a:solidFill>
                  <a:prstClr val="black"/>
                </a:solidFill>
                <a:latin typeface="Montserrat"/>
              </a:rPr>
              <a:t>Blocage de la réplication</a:t>
            </a:r>
          </a:p>
        </p:txBody>
      </p:sp>
      <p:sp>
        <p:nvSpPr>
          <p:cNvPr id="17" name="Ellipse 16"/>
          <p:cNvSpPr/>
          <p:nvPr/>
        </p:nvSpPr>
        <p:spPr>
          <a:xfrm>
            <a:off x="6261933" y="943260"/>
            <a:ext cx="2713876" cy="1112658"/>
          </a:xfrm>
          <a:prstGeom prst="ellipse">
            <a:avLst/>
          </a:prstGeom>
          <a:noFill/>
          <a:ln w="12700" cap="flat" cmpd="sng" algn="ctr">
            <a:solidFill>
              <a:srgbClr val="5B9BD5">
                <a:shade val="50000"/>
              </a:srgbClr>
            </a:solidFill>
            <a:prstDash val="solid"/>
            <a:miter lim="800000"/>
          </a:ln>
          <a:effectLst/>
        </p:spPr>
        <p:txBody>
          <a:bodyPr rtlCol="0" anchor="ctr"/>
          <a:lstStyle/>
          <a:p>
            <a:pPr algn="ctr" defTabSz="685800">
              <a:defRPr/>
            </a:pPr>
            <a:endParaRPr lang="fr-FR" sz="1350" kern="0">
              <a:solidFill>
                <a:prstClr val="white"/>
              </a:solidFill>
              <a:latin typeface="Montserrat"/>
            </a:endParaRPr>
          </a:p>
        </p:txBody>
      </p:sp>
      <p:sp>
        <p:nvSpPr>
          <p:cNvPr id="18" name="Parenthèse ouvrante 17"/>
          <p:cNvSpPr/>
          <p:nvPr/>
        </p:nvSpPr>
        <p:spPr>
          <a:xfrm>
            <a:off x="6046981" y="871006"/>
            <a:ext cx="120178" cy="1396796"/>
          </a:xfrm>
          <a:prstGeom prst="leftBracket">
            <a:avLst/>
          </a:prstGeom>
          <a:noFill/>
          <a:ln w="25400" cap="flat" cmpd="sng" algn="ctr">
            <a:solidFill>
              <a:srgbClr val="5B9BD5"/>
            </a:solidFill>
            <a:prstDash val="solid"/>
            <a:miter lim="800000"/>
          </a:ln>
          <a:effectLst/>
        </p:spPr>
        <p:txBody>
          <a:bodyPr rtlCol="0" anchor="ctr"/>
          <a:lstStyle/>
          <a:p>
            <a:pPr algn="ctr" defTabSz="685800">
              <a:defRPr/>
            </a:pPr>
            <a:endParaRPr lang="fr-FR" sz="1350" kern="0">
              <a:solidFill>
                <a:prstClr val="black"/>
              </a:solidFill>
              <a:latin typeface="Montserrat"/>
            </a:endParaRPr>
          </a:p>
        </p:txBody>
      </p:sp>
      <p:sp>
        <p:nvSpPr>
          <p:cNvPr id="19" name="Ellipse 18"/>
          <p:cNvSpPr/>
          <p:nvPr/>
        </p:nvSpPr>
        <p:spPr>
          <a:xfrm>
            <a:off x="5971635" y="1048131"/>
            <a:ext cx="137153" cy="14974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685800">
              <a:defRPr/>
            </a:pPr>
            <a:endParaRPr lang="fr-FR" sz="1350" kern="0">
              <a:solidFill>
                <a:prstClr val="white"/>
              </a:solidFill>
              <a:latin typeface="Montserrat"/>
            </a:endParaRPr>
          </a:p>
        </p:txBody>
      </p:sp>
      <p:sp>
        <p:nvSpPr>
          <p:cNvPr id="20" name="ZoneTexte 19"/>
          <p:cNvSpPr txBox="1"/>
          <p:nvPr/>
        </p:nvSpPr>
        <p:spPr>
          <a:xfrm>
            <a:off x="5780822" y="871307"/>
            <a:ext cx="606287" cy="253916"/>
          </a:xfrm>
          <a:prstGeom prst="rect">
            <a:avLst/>
          </a:prstGeom>
          <a:noFill/>
        </p:spPr>
        <p:txBody>
          <a:bodyPr wrap="square" rtlCol="0">
            <a:spAutoFit/>
          </a:bodyPr>
          <a:lstStyle/>
          <a:p>
            <a:r>
              <a:rPr lang="fr-FR" sz="1050" b="1" dirty="0"/>
              <a:t>Porine</a:t>
            </a:r>
          </a:p>
        </p:txBody>
      </p:sp>
      <p:cxnSp>
        <p:nvCxnSpPr>
          <p:cNvPr id="21" name="Connecteur droit 20"/>
          <p:cNvCxnSpPr>
            <a:stCxn id="5" idx="3"/>
          </p:cNvCxnSpPr>
          <p:nvPr/>
        </p:nvCxnSpPr>
        <p:spPr>
          <a:xfrm flipV="1">
            <a:off x="2463852" y="894389"/>
            <a:ext cx="4276955" cy="1267349"/>
          </a:xfrm>
          <a:prstGeom prst="line">
            <a:avLst/>
          </a:prstGeom>
          <a:noFill/>
          <a:ln w="6350" cap="flat" cmpd="sng" algn="ctr">
            <a:solidFill>
              <a:srgbClr val="FF0000"/>
            </a:solidFill>
            <a:prstDash val="solid"/>
            <a:miter lim="800000"/>
          </a:ln>
          <a:effectLst/>
        </p:spPr>
      </p:cxnSp>
      <p:cxnSp>
        <p:nvCxnSpPr>
          <p:cNvPr id="24" name="Connecteur droit avec flèche 23"/>
          <p:cNvCxnSpPr/>
          <p:nvPr/>
        </p:nvCxnSpPr>
        <p:spPr>
          <a:xfrm flipH="1">
            <a:off x="6644020" y="894842"/>
            <a:ext cx="96787" cy="503853"/>
          </a:xfrm>
          <a:prstGeom prst="straightConnector1">
            <a:avLst/>
          </a:prstGeom>
          <a:noFill/>
          <a:ln w="25400" cap="flat" cmpd="sng" algn="ctr">
            <a:solidFill>
              <a:srgbClr val="FF0000"/>
            </a:solidFill>
            <a:prstDash val="solid"/>
            <a:miter lim="800000"/>
            <a:tailEnd type="triangle"/>
          </a:ln>
          <a:effectLst/>
        </p:spPr>
      </p:cxnSp>
      <p:cxnSp>
        <p:nvCxnSpPr>
          <p:cNvPr id="28" name="Connecteur droit avec flèche 27"/>
          <p:cNvCxnSpPr>
            <a:stCxn id="5" idx="3"/>
            <a:endCxn id="32" idx="1"/>
          </p:cNvCxnSpPr>
          <p:nvPr/>
        </p:nvCxnSpPr>
        <p:spPr>
          <a:xfrm>
            <a:off x="2463851" y="2161738"/>
            <a:ext cx="1400132" cy="931506"/>
          </a:xfrm>
          <a:prstGeom prst="straightConnector1">
            <a:avLst/>
          </a:prstGeom>
          <a:noFill/>
          <a:ln w="6350" cap="flat" cmpd="sng" algn="ctr">
            <a:solidFill>
              <a:srgbClr val="5B9BD5"/>
            </a:solidFill>
            <a:prstDash val="solid"/>
            <a:miter lim="800000"/>
            <a:tailEnd type="triangle"/>
          </a:ln>
          <a:effectLst/>
        </p:spPr>
      </p:cxnSp>
      <p:sp>
        <p:nvSpPr>
          <p:cNvPr id="32" name="ZoneTexte 31"/>
          <p:cNvSpPr txBox="1"/>
          <p:nvPr/>
        </p:nvSpPr>
        <p:spPr>
          <a:xfrm>
            <a:off x="3863983" y="2735453"/>
            <a:ext cx="4795901" cy="715581"/>
          </a:xfrm>
          <a:prstGeom prst="rect">
            <a:avLst/>
          </a:prstGeom>
          <a:noFill/>
        </p:spPr>
        <p:txBody>
          <a:bodyPr wrap="square" rtlCol="0">
            <a:spAutoFit/>
          </a:bodyPr>
          <a:lstStyle/>
          <a:p>
            <a:pPr algn="ctr"/>
            <a:r>
              <a:rPr lang="fr-FR" sz="1350" dirty="0">
                <a:solidFill>
                  <a:prstClr val="black"/>
                </a:solidFill>
                <a:latin typeface="Montserrat"/>
              </a:rPr>
              <a:t>Très bonne pénétration tissulaire : os peau méninge</a:t>
            </a:r>
          </a:p>
          <a:p>
            <a:pPr algn="ctr"/>
            <a:r>
              <a:rPr lang="fr-FR" sz="1350" dirty="0">
                <a:solidFill>
                  <a:prstClr val="black"/>
                </a:solidFill>
                <a:latin typeface="Montserrat"/>
              </a:rPr>
              <a:t>= </a:t>
            </a:r>
          </a:p>
          <a:p>
            <a:pPr algn="ctr"/>
            <a:r>
              <a:rPr lang="fr-FR" sz="1350" b="1" dirty="0">
                <a:solidFill>
                  <a:prstClr val="black"/>
                </a:solidFill>
                <a:latin typeface="Montserrat"/>
              </a:rPr>
              <a:t>Intérêt dans les infections sévéres </a:t>
            </a:r>
          </a:p>
        </p:txBody>
      </p:sp>
      <p:cxnSp>
        <p:nvCxnSpPr>
          <p:cNvPr id="37" name="Connecteur droit avec flèche 36"/>
          <p:cNvCxnSpPr/>
          <p:nvPr/>
        </p:nvCxnSpPr>
        <p:spPr>
          <a:xfrm>
            <a:off x="6750998" y="894843"/>
            <a:ext cx="1431788" cy="497869"/>
          </a:xfrm>
          <a:prstGeom prst="straightConnector1">
            <a:avLst/>
          </a:prstGeom>
          <a:noFill/>
          <a:ln w="6350" cap="flat" cmpd="sng" algn="ctr">
            <a:solidFill>
              <a:srgbClr val="FF0000"/>
            </a:solidFill>
            <a:prstDash val="solid"/>
            <a:miter lim="800000"/>
            <a:tailEnd type="triangle"/>
          </a:ln>
          <a:effectLst/>
        </p:spPr>
      </p:cxnSp>
      <p:sp>
        <p:nvSpPr>
          <p:cNvPr id="41" name="ZoneTexte 40"/>
          <p:cNvSpPr txBox="1"/>
          <p:nvPr/>
        </p:nvSpPr>
        <p:spPr>
          <a:xfrm>
            <a:off x="369562" y="3723386"/>
            <a:ext cx="6586976" cy="669414"/>
          </a:xfrm>
          <a:prstGeom prst="rect">
            <a:avLst/>
          </a:prstGeom>
          <a:noFill/>
        </p:spPr>
        <p:txBody>
          <a:bodyPr wrap="square" rtlCol="0">
            <a:spAutoFit/>
          </a:bodyPr>
          <a:lstStyle/>
          <a:p>
            <a:pPr>
              <a:defRPr/>
            </a:pPr>
            <a:r>
              <a:rPr lang="fr-FR" sz="1350" b="1" dirty="0">
                <a:solidFill>
                  <a:prstClr val="black"/>
                </a:solidFill>
                <a:latin typeface="Montserrat"/>
              </a:rPr>
              <a:t>		Effet Concentration dépendant</a:t>
            </a:r>
          </a:p>
          <a:p>
            <a:pPr>
              <a:defRPr/>
            </a:pPr>
            <a:r>
              <a:rPr lang="fr-FR" sz="1350" dirty="0">
                <a:solidFill>
                  <a:prstClr val="black"/>
                </a:solidFill>
                <a:latin typeface="Montserrat"/>
              </a:rPr>
              <a:t>CMI très basses sur Nesseria Meningitidis (0.03 vs 0.25 pour la rifampicine) </a:t>
            </a:r>
          </a:p>
          <a:p>
            <a:pPr>
              <a:defRPr/>
            </a:pPr>
            <a:r>
              <a:rPr lang="fr-FR" sz="1050" dirty="0">
                <a:solidFill>
                  <a:prstClr val="black"/>
                </a:solidFill>
                <a:latin typeface="Montserrat"/>
                <a:hlinkClick r:id="rId4"/>
              </a:rPr>
              <a:t>https://www.sfm-microbiologie.org/wp content/</a:t>
            </a:r>
            <a:r>
              <a:rPr lang="fr-FR" sz="1050" dirty="0" err="1">
                <a:solidFill>
                  <a:prstClr val="black"/>
                </a:solidFill>
                <a:latin typeface="Montserrat"/>
                <a:hlinkClick r:id="rId4"/>
              </a:rPr>
              <a:t>uploads</a:t>
            </a:r>
            <a:r>
              <a:rPr lang="fr-FR" sz="1050" dirty="0">
                <a:solidFill>
                  <a:prstClr val="black"/>
                </a:solidFill>
                <a:latin typeface="Montserrat"/>
                <a:hlinkClick r:id="rId4"/>
              </a:rPr>
              <a:t>/2022/05/CASFM2022_V1.0.pdfEffet</a:t>
            </a:r>
            <a:r>
              <a:rPr lang="fr-FR" sz="1050" dirty="0">
                <a:solidFill>
                  <a:prstClr val="black"/>
                </a:solidFill>
                <a:latin typeface="Montserrat"/>
              </a:rPr>
              <a:t> </a:t>
            </a:r>
          </a:p>
        </p:txBody>
      </p:sp>
      <p:cxnSp>
        <p:nvCxnSpPr>
          <p:cNvPr id="44" name="Connecteur droit avec flèche 43"/>
          <p:cNvCxnSpPr>
            <a:stCxn id="5" idx="3"/>
            <a:endCxn id="41" idx="0"/>
          </p:cNvCxnSpPr>
          <p:nvPr/>
        </p:nvCxnSpPr>
        <p:spPr>
          <a:xfrm>
            <a:off x="2463851" y="2161738"/>
            <a:ext cx="1199199" cy="1561648"/>
          </a:xfrm>
          <a:prstGeom prst="straightConnector1">
            <a:avLst/>
          </a:prstGeom>
          <a:noFill/>
          <a:ln w="6350" cap="flat" cmpd="sng" algn="ctr">
            <a:solidFill>
              <a:srgbClr val="5B9BD5"/>
            </a:solidFill>
            <a:prstDash val="solid"/>
            <a:miter lim="800000"/>
            <a:tailEnd type="triangle"/>
          </a:ln>
          <a:effectLst/>
        </p:spPr>
      </p:cxnSp>
      <p:cxnSp>
        <p:nvCxnSpPr>
          <p:cNvPr id="55" name="Connecteur droit 54"/>
          <p:cNvCxnSpPr/>
          <p:nvPr/>
        </p:nvCxnSpPr>
        <p:spPr>
          <a:xfrm flipH="1">
            <a:off x="7228167" y="621138"/>
            <a:ext cx="1" cy="1490612"/>
          </a:xfrm>
          <a:prstGeom prst="line">
            <a:avLst/>
          </a:prstGeom>
          <a:noFill/>
          <a:ln w="12700" cap="flat" cmpd="sng" algn="ctr">
            <a:solidFill>
              <a:srgbClr val="5B9BD5"/>
            </a:solidFill>
            <a:prstDash val="solid"/>
            <a:miter lim="800000"/>
          </a:ln>
          <a:effectLst/>
        </p:spPr>
      </p:cxnSp>
      <p:pic>
        <p:nvPicPr>
          <p:cNvPr id="2" name="Image 1">
            <a:extLst>
              <a:ext uri="{FF2B5EF4-FFF2-40B4-BE49-F238E27FC236}">
                <a16:creationId xmlns:a16="http://schemas.microsoft.com/office/drawing/2014/main" id="{02B82CEB-A468-1C1F-8A18-F15314CBE6BB}"/>
              </a:ext>
            </a:extLst>
          </p:cNvPr>
          <p:cNvPicPr>
            <a:picLocks noChangeAspect="1"/>
          </p:cNvPicPr>
          <p:nvPr/>
        </p:nvPicPr>
        <p:blipFill>
          <a:blip r:embed="rId5"/>
          <a:stretch>
            <a:fillRect/>
          </a:stretch>
        </p:blipFill>
        <p:spPr>
          <a:xfrm>
            <a:off x="5858360" y="41238"/>
            <a:ext cx="3217063" cy="338975"/>
          </a:xfrm>
          <a:prstGeom prst="rect">
            <a:avLst/>
          </a:prstGeom>
        </p:spPr>
      </p:pic>
    </p:spTree>
    <p:extLst>
      <p:ext uri="{BB962C8B-B14F-4D97-AF65-F5344CB8AC3E}">
        <p14:creationId xmlns:p14="http://schemas.microsoft.com/office/powerpoint/2010/main" val="381660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35496" y="555526"/>
            <a:ext cx="9145016" cy="649349"/>
          </a:xfrm>
        </p:spPr>
        <p:txBody>
          <a:bodyPr>
            <a:noAutofit/>
          </a:bodyPr>
          <a:lstStyle>
            <a:lvl1pPr>
              <a:defRPr lang="fr-FR" sz="2800" b="1" kern="1200" baseline="0" dirty="0">
                <a:solidFill>
                  <a:srgbClr val="00A0A7"/>
                </a:solidFill>
                <a:latin typeface="Montserrat" panose="00000500000000000000" pitchFamily="2" charset="0"/>
                <a:ea typeface="+mj-ea"/>
                <a:cs typeface="+mj-cs"/>
              </a:defRPr>
            </a:lvl1pPr>
          </a:lstStyle>
          <a:p>
            <a:r>
              <a:rPr lang="fr-FR" sz="2400" dirty="0">
                <a:solidFill>
                  <a:srgbClr val="002395"/>
                </a:solidFill>
              </a:rPr>
              <a:t>Toxicité articulaire chez l’animal jeune pour des doses et/ou des durées élevées et pas pour toutes les espèces</a:t>
            </a:r>
          </a:p>
        </p:txBody>
      </p:sp>
      <p:sp>
        <p:nvSpPr>
          <p:cNvPr id="7" name="ZoneTexte 6"/>
          <p:cNvSpPr txBox="1"/>
          <p:nvPr/>
        </p:nvSpPr>
        <p:spPr>
          <a:xfrm>
            <a:off x="247090" y="1275606"/>
            <a:ext cx="8694548" cy="3554819"/>
          </a:xfrm>
          <a:prstGeom prst="rect">
            <a:avLst/>
          </a:prstGeom>
          <a:noFill/>
        </p:spPr>
        <p:txBody>
          <a:bodyPr wrap="square" rtlCol="0">
            <a:spAutoFit/>
          </a:bodyPr>
          <a:lstStyle/>
          <a:p>
            <a:r>
              <a:rPr lang="fr-FR" sz="1350" dirty="0">
                <a:solidFill>
                  <a:prstClr val="black"/>
                </a:solidFill>
                <a:latin typeface="Montserrat"/>
              </a:rPr>
              <a:t>Initialement chez le jeune </a:t>
            </a:r>
            <a:r>
              <a:rPr lang="fr-FR" sz="1350" b="1" dirty="0">
                <a:solidFill>
                  <a:prstClr val="black"/>
                </a:solidFill>
                <a:latin typeface="Montserrat"/>
              </a:rPr>
              <a:t>beagle</a:t>
            </a:r>
            <a:r>
              <a:rPr lang="fr-FR" sz="1350" dirty="0">
                <a:solidFill>
                  <a:prstClr val="black"/>
                </a:solidFill>
                <a:latin typeface="Montserrat"/>
              </a:rPr>
              <a:t> atteinte cartilage de conjugaison : acide pipedimique dose 200-1000 mg/kg 1-14 j</a:t>
            </a:r>
          </a:p>
          <a:p>
            <a:r>
              <a:rPr lang="fr-FR" sz="900" dirty="0">
                <a:solidFill>
                  <a:prstClr val="black"/>
                </a:solidFill>
                <a:latin typeface="Montserrat"/>
              </a:rPr>
              <a:t> </a:t>
            </a:r>
            <a:r>
              <a:rPr lang="fr-FR" sz="900" dirty="0" err="1">
                <a:solidFill>
                  <a:prstClr val="black"/>
                </a:solidFill>
                <a:latin typeface="Montserrat"/>
              </a:rPr>
              <a:t>Ingham</a:t>
            </a:r>
            <a:r>
              <a:rPr lang="fr-FR" sz="900" dirty="0">
                <a:solidFill>
                  <a:prstClr val="black"/>
                </a:solidFill>
                <a:latin typeface="Montserrat"/>
              </a:rPr>
              <a:t> BB, </a:t>
            </a:r>
            <a:r>
              <a:rPr lang="fr-FR" sz="900" dirty="0" err="1">
                <a:solidFill>
                  <a:prstClr val="black"/>
                </a:solidFill>
                <a:latin typeface="Montserrat"/>
              </a:rPr>
              <a:t>Brentnall</a:t>
            </a:r>
            <a:r>
              <a:rPr lang="fr-FR" sz="900" dirty="0">
                <a:solidFill>
                  <a:prstClr val="black"/>
                </a:solidFill>
                <a:latin typeface="Montserrat"/>
              </a:rPr>
              <a:t> DW, Dale EA, </a:t>
            </a:r>
            <a:r>
              <a:rPr lang="fr-FR" sz="900" dirty="0" err="1">
                <a:solidFill>
                  <a:prstClr val="black"/>
                </a:solidFill>
                <a:latin typeface="Montserrat"/>
              </a:rPr>
              <a:t>McFadzean</a:t>
            </a:r>
            <a:r>
              <a:rPr lang="fr-FR" sz="900" dirty="0">
                <a:solidFill>
                  <a:prstClr val="black"/>
                </a:solidFill>
                <a:latin typeface="Montserrat"/>
              </a:rPr>
              <a:t> JA. </a:t>
            </a:r>
            <a:r>
              <a:rPr lang="fr-FR" sz="900" dirty="0" err="1">
                <a:solidFill>
                  <a:prstClr val="black"/>
                </a:solidFill>
                <a:latin typeface="Montserrat"/>
              </a:rPr>
              <a:t>Arthropathy</a:t>
            </a:r>
            <a:r>
              <a:rPr lang="fr-FR" sz="900" dirty="0">
                <a:solidFill>
                  <a:prstClr val="black"/>
                </a:solidFill>
                <a:latin typeface="Montserrat"/>
              </a:rPr>
              <a:t> </a:t>
            </a:r>
            <a:r>
              <a:rPr lang="fr-FR" sz="900" dirty="0" err="1">
                <a:solidFill>
                  <a:prstClr val="black"/>
                </a:solidFill>
                <a:latin typeface="Montserrat"/>
              </a:rPr>
              <a:t>induced</a:t>
            </a:r>
            <a:r>
              <a:rPr lang="fr-FR" sz="900" dirty="0">
                <a:solidFill>
                  <a:prstClr val="black"/>
                </a:solidFill>
                <a:latin typeface="Montserrat"/>
              </a:rPr>
              <a:t> by </a:t>
            </a:r>
            <a:r>
              <a:rPr lang="fr-FR" sz="900" dirty="0" err="1">
                <a:solidFill>
                  <a:prstClr val="black"/>
                </a:solidFill>
                <a:latin typeface="Montserrat"/>
              </a:rPr>
              <a:t>antibacterial</a:t>
            </a:r>
            <a:r>
              <a:rPr lang="fr-FR" sz="900" dirty="0">
                <a:solidFill>
                  <a:prstClr val="black"/>
                </a:solidFill>
                <a:latin typeface="Montserrat"/>
              </a:rPr>
              <a:t> </a:t>
            </a:r>
            <a:r>
              <a:rPr lang="fr-FR" sz="900" dirty="0" err="1">
                <a:solidFill>
                  <a:prstClr val="black"/>
                </a:solidFill>
                <a:latin typeface="Montserrat"/>
              </a:rPr>
              <a:t>fused</a:t>
            </a:r>
            <a:r>
              <a:rPr lang="fr-FR" sz="900" dirty="0">
                <a:solidFill>
                  <a:prstClr val="black"/>
                </a:solidFill>
                <a:latin typeface="Montserrat"/>
              </a:rPr>
              <a:t> N-alkyl-4-pyridone-3-carboxylic </a:t>
            </a:r>
            <a:r>
              <a:rPr lang="fr-FR" sz="900" dirty="0" err="1">
                <a:solidFill>
                  <a:prstClr val="black"/>
                </a:solidFill>
                <a:latin typeface="Montserrat"/>
              </a:rPr>
              <a:t>acids</a:t>
            </a:r>
            <a:r>
              <a:rPr lang="fr-FR" sz="900" dirty="0">
                <a:solidFill>
                  <a:prstClr val="black"/>
                </a:solidFill>
                <a:latin typeface="Montserrat"/>
              </a:rPr>
              <a:t>. </a:t>
            </a:r>
            <a:r>
              <a:rPr lang="fr-FR" sz="900" dirty="0" err="1">
                <a:solidFill>
                  <a:prstClr val="black"/>
                </a:solidFill>
                <a:latin typeface="Montserrat"/>
              </a:rPr>
              <a:t>Toxicol</a:t>
            </a:r>
            <a:r>
              <a:rPr lang="fr-FR" sz="900" dirty="0">
                <a:solidFill>
                  <a:prstClr val="black"/>
                </a:solidFill>
                <a:latin typeface="Montserrat"/>
              </a:rPr>
              <a:t> </a:t>
            </a:r>
            <a:r>
              <a:rPr lang="fr-FR" sz="900" dirty="0" err="1">
                <a:solidFill>
                  <a:prstClr val="black"/>
                </a:solidFill>
                <a:latin typeface="Montserrat"/>
              </a:rPr>
              <a:t>Lett</a:t>
            </a:r>
            <a:r>
              <a:rPr lang="fr-FR" sz="900" dirty="0">
                <a:solidFill>
                  <a:prstClr val="black"/>
                </a:solidFill>
                <a:latin typeface="Montserrat"/>
              </a:rPr>
              <a:t>. 1977; 1(21–26)</a:t>
            </a:r>
          </a:p>
          <a:p>
            <a:endParaRPr lang="fr-FR" sz="900" dirty="0">
              <a:solidFill>
                <a:prstClr val="black"/>
              </a:solidFill>
              <a:latin typeface="Montserrat"/>
            </a:endParaRPr>
          </a:p>
          <a:p>
            <a:r>
              <a:rPr lang="fr-FR" sz="1350" dirty="0">
                <a:solidFill>
                  <a:prstClr val="black"/>
                </a:solidFill>
                <a:latin typeface="Montserrat"/>
              </a:rPr>
              <a:t>Toxicité articulaire chez le </a:t>
            </a:r>
            <a:r>
              <a:rPr lang="fr-FR" sz="1350" b="1" dirty="0">
                <a:solidFill>
                  <a:prstClr val="black"/>
                </a:solidFill>
                <a:latin typeface="Montserrat"/>
              </a:rPr>
              <a:t>chien</a:t>
            </a:r>
            <a:r>
              <a:rPr lang="fr-FR" sz="1350" dirty="0">
                <a:solidFill>
                  <a:prstClr val="black"/>
                </a:solidFill>
                <a:latin typeface="Montserrat"/>
              </a:rPr>
              <a:t> ciprofloxacine 30 mg/kg/j pendant 14 j</a:t>
            </a:r>
          </a:p>
          <a:p>
            <a:r>
              <a:rPr lang="fr-FR" sz="900" dirty="0" err="1">
                <a:solidFill>
                  <a:prstClr val="black"/>
                </a:solidFill>
                <a:latin typeface="Montserrat"/>
              </a:rPr>
              <a:t>von</a:t>
            </a:r>
            <a:r>
              <a:rPr lang="fr-FR" sz="900" dirty="0">
                <a:solidFill>
                  <a:prstClr val="black"/>
                </a:solidFill>
                <a:latin typeface="Montserrat"/>
              </a:rPr>
              <a:t> </a:t>
            </a:r>
            <a:r>
              <a:rPr lang="fr-FR" sz="900" dirty="0" err="1">
                <a:solidFill>
                  <a:prstClr val="black"/>
                </a:solidFill>
                <a:latin typeface="Montserrat"/>
              </a:rPr>
              <a:t>Keutz</a:t>
            </a:r>
            <a:r>
              <a:rPr lang="fr-FR" sz="900" dirty="0">
                <a:solidFill>
                  <a:prstClr val="black"/>
                </a:solidFill>
                <a:latin typeface="Montserrat"/>
              </a:rPr>
              <a:t> E, </a:t>
            </a:r>
            <a:r>
              <a:rPr lang="fr-FR" sz="900" dirty="0" err="1">
                <a:solidFill>
                  <a:prstClr val="black"/>
                </a:solidFill>
                <a:latin typeface="Montserrat"/>
              </a:rPr>
              <a:t>Ruhl-Fehlert</a:t>
            </a:r>
            <a:r>
              <a:rPr lang="fr-FR" sz="900" dirty="0">
                <a:solidFill>
                  <a:prstClr val="black"/>
                </a:solidFill>
                <a:latin typeface="Montserrat"/>
              </a:rPr>
              <a:t> C, </a:t>
            </a:r>
            <a:r>
              <a:rPr lang="fr-FR" sz="900" dirty="0" err="1">
                <a:solidFill>
                  <a:prstClr val="black"/>
                </a:solidFill>
                <a:latin typeface="Montserrat"/>
              </a:rPr>
              <a:t>Drommer</a:t>
            </a:r>
            <a:r>
              <a:rPr lang="fr-FR" sz="900" dirty="0">
                <a:solidFill>
                  <a:prstClr val="black"/>
                </a:solidFill>
                <a:latin typeface="Montserrat"/>
              </a:rPr>
              <a:t> W, </a:t>
            </a:r>
            <a:r>
              <a:rPr lang="fr-FR" sz="900" dirty="0" err="1">
                <a:solidFill>
                  <a:prstClr val="black"/>
                </a:solidFill>
                <a:latin typeface="Montserrat"/>
              </a:rPr>
              <a:t>Rosenbruch</a:t>
            </a:r>
            <a:r>
              <a:rPr lang="fr-FR" sz="900" dirty="0">
                <a:solidFill>
                  <a:prstClr val="black"/>
                </a:solidFill>
                <a:latin typeface="Montserrat"/>
              </a:rPr>
              <a:t> M. </a:t>
            </a:r>
            <a:r>
              <a:rPr lang="fr-FR" sz="900" dirty="0" err="1">
                <a:solidFill>
                  <a:prstClr val="black"/>
                </a:solidFill>
                <a:latin typeface="Montserrat"/>
              </a:rPr>
              <a:t>Effects</a:t>
            </a:r>
            <a:r>
              <a:rPr lang="fr-FR" sz="900" dirty="0">
                <a:solidFill>
                  <a:prstClr val="black"/>
                </a:solidFill>
                <a:latin typeface="Montserrat"/>
              </a:rPr>
              <a:t> of </a:t>
            </a:r>
            <a:r>
              <a:rPr lang="fr-FR" sz="900" dirty="0" err="1">
                <a:solidFill>
                  <a:prstClr val="black"/>
                </a:solidFill>
                <a:latin typeface="Montserrat"/>
              </a:rPr>
              <a:t>ciprofloxacin</a:t>
            </a:r>
            <a:r>
              <a:rPr lang="fr-FR" sz="900" dirty="0">
                <a:solidFill>
                  <a:prstClr val="black"/>
                </a:solidFill>
                <a:latin typeface="Montserrat"/>
              </a:rPr>
              <a:t> on joint cartilage in immature </a:t>
            </a:r>
            <a:r>
              <a:rPr lang="fr-FR" sz="900" dirty="0" err="1">
                <a:solidFill>
                  <a:prstClr val="black"/>
                </a:solidFill>
                <a:latin typeface="Montserrat"/>
              </a:rPr>
              <a:t>dogs</a:t>
            </a:r>
            <a:r>
              <a:rPr lang="fr-FR" sz="900" dirty="0">
                <a:solidFill>
                  <a:prstClr val="black"/>
                </a:solidFill>
                <a:latin typeface="Montserrat"/>
              </a:rPr>
              <a:t> </a:t>
            </a:r>
            <a:r>
              <a:rPr lang="fr-FR" sz="900" dirty="0" err="1">
                <a:solidFill>
                  <a:prstClr val="black"/>
                </a:solidFill>
                <a:latin typeface="Montserrat"/>
              </a:rPr>
              <a:t>immediately</a:t>
            </a:r>
            <a:r>
              <a:rPr lang="fr-FR" sz="900" dirty="0">
                <a:solidFill>
                  <a:prstClr val="black"/>
                </a:solidFill>
                <a:latin typeface="Montserrat"/>
              </a:rPr>
              <a:t> after </a:t>
            </a:r>
            <a:r>
              <a:rPr lang="fr-FR" sz="900" dirty="0" err="1">
                <a:solidFill>
                  <a:prstClr val="black"/>
                </a:solidFill>
                <a:latin typeface="Montserrat"/>
              </a:rPr>
              <a:t>dosing</a:t>
            </a:r>
            <a:r>
              <a:rPr lang="fr-FR" sz="900" dirty="0">
                <a:solidFill>
                  <a:prstClr val="black"/>
                </a:solidFill>
                <a:latin typeface="Montserrat"/>
              </a:rPr>
              <a:t> and after a 5-month treatment-free </a:t>
            </a:r>
            <a:r>
              <a:rPr lang="fr-FR" sz="900" dirty="0" err="1">
                <a:solidFill>
                  <a:prstClr val="black"/>
                </a:solidFill>
                <a:latin typeface="Montserrat"/>
              </a:rPr>
              <a:t>period</a:t>
            </a:r>
            <a:r>
              <a:rPr lang="fr-FR" sz="900" dirty="0">
                <a:solidFill>
                  <a:prstClr val="black"/>
                </a:solidFill>
                <a:latin typeface="Montserrat"/>
              </a:rPr>
              <a:t>. </a:t>
            </a:r>
            <a:r>
              <a:rPr lang="fr-FR" sz="900" dirty="0" err="1">
                <a:solidFill>
                  <a:prstClr val="black"/>
                </a:solidFill>
                <a:latin typeface="Montserrat"/>
              </a:rPr>
              <a:t>Arch</a:t>
            </a:r>
            <a:r>
              <a:rPr lang="fr-FR" sz="900" dirty="0">
                <a:solidFill>
                  <a:prstClr val="black"/>
                </a:solidFill>
                <a:latin typeface="Montserrat"/>
              </a:rPr>
              <a:t> </a:t>
            </a:r>
            <a:r>
              <a:rPr lang="fr-FR" sz="900" dirty="0" err="1">
                <a:solidFill>
                  <a:prstClr val="black"/>
                </a:solidFill>
                <a:latin typeface="Montserrat"/>
              </a:rPr>
              <a:t>Toxicol</a:t>
            </a:r>
            <a:r>
              <a:rPr lang="fr-FR" sz="900" dirty="0">
                <a:solidFill>
                  <a:prstClr val="black"/>
                </a:solidFill>
                <a:latin typeface="Montserrat"/>
              </a:rPr>
              <a:t>. 2004; 78(7): 418–424.</a:t>
            </a:r>
          </a:p>
          <a:p>
            <a:endParaRPr lang="fr-FR" sz="900" dirty="0">
              <a:solidFill>
                <a:prstClr val="black"/>
              </a:solidFill>
              <a:latin typeface="Montserrat"/>
            </a:endParaRPr>
          </a:p>
          <a:p>
            <a:r>
              <a:rPr lang="fr-FR" sz="1350" b="1" dirty="0">
                <a:solidFill>
                  <a:prstClr val="black"/>
                </a:solidFill>
                <a:latin typeface="Montserrat"/>
              </a:rPr>
              <a:t>Rat</a:t>
            </a:r>
            <a:r>
              <a:rPr lang="fr-FR" sz="1350" dirty="0">
                <a:solidFill>
                  <a:prstClr val="black"/>
                </a:solidFill>
                <a:latin typeface="Montserrat"/>
              </a:rPr>
              <a:t> : </a:t>
            </a:r>
            <a:r>
              <a:rPr lang="en-US" sz="1350" dirty="0" err="1">
                <a:solidFill>
                  <a:prstClr val="black"/>
                </a:solidFill>
                <a:latin typeface="Montserrat"/>
              </a:rPr>
              <a:t>Acide</a:t>
            </a:r>
            <a:r>
              <a:rPr lang="en-US" sz="1350" dirty="0">
                <a:solidFill>
                  <a:prstClr val="black"/>
                </a:solidFill>
                <a:latin typeface="Montserrat"/>
              </a:rPr>
              <a:t> </a:t>
            </a:r>
            <a:r>
              <a:rPr lang="en-US" sz="1350" dirty="0" err="1">
                <a:solidFill>
                  <a:prstClr val="black"/>
                </a:solidFill>
                <a:latin typeface="Montserrat"/>
              </a:rPr>
              <a:t>nalidixique</a:t>
            </a:r>
            <a:r>
              <a:rPr lang="en-US" sz="1350" dirty="0">
                <a:solidFill>
                  <a:prstClr val="black"/>
                </a:solidFill>
                <a:latin typeface="Montserrat"/>
              </a:rPr>
              <a:t> pour des doses de 50 mg/kg/j </a:t>
            </a:r>
            <a:r>
              <a:rPr lang="en-US" sz="1350" dirty="0" err="1">
                <a:solidFill>
                  <a:prstClr val="black"/>
                </a:solidFill>
                <a:latin typeface="Montserrat"/>
              </a:rPr>
              <a:t>sc</a:t>
            </a:r>
            <a:r>
              <a:rPr lang="en-US" sz="1350" dirty="0">
                <a:solidFill>
                  <a:prstClr val="black"/>
                </a:solidFill>
                <a:latin typeface="Montserrat"/>
              </a:rPr>
              <a:t> pendant 7 j et </a:t>
            </a:r>
            <a:r>
              <a:rPr lang="en-US" sz="1350" b="1" dirty="0">
                <a:solidFill>
                  <a:prstClr val="black"/>
                </a:solidFill>
                <a:latin typeface="Montserrat"/>
              </a:rPr>
              <a:t>Lapin</a:t>
            </a:r>
            <a:r>
              <a:rPr lang="en-US" sz="1350" dirty="0">
                <a:solidFill>
                  <a:prstClr val="black"/>
                </a:solidFill>
                <a:latin typeface="Montserrat"/>
              </a:rPr>
              <a:t> 100 mg/kg/j </a:t>
            </a:r>
          </a:p>
          <a:p>
            <a:r>
              <a:rPr lang="fr-FR" sz="900" dirty="0" err="1">
                <a:solidFill>
                  <a:prstClr val="black"/>
                </a:solidFill>
                <a:latin typeface="Montserrat"/>
              </a:rPr>
              <a:t>Machida</a:t>
            </a:r>
            <a:r>
              <a:rPr lang="fr-FR" sz="900" dirty="0">
                <a:solidFill>
                  <a:prstClr val="black"/>
                </a:solidFill>
                <a:latin typeface="Montserrat"/>
              </a:rPr>
              <a:t> M, </a:t>
            </a:r>
            <a:r>
              <a:rPr lang="fr-FR" sz="900" dirty="0" err="1">
                <a:solidFill>
                  <a:prstClr val="black"/>
                </a:solidFill>
                <a:latin typeface="Montserrat"/>
              </a:rPr>
              <a:t>Kusajima</a:t>
            </a:r>
            <a:r>
              <a:rPr lang="fr-FR" sz="900" dirty="0">
                <a:solidFill>
                  <a:prstClr val="black"/>
                </a:solidFill>
                <a:latin typeface="Montserrat"/>
              </a:rPr>
              <a:t> H, </a:t>
            </a:r>
            <a:r>
              <a:rPr lang="fr-FR" sz="900" dirty="0" err="1">
                <a:solidFill>
                  <a:prstClr val="black"/>
                </a:solidFill>
                <a:latin typeface="Montserrat"/>
              </a:rPr>
              <a:t>Aijima</a:t>
            </a:r>
            <a:r>
              <a:rPr lang="fr-FR" sz="900" dirty="0">
                <a:solidFill>
                  <a:prstClr val="black"/>
                </a:solidFill>
                <a:latin typeface="Montserrat"/>
              </a:rPr>
              <a:t> H, </a:t>
            </a:r>
            <a:r>
              <a:rPr lang="fr-FR" sz="900" dirty="0" err="1">
                <a:solidFill>
                  <a:prstClr val="black"/>
                </a:solidFill>
                <a:latin typeface="Montserrat"/>
              </a:rPr>
              <a:t>Maeda</a:t>
            </a:r>
            <a:r>
              <a:rPr lang="fr-FR" sz="900" dirty="0">
                <a:solidFill>
                  <a:prstClr val="black"/>
                </a:solidFill>
                <a:latin typeface="Montserrat"/>
              </a:rPr>
              <a:t> A, </a:t>
            </a:r>
            <a:r>
              <a:rPr lang="fr-FR" sz="900" dirty="0" err="1">
                <a:solidFill>
                  <a:prstClr val="black"/>
                </a:solidFill>
                <a:latin typeface="Montserrat"/>
              </a:rPr>
              <a:t>Ishida</a:t>
            </a:r>
            <a:r>
              <a:rPr lang="fr-FR" sz="900" dirty="0">
                <a:solidFill>
                  <a:prstClr val="black"/>
                </a:solidFill>
                <a:latin typeface="Montserrat"/>
              </a:rPr>
              <a:t> R, </a:t>
            </a:r>
            <a:r>
              <a:rPr lang="fr-FR" sz="900" dirty="0" err="1">
                <a:solidFill>
                  <a:prstClr val="black"/>
                </a:solidFill>
                <a:latin typeface="Montserrat"/>
              </a:rPr>
              <a:t>Uchida</a:t>
            </a:r>
            <a:r>
              <a:rPr lang="fr-FR" sz="900" dirty="0">
                <a:solidFill>
                  <a:prstClr val="black"/>
                </a:solidFill>
                <a:latin typeface="Montserrat"/>
              </a:rPr>
              <a:t> H. </a:t>
            </a:r>
            <a:r>
              <a:rPr lang="fr-FR" sz="900" dirty="0" err="1">
                <a:solidFill>
                  <a:prstClr val="black"/>
                </a:solidFill>
                <a:latin typeface="Montserrat"/>
              </a:rPr>
              <a:t>Toxicokinetic</a:t>
            </a:r>
            <a:r>
              <a:rPr lang="fr-FR" sz="900" dirty="0">
                <a:solidFill>
                  <a:prstClr val="black"/>
                </a:solidFill>
                <a:latin typeface="Montserrat"/>
              </a:rPr>
              <a:t> </a:t>
            </a:r>
            <a:r>
              <a:rPr lang="fr-FR" sz="900" dirty="0" err="1">
                <a:solidFill>
                  <a:prstClr val="black"/>
                </a:solidFill>
                <a:latin typeface="Montserrat"/>
              </a:rPr>
              <a:t>study</a:t>
            </a:r>
            <a:r>
              <a:rPr lang="fr-FR" sz="900" dirty="0">
                <a:solidFill>
                  <a:prstClr val="black"/>
                </a:solidFill>
                <a:latin typeface="Montserrat"/>
              </a:rPr>
              <a:t> of </a:t>
            </a:r>
            <a:r>
              <a:rPr lang="fr-FR" sz="900" dirty="0" err="1">
                <a:solidFill>
                  <a:prstClr val="black"/>
                </a:solidFill>
                <a:latin typeface="Montserrat"/>
              </a:rPr>
              <a:t>norfloxacin-induced</a:t>
            </a:r>
            <a:r>
              <a:rPr lang="fr-FR" sz="900" dirty="0">
                <a:solidFill>
                  <a:prstClr val="black"/>
                </a:solidFill>
                <a:latin typeface="Montserrat"/>
              </a:rPr>
              <a:t> </a:t>
            </a:r>
            <a:r>
              <a:rPr lang="fr-FR" sz="900" dirty="0" err="1">
                <a:solidFill>
                  <a:prstClr val="black"/>
                </a:solidFill>
                <a:latin typeface="Montserrat"/>
              </a:rPr>
              <a:t>arthropathy</a:t>
            </a:r>
            <a:r>
              <a:rPr lang="fr-FR" sz="900" dirty="0">
                <a:solidFill>
                  <a:prstClr val="black"/>
                </a:solidFill>
                <a:latin typeface="Montserrat"/>
              </a:rPr>
              <a:t> in </a:t>
            </a:r>
            <a:r>
              <a:rPr lang="fr-FR" sz="900" dirty="0" err="1">
                <a:solidFill>
                  <a:prstClr val="black"/>
                </a:solidFill>
                <a:latin typeface="Montserrat"/>
              </a:rPr>
              <a:t>juvenile</a:t>
            </a:r>
            <a:r>
              <a:rPr lang="fr-FR" sz="900" dirty="0">
                <a:solidFill>
                  <a:prstClr val="black"/>
                </a:solidFill>
                <a:latin typeface="Montserrat"/>
              </a:rPr>
              <a:t> </a:t>
            </a:r>
            <a:r>
              <a:rPr lang="fr-FR" sz="900" dirty="0" err="1">
                <a:solidFill>
                  <a:prstClr val="black"/>
                </a:solidFill>
                <a:latin typeface="Montserrat"/>
              </a:rPr>
              <a:t>animals</a:t>
            </a:r>
            <a:r>
              <a:rPr lang="fr-FR" sz="900" dirty="0">
                <a:solidFill>
                  <a:prstClr val="black"/>
                </a:solidFill>
                <a:latin typeface="Montserrat"/>
              </a:rPr>
              <a:t>. </a:t>
            </a:r>
            <a:r>
              <a:rPr lang="fr-FR" sz="900" dirty="0" err="1">
                <a:solidFill>
                  <a:prstClr val="black"/>
                </a:solidFill>
                <a:latin typeface="Montserrat"/>
              </a:rPr>
              <a:t>Toxicol</a:t>
            </a:r>
            <a:r>
              <a:rPr lang="fr-FR" sz="900" dirty="0">
                <a:solidFill>
                  <a:prstClr val="black"/>
                </a:solidFill>
                <a:latin typeface="Montserrat"/>
              </a:rPr>
              <a:t> </a:t>
            </a:r>
            <a:r>
              <a:rPr lang="fr-FR" sz="900" dirty="0" err="1">
                <a:solidFill>
                  <a:prstClr val="black"/>
                </a:solidFill>
                <a:latin typeface="Montserrat"/>
              </a:rPr>
              <a:t>Appl</a:t>
            </a:r>
            <a:r>
              <a:rPr lang="fr-FR" sz="900" dirty="0">
                <a:solidFill>
                  <a:prstClr val="black"/>
                </a:solidFill>
                <a:latin typeface="Montserrat"/>
              </a:rPr>
              <a:t> </a:t>
            </a:r>
            <a:r>
              <a:rPr lang="fr-FR" sz="900" dirty="0" err="1">
                <a:solidFill>
                  <a:prstClr val="black"/>
                </a:solidFill>
                <a:latin typeface="Montserrat"/>
              </a:rPr>
              <a:t>Pharmacol</a:t>
            </a:r>
            <a:r>
              <a:rPr lang="fr-FR" sz="900" dirty="0">
                <a:solidFill>
                  <a:prstClr val="black"/>
                </a:solidFill>
                <a:latin typeface="Montserrat"/>
              </a:rPr>
              <a:t>. 1990; 105(3): 403–412.</a:t>
            </a:r>
          </a:p>
          <a:p>
            <a:endParaRPr lang="en-US" sz="1350" dirty="0">
              <a:solidFill>
                <a:prstClr val="black"/>
              </a:solidFill>
              <a:latin typeface="Montserrat"/>
            </a:endParaRPr>
          </a:p>
          <a:p>
            <a:pPr>
              <a:defRPr/>
            </a:pPr>
            <a:r>
              <a:rPr lang="en-US" sz="1350" b="1" dirty="0">
                <a:solidFill>
                  <a:prstClr val="black"/>
                </a:solidFill>
                <a:latin typeface="Montserrat"/>
              </a:rPr>
              <a:t>Souris </a:t>
            </a:r>
            <a:r>
              <a:rPr lang="en-US" sz="1350" dirty="0">
                <a:solidFill>
                  <a:prstClr val="black"/>
                </a:solidFill>
                <a:latin typeface="Montserrat"/>
              </a:rPr>
              <a:t>: Pas de toxicité articulaire pour des doses allant jusqu’à 1000 mg/kg oral pendant 7 j</a:t>
            </a:r>
          </a:p>
          <a:p>
            <a:pPr>
              <a:defRPr/>
            </a:pPr>
            <a:r>
              <a:rPr lang="fr-FR" sz="900" dirty="0" err="1">
                <a:solidFill>
                  <a:prstClr val="black"/>
                </a:solidFill>
                <a:latin typeface="Montserrat"/>
              </a:rPr>
              <a:t>Linseman</a:t>
            </a:r>
            <a:r>
              <a:rPr lang="fr-FR" sz="900" dirty="0">
                <a:solidFill>
                  <a:prstClr val="black"/>
                </a:solidFill>
                <a:latin typeface="Montserrat"/>
              </a:rPr>
              <a:t> DA, Hampton LA, </a:t>
            </a:r>
            <a:r>
              <a:rPr lang="fr-FR" sz="900" dirty="0" err="1">
                <a:solidFill>
                  <a:prstClr val="black"/>
                </a:solidFill>
                <a:latin typeface="Montserrat"/>
              </a:rPr>
              <a:t>Branstetter</a:t>
            </a:r>
            <a:r>
              <a:rPr lang="fr-FR" sz="900" dirty="0">
                <a:solidFill>
                  <a:prstClr val="black"/>
                </a:solidFill>
                <a:latin typeface="Montserrat"/>
              </a:rPr>
              <a:t> DG. Quinolone-</a:t>
            </a:r>
            <a:r>
              <a:rPr lang="fr-FR" sz="900" dirty="0" err="1">
                <a:solidFill>
                  <a:prstClr val="black"/>
                </a:solidFill>
                <a:latin typeface="Montserrat"/>
              </a:rPr>
              <a:t>induced</a:t>
            </a:r>
            <a:r>
              <a:rPr lang="fr-FR" sz="900" dirty="0">
                <a:solidFill>
                  <a:prstClr val="black"/>
                </a:solidFill>
                <a:latin typeface="Montserrat"/>
              </a:rPr>
              <a:t> </a:t>
            </a:r>
            <a:r>
              <a:rPr lang="fr-FR" sz="900" dirty="0" err="1">
                <a:solidFill>
                  <a:prstClr val="black"/>
                </a:solidFill>
                <a:latin typeface="Montserrat"/>
              </a:rPr>
              <a:t>arthropathy</a:t>
            </a:r>
            <a:r>
              <a:rPr lang="fr-FR" sz="900" dirty="0">
                <a:solidFill>
                  <a:prstClr val="black"/>
                </a:solidFill>
                <a:latin typeface="Montserrat"/>
              </a:rPr>
              <a:t> in the </a:t>
            </a:r>
            <a:r>
              <a:rPr lang="fr-FR" sz="900" dirty="0" err="1">
                <a:solidFill>
                  <a:prstClr val="black"/>
                </a:solidFill>
                <a:latin typeface="Montserrat"/>
              </a:rPr>
              <a:t>neonatal</a:t>
            </a:r>
            <a:r>
              <a:rPr lang="fr-FR" sz="900" dirty="0">
                <a:solidFill>
                  <a:prstClr val="black"/>
                </a:solidFill>
                <a:latin typeface="Montserrat"/>
              </a:rPr>
              <a:t> mouse. </a:t>
            </a:r>
            <a:r>
              <a:rPr lang="fr-FR" sz="900" dirty="0" err="1">
                <a:solidFill>
                  <a:prstClr val="black"/>
                </a:solidFill>
                <a:latin typeface="Montserrat"/>
              </a:rPr>
              <a:t>Morphological</a:t>
            </a:r>
            <a:r>
              <a:rPr lang="fr-FR" sz="900" dirty="0">
                <a:solidFill>
                  <a:prstClr val="black"/>
                </a:solidFill>
                <a:latin typeface="Montserrat"/>
              </a:rPr>
              <a:t> </a:t>
            </a:r>
            <a:r>
              <a:rPr lang="fr-FR" sz="900" dirty="0" err="1">
                <a:solidFill>
                  <a:prstClr val="black"/>
                </a:solidFill>
                <a:latin typeface="Montserrat"/>
              </a:rPr>
              <a:t>analysis</a:t>
            </a:r>
            <a:r>
              <a:rPr lang="fr-FR" sz="900" dirty="0">
                <a:solidFill>
                  <a:prstClr val="black"/>
                </a:solidFill>
                <a:latin typeface="Montserrat"/>
              </a:rPr>
              <a:t> of </a:t>
            </a:r>
            <a:r>
              <a:rPr lang="fr-FR" sz="900" dirty="0" err="1">
                <a:solidFill>
                  <a:prstClr val="black"/>
                </a:solidFill>
                <a:latin typeface="Montserrat"/>
              </a:rPr>
              <a:t>articular</a:t>
            </a:r>
            <a:r>
              <a:rPr lang="fr-FR" sz="900" dirty="0">
                <a:solidFill>
                  <a:prstClr val="black"/>
                </a:solidFill>
                <a:latin typeface="Montserrat"/>
              </a:rPr>
              <a:t> </a:t>
            </a:r>
            <a:r>
              <a:rPr lang="fr-FR" sz="900" dirty="0" err="1">
                <a:solidFill>
                  <a:prstClr val="black"/>
                </a:solidFill>
                <a:latin typeface="Montserrat"/>
              </a:rPr>
              <a:t>lesions</a:t>
            </a:r>
            <a:r>
              <a:rPr lang="fr-FR" sz="900" dirty="0">
                <a:solidFill>
                  <a:prstClr val="black"/>
                </a:solidFill>
                <a:latin typeface="Montserrat"/>
              </a:rPr>
              <a:t> </a:t>
            </a:r>
            <a:r>
              <a:rPr lang="fr-FR" sz="900" dirty="0" err="1">
                <a:solidFill>
                  <a:prstClr val="black"/>
                </a:solidFill>
                <a:latin typeface="Montserrat"/>
              </a:rPr>
              <a:t>produced</a:t>
            </a:r>
            <a:r>
              <a:rPr lang="fr-FR" sz="900" dirty="0">
                <a:solidFill>
                  <a:prstClr val="black"/>
                </a:solidFill>
                <a:latin typeface="Montserrat"/>
              </a:rPr>
              <a:t> by </a:t>
            </a:r>
            <a:r>
              <a:rPr lang="fr-FR" sz="900" dirty="0" err="1">
                <a:solidFill>
                  <a:prstClr val="black"/>
                </a:solidFill>
                <a:latin typeface="Montserrat"/>
              </a:rPr>
              <a:t>pipemidic</a:t>
            </a:r>
            <a:r>
              <a:rPr lang="fr-FR" sz="900" dirty="0">
                <a:solidFill>
                  <a:prstClr val="black"/>
                </a:solidFill>
                <a:latin typeface="Montserrat"/>
              </a:rPr>
              <a:t> </a:t>
            </a:r>
            <a:r>
              <a:rPr lang="fr-FR" sz="900" dirty="0" err="1">
                <a:solidFill>
                  <a:prstClr val="black"/>
                </a:solidFill>
                <a:latin typeface="Montserrat"/>
              </a:rPr>
              <a:t>acid</a:t>
            </a:r>
            <a:r>
              <a:rPr lang="fr-FR" sz="900" dirty="0">
                <a:solidFill>
                  <a:prstClr val="black"/>
                </a:solidFill>
                <a:latin typeface="Montserrat"/>
              </a:rPr>
              <a:t> and </a:t>
            </a:r>
            <a:r>
              <a:rPr lang="fr-FR" sz="900" dirty="0" err="1">
                <a:solidFill>
                  <a:prstClr val="black"/>
                </a:solidFill>
                <a:latin typeface="Montserrat"/>
              </a:rPr>
              <a:t>ciprofloxacin</a:t>
            </a:r>
            <a:r>
              <a:rPr lang="fr-FR" sz="900" dirty="0">
                <a:solidFill>
                  <a:prstClr val="black"/>
                </a:solidFill>
                <a:latin typeface="Montserrat"/>
              </a:rPr>
              <a:t>. </a:t>
            </a:r>
            <a:r>
              <a:rPr lang="fr-FR" sz="900" dirty="0" err="1">
                <a:solidFill>
                  <a:prstClr val="black"/>
                </a:solidFill>
                <a:latin typeface="Montserrat"/>
              </a:rPr>
              <a:t>Fundam</a:t>
            </a:r>
            <a:r>
              <a:rPr lang="fr-FR" sz="900" dirty="0">
                <a:solidFill>
                  <a:prstClr val="black"/>
                </a:solidFill>
                <a:latin typeface="Montserrat"/>
              </a:rPr>
              <a:t> </a:t>
            </a:r>
            <a:r>
              <a:rPr lang="fr-FR" sz="900" dirty="0" err="1">
                <a:solidFill>
                  <a:prstClr val="black"/>
                </a:solidFill>
                <a:latin typeface="Montserrat"/>
              </a:rPr>
              <a:t>Appl</a:t>
            </a:r>
            <a:r>
              <a:rPr lang="fr-FR" sz="900" dirty="0">
                <a:solidFill>
                  <a:prstClr val="black"/>
                </a:solidFill>
                <a:latin typeface="Montserrat"/>
              </a:rPr>
              <a:t> </a:t>
            </a:r>
            <a:r>
              <a:rPr lang="fr-FR" sz="900" dirty="0" err="1">
                <a:solidFill>
                  <a:prstClr val="black"/>
                </a:solidFill>
                <a:latin typeface="Montserrat"/>
              </a:rPr>
              <a:t>Toxicol</a:t>
            </a:r>
            <a:r>
              <a:rPr lang="fr-FR" sz="900" dirty="0">
                <a:solidFill>
                  <a:prstClr val="black"/>
                </a:solidFill>
                <a:latin typeface="Montserrat"/>
              </a:rPr>
              <a:t>. 1995; 28(1): 59–64.</a:t>
            </a:r>
          </a:p>
          <a:p>
            <a:pPr>
              <a:defRPr/>
            </a:pPr>
            <a:endParaRPr lang="fr-FR" sz="900" dirty="0">
              <a:solidFill>
                <a:prstClr val="black"/>
              </a:solidFill>
              <a:latin typeface="Montserrat"/>
            </a:endParaRPr>
          </a:p>
          <a:p>
            <a:pPr>
              <a:defRPr/>
            </a:pPr>
            <a:r>
              <a:rPr lang="fr-FR" sz="1350" b="1" dirty="0">
                <a:solidFill>
                  <a:prstClr val="black"/>
                </a:solidFill>
                <a:latin typeface="Montserrat"/>
              </a:rPr>
              <a:t>Singe</a:t>
            </a:r>
            <a:r>
              <a:rPr lang="fr-FR" sz="1350" dirty="0">
                <a:solidFill>
                  <a:prstClr val="black"/>
                </a:solidFill>
                <a:latin typeface="Montserrat"/>
              </a:rPr>
              <a:t> : </a:t>
            </a:r>
            <a:r>
              <a:rPr lang="en-US" sz="1350" dirty="0">
                <a:solidFill>
                  <a:prstClr val="black"/>
                </a:solidFill>
                <a:latin typeface="Montserrat"/>
              </a:rPr>
              <a:t>Pas de toxicité articulaire pour des doses de norfloxacine  allant jusqu’à 500 mg/kg oral pendant 7 j</a:t>
            </a:r>
          </a:p>
          <a:p>
            <a:pPr>
              <a:defRPr/>
            </a:pPr>
            <a:r>
              <a:rPr lang="fr-FR" sz="900" dirty="0" err="1">
                <a:solidFill>
                  <a:prstClr val="black"/>
                </a:solidFill>
                <a:latin typeface="Montserrat"/>
              </a:rPr>
              <a:t>Machida</a:t>
            </a:r>
            <a:r>
              <a:rPr lang="fr-FR" sz="900" dirty="0">
                <a:solidFill>
                  <a:prstClr val="black"/>
                </a:solidFill>
                <a:latin typeface="Montserrat"/>
              </a:rPr>
              <a:t> M, </a:t>
            </a:r>
            <a:r>
              <a:rPr lang="fr-FR" sz="900" dirty="0" err="1">
                <a:solidFill>
                  <a:prstClr val="black"/>
                </a:solidFill>
                <a:latin typeface="Montserrat"/>
              </a:rPr>
              <a:t>Kusajima</a:t>
            </a:r>
            <a:r>
              <a:rPr lang="fr-FR" sz="900" dirty="0">
                <a:solidFill>
                  <a:prstClr val="black"/>
                </a:solidFill>
                <a:latin typeface="Montserrat"/>
              </a:rPr>
              <a:t> H, </a:t>
            </a:r>
            <a:r>
              <a:rPr lang="fr-FR" sz="900" dirty="0" err="1">
                <a:solidFill>
                  <a:prstClr val="black"/>
                </a:solidFill>
                <a:latin typeface="Montserrat"/>
              </a:rPr>
              <a:t>Aijima</a:t>
            </a:r>
            <a:r>
              <a:rPr lang="fr-FR" sz="900" dirty="0">
                <a:solidFill>
                  <a:prstClr val="black"/>
                </a:solidFill>
                <a:latin typeface="Montserrat"/>
              </a:rPr>
              <a:t> H, </a:t>
            </a:r>
            <a:r>
              <a:rPr lang="fr-FR" sz="900" dirty="0" err="1">
                <a:solidFill>
                  <a:prstClr val="black"/>
                </a:solidFill>
                <a:latin typeface="Montserrat"/>
              </a:rPr>
              <a:t>Maeda</a:t>
            </a:r>
            <a:r>
              <a:rPr lang="fr-FR" sz="900" dirty="0">
                <a:solidFill>
                  <a:prstClr val="black"/>
                </a:solidFill>
                <a:latin typeface="Montserrat"/>
              </a:rPr>
              <a:t> A, </a:t>
            </a:r>
            <a:r>
              <a:rPr lang="fr-FR" sz="900" dirty="0" err="1">
                <a:solidFill>
                  <a:prstClr val="black"/>
                </a:solidFill>
                <a:latin typeface="Montserrat"/>
              </a:rPr>
              <a:t>Ishida</a:t>
            </a:r>
            <a:r>
              <a:rPr lang="fr-FR" sz="900" dirty="0">
                <a:solidFill>
                  <a:prstClr val="black"/>
                </a:solidFill>
                <a:latin typeface="Montserrat"/>
              </a:rPr>
              <a:t> R, </a:t>
            </a:r>
            <a:r>
              <a:rPr lang="fr-FR" sz="900" dirty="0" err="1">
                <a:solidFill>
                  <a:prstClr val="black"/>
                </a:solidFill>
                <a:latin typeface="Montserrat"/>
              </a:rPr>
              <a:t>Uchida</a:t>
            </a:r>
            <a:r>
              <a:rPr lang="fr-FR" sz="900" dirty="0">
                <a:solidFill>
                  <a:prstClr val="black"/>
                </a:solidFill>
                <a:latin typeface="Montserrat"/>
              </a:rPr>
              <a:t> H. </a:t>
            </a:r>
            <a:r>
              <a:rPr lang="fr-FR" sz="900" dirty="0" err="1">
                <a:solidFill>
                  <a:prstClr val="black"/>
                </a:solidFill>
                <a:latin typeface="Montserrat"/>
              </a:rPr>
              <a:t>Toxicokinetic</a:t>
            </a:r>
            <a:r>
              <a:rPr lang="fr-FR" sz="900" dirty="0">
                <a:solidFill>
                  <a:prstClr val="black"/>
                </a:solidFill>
                <a:latin typeface="Montserrat"/>
              </a:rPr>
              <a:t> </a:t>
            </a:r>
            <a:r>
              <a:rPr lang="fr-FR" sz="900" dirty="0" err="1">
                <a:solidFill>
                  <a:prstClr val="black"/>
                </a:solidFill>
                <a:latin typeface="Montserrat"/>
              </a:rPr>
              <a:t>study</a:t>
            </a:r>
            <a:r>
              <a:rPr lang="fr-FR" sz="900" dirty="0">
                <a:solidFill>
                  <a:prstClr val="black"/>
                </a:solidFill>
                <a:latin typeface="Montserrat"/>
              </a:rPr>
              <a:t> of </a:t>
            </a:r>
            <a:r>
              <a:rPr lang="fr-FR" sz="900" dirty="0" err="1">
                <a:solidFill>
                  <a:prstClr val="black"/>
                </a:solidFill>
                <a:latin typeface="Montserrat"/>
              </a:rPr>
              <a:t>norfloxacin-induced</a:t>
            </a:r>
            <a:r>
              <a:rPr lang="fr-FR" sz="900" dirty="0">
                <a:solidFill>
                  <a:prstClr val="black"/>
                </a:solidFill>
                <a:latin typeface="Montserrat"/>
              </a:rPr>
              <a:t> </a:t>
            </a:r>
            <a:r>
              <a:rPr lang="fr-FR" sz="900" dirty="0" err="1">
                <a:solidFill>
                  <a:prstClr val="black"/>
                </a:solidFill>
                <a:latin typeface="Montserrat"/>
              </a:rPr>
              <a:t>arthropathy</a:t>
            </a:r>
            <a:r>
              <a:rPr lang="fr-FR" sz="900" dirty="0">
                <a:solidFill>
                  <a:prstClr val="black"/>
                </a:solidFill>
                <a:latin typeface="Montserrat"/>
              </a:rPr>
              <a:t> in </a:t>
            </a:r>
            <a:r>
              <a:rPr lang="fr-FR" sz="900" dirty="0" err="1">
                <a:solidFill>
                  <a:prstClr val="black"/>
                </a:solidFill>
                <a:latin typeface="Montserrat"/>
              </a:rPr>
              <a:t>juvenile</a:t>
            </a:r>
            <a:r>
              <a:rPr lang="fr-FR" sz="900" dirty="0">
                <a:solidFill>
                  <a:prstClr val="black"/>
                </a:solidFill>
                <a:latin typeface="Montserrat"/>
              </a:rPr>
              <a:t> </a:t>
            </a:r>
            <a:r>
              <a:rPr lang="fr-FR" sz="900" dirty="0" err="1">
                <a:solidFill>
                  <a:prstClr val="black"/>
                </a:solidFill>
                <a:latin typeface="Montserrat"/>
              </a:rPr>
              <a:t>animals</a:t>
            </a:r>
            <a:r>
              <a:rPr lang="fr-FR" sz="900" dirty="0">
                <a:solidFill>
                  <a:prstClr val="black"/>
                </a:solidFill>
                <a:latin typeface="Montserrat"/>
              </a:rPr>
              <a:t>. </a:t>
            </a:r>
            <a:r>
              <a:rPr lang="fr-FR" sz="900" dirty="0" err="1">
                <a:solidFill>
                  <a:prstClr val="black"/>
                </a:solidFill>
                <a:latin typeface="Montserrat"/>
              </a:rPr>
              <a:t>Toxicol</a:t>
            </a:r>
            <a:r>
              <a:rPr lang="fr-FR" sz="900" dirty="0">
                <a:solidFill>
                  <a:prstClr val="black"/>
                </a:solidFill>
                <a:latin typeface="Montserrat"/>
              </a:rPr>
              <a:t> </a:t>
            </a:r>
            <a:r>
              <a:rPr lang="fr-FR" sz="900" dirty="0" err="1">
                <a:solidFill>
                  <a:prstClr val="black"/>
                </a:solidFill>
                <a:latin typeface="Montserrat"/>
              </a:rPr>
              <a:t>Appl</a:t>
            </a:r>
            <a:r>
              <a:rPr lang="fr-FR" sz="900" dirty="0">
                <a:solidFill>
                  <a:prstClr val="black"/>
                </a:solidFill>
                <a:latin typeface="Montserrat"/>
              </a:rPr>
              <a:t> </a:t>
            </a:r>
            <a:r>
              <a:rPr lang="fr-FR" sz="900" dirty="0" err="1">
                <a:solidFill>
                  <a:prstClr val="black"/>
                </a:solidFill>
                <a:latin typeface="Montserrat"/>
              </a:rPr>
              <a:t>Pharmacol</a:t>
            </a:r>
            <a:r>
              <a:rPr lang="fr-FR" sz="900" dirty="0">
                <a:solidFill>
                  <a:prstClr val="black"/>
                </a:solidFill>
                <a:latin typeface="Montserrat"/>
              </a:rPr>
              <a:t>. 1990; 105(3): 403–412.</a:t>
            </a:r>
          </a:p>
        </p:txBody>
      </p:sp>
      <p:pic>
        <p:nvPicPr>
          <p:cNvPr id="2" name="Image 1">
            <a:extLst>
              <a:ext uri="{FF2B5EF4-FFF2-40B4-BE49-F238E27FC236}">
                <a16:creationId xmlns:a16="http://schemas.microsoft.com/office/drawing/2014/main" id="{FC461545-E331-2FE7-4E20-FAE11A680515}"/>
              </a:ext>
            </a:extLst>
          </p:cNvPr>
          <p:cNvPicPr>
            <a:picLocks noChangeAspect="1"/>
          </p:cNvPicPr>
          <p:nvPr/>
        </p:nvPicPr>
        <p:blipFill>
          <a:blip r:embed="rId2"/>
          <a:stretch>
            <a:fillRect/>
          </a:stretch>
        </p:blipFill>
        <p:spPr>
          <a:xfrm>
            <a:off x="5508104" y="158509"/>
            <a:ext cx="3347864" cy="361651"/>
          </a:xfrm>
          <a:prstGeom prst="rect">
            <a:avLst/>
          </a:prstGeom>
        </p:spPr>
      </p:pic>
    </p:spTree>
    <p:extLst>
      <p:ext uri="{BB962C8B-B14F-4D97-AF65-F5344CB8AC3E}">
        <p14:creationId xmlns:p14="http://schemas.microsoft.com/office/powerpoint/2010/main" val="52549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47090" y="645294"/>
            <a:ext cx="8896910" cy="385848"/>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lang="fr-FR" sz="3200" b="1" kern="1200" baseline="0" dirty="0">
                <a:solidFill>
                  <a:srgbClr val="00A0A7"/>
                </a:solidFill>
                <a:latin typeface="Montserrat" panose="00000500000000000000" pitchFamily="2" charset="0"/>
                <a:ea typeface="+mj-ea"/>
                <a:cs typeface="+mj-cs"/>
              </a:defRPr>
            </a:lvl1pPr>
          </a:lstStyle>
          <a:p>
            <a:pPr defTabSz="685800">
              <a:defRPr/>
            </a:pPr>
            <a:r>
              <a:rPr lang="fr-FR" sz="2400" dirty="0">
                <a:solidFill>
                  <a:srgbClr val="002395"/>
                </a:solidFill>
              </a:rPr>
              <a:t>De nombreuses études rassurantes chez l’homme</a:t>
            </a:r>
          </a:p>
        </p:txBody>
      </p:sp>
      <p:sp>
        <p:nvSpPr>
          <p:cNvPr id="5" name="ZoneTexte 4"/>
          <p:cNvSpPr txBox="1"/>
          <p:nvPr/>
        </p:nvSpPr>
        <p:spPr>
          <a:xfrm>
            <a:off x="247090" y="1127740"/>
            <a:ext cx="8664192" cy="3244210"/>
          </a:xfrm>
          <a:prstGeom prst="rect">
            <a:avLst/>
          </a:prstGeom>
          <a:noFill/>
        </p:spPr>
        <p:txBody>
          <a:bodyPr wrap="square" rtlCol="0">
            <a:spAutoFit/>
          </a:bodyPr>
          <a:lstStyle/>
          <a:p>
            <a:r>
              <a:rPr lang="fr-FR" sz="1350" b="1" u="sng" dirty="0">
                <a:solidFill>
                  <a:prstClr val="black"/>
                </a:solidFill>
                <a:latin typeface="Montserrat"/>
              </a:rPr>
              <a:t>Concernant les arthropathies : </a:t>
            </a:r>
          </a:p>
          <a:p>
            <a:endParaRPr lang="fr-FR" sz="1350" dirty="0">
              <a:solidFill>
                <a:prstClr val="black"/>
              </a:solidFill>
              <a:latin typeface="Montserrat"/>
            </a:endParaRPr>
          </a:p>
          <a:p>
            <a:r>
              <a:rPr lang="fr-FR" sz="1350" dirty="0">
                <a:solidFill>
                  <a:prstClr val="black"/>
                </a:solidFill>
                <a:latin typeface="Montserrat"/>
              </a:rPr>
              <a:t>Une étude contrôlée portant sur 116 nouveau-nés recevant de la ciprofloxacine a montré une croissance similaire à celle de 100 témoins non traités, même après un an de suivi. </a:t>
            </a:r>
          </a:p>
          <a:p>
            <a:endParaRPr lang="fr-FR" sz="1350" b="1" u="sng" dirty="0">
              <a:solidFill>
                <a:prstClr val="black"/>
              </a:solidFill>
              <a:latin typeface="Montserrat"/>
            </a:endParaRPr>
          </a:p>
          <a:p>
            <a:endParaRPr lang="fr-FR" sz="1350" b="1" u="sng" dirty="0">
              <a:solidFill>
                <a:prstClr val="black"/>
              </a:solidFill>
              <a:latin typeface="Montserrat"/>
            </a:endParaRPr>
          </a:p>
          <a:p>
            <a:endParaRPr lang="fr-FR" sz="1350" dirty="0">
              <a:solidFill>
                <a:prstClr val="black"/>
              </a:solidFill>
              <a:latin typeface="Montserrat"/>
            </a:endParaRPr>
          </a:p>
          <a:p>
            <a:r>
              <a:rPr lang="fr-FR" sz="1350" dirty="0">
                <a:solidFill>
                  <a:prstClr val="black"/>
                </a:solidFill>
                <a:latin typeface="Montserrat"/>
              </a:rPr>
              <a:t>De nombreuses études ont été réalisées concernant l’évaluation de la survenue d’arthropathies sous FQ chez l’enfant. </a:t>
            </a:r>
          </a:p>
          <a:p>
            <a:r>
              <a:rPr lang="fr-FR" sz="1350" dirty="0">
                <a:solidFill>
                  <a:prstClr val="black"/>
                </a:solidFill>
                <a:latin typeface="Montserrat"/>
              </a:rPr>
              <a:t>Une méta- analyse par Wang et al. (2020) sur 10 études et plus de 14 000 enfants inclus traités par FQs ne retrouve pas d’augmentation du risque d’arthropathie avec les FQs en comparaison à d’autre antibiotiques </a:t>
            </a:r>
          </a:p>
          <a:p>
            <a:endParaRPr lang="fr-FR" sz="1350" dirty="0">
              <a:solidFill>
                <a:prstClr val="black"/>
              </a:solidFill>
              <a:latin typeface="Montserrat"/>
            </a:endParaRPr>
          </a:p>
          <a:p>
            <a:endParaRPr lang="fr-FR" sz="1350" dirty="0">
              <a:solidFill>
                <a:prstClr val="black"/>
              </a:solidFill>
              <a:latin typeface="Montserrat"/>
            </a:endParaRPr>
          </a:p>
          <a:p>
            <a:endParaRPr lang="fr-FR" sz="1350" dirty="0">
              <a:solidFill>
                <a:prstClr val="black"/>
              </a:solidFill>
              <a:latin typeface="Montserrat"/>
            </a:endParaRPr>
          </a:p>
        </p:txBody>
      </p:sp>
      <p:sp>
        <p:nvSpPr>
          <p:cNvPr id="7" name="ZoneTexte 6"/>
          <p:cNvSpPr txBox="1"/>
          <p:nvPr/>
        </p:nvSpPr>
        <p:spPr>
          <a:xfrm>
            <a:off x="224726" y="1999323"/>
            <a:ext cx="8510597" cy="369332"/>
          </a:xfrm>
          <a:prstGeom prst="rect">
            <a:avLst/>
          </a:prstGeom>
          <a:noFill/>
        </p:spPr>
        <p:txBody>
          <a:bodyPr wrap="square" rtlCol="0">
            <a:spAutoFit/>
          </a:bodyPr>
          <a:lstStyle/>
          <a:p>
            <a:r>
              <a:rPr lang="fr-FR" sz="900" b="1" dirty="0" err="1">
                <a:solidFill>
                  <a:prstClr val="black"/>
                </a:solidFill>
                <a:latin typeface="Montserrat"/>
              </a:rPr>
              <a:t>Drossou-Agakidou</a:t>
            </a:r>
            <a:r>
              <a:rPr lang="fr-FR" sz="900" b="1" dirty="0">
                <a:solidFill>
                  <a:prstClr val="black"/>
                </a:solidFill>
                <a:latin typeface="Montserrat"/>
              </a:rPr>
              <a:t> V, </a:t>
            </a:r>
            <a:r>
              <a:rPr lang="fr-FR" sz="900" b="1" dirty="0" err="1">
                <a:solidFill>
                  <a:prstClr val="black"/>
                </a:solidFill>
                <a:latin typeface="Montserrat"/>
              </a:rPr>
              <a:t>Roilides</a:t>
            </a:r>
            <a:r>
              <a:rPr lang="fr-FR" sz="900" b="1" dirty="0">
                <a:solidFill>
                  <a:prstClr val="black"/>
                </a:solidFill>
                <a:latin typeface="Montserrat"/>
              </a:rPr>
              <a:t> E, </a:t>
            </a:r>
            <a:r>
              <a:rPr lang="fr-FR" sz="900" b="1" dirty="0" err="1">
                <a:solidFill>
                  <a:prstClr val="black"/>
                </a:solidFill>
                <a:latin typeface="Montserrat"/>
              </a:rPr>
              <a:t>Papakyriakidou-Koliouska</a:t>
            </a:r>
            <a:r>
              <a:rPr lang="fr-FR" sz="900" b="1" dirty="0">
                <a:solidFill>
                  <a:prstClr val="black"/>
                </a:solidFill>
                <a:latin typeface="Montserrat"/>
              </a:rPr>
              <a:t> P, </a:t>
            </a:r>
            <a:r>
              <a:rPr lang="fr-FR" sz="900" b="1" dirty="0" err="1">
                <a:solidFill>
                  <a:prstClr val="black"/>
                </a:solidFill>
                <a:latin typeface="Montserrat"/>
              </a:rPr>
              <a:t>Agakidis</a:t>
            </a:r>
            <a:r>
              <a:rPr lang="fr-FR" sz="900" b="1" dirty="0">
                <a:solidFill>
                  <a:prstClr val="black"/>
                </a:solidFill>
                <a:latin typeface="Montserrat"/>
              </a:rPr>
              <a:t> C, </a:t>
            </a:r>
            <a:r>
              <a:rPr lang="fr-FR" sz="900" b="1" dirty="0" err="1">
                <a:solidFill>
                  <a:prstClr val="black"/>
                </a:solidFill>
                <a:latin typeface="Montserrat"/>
              </a:rPr>
              <a:t>Nikolaides</a:t>
            </a:r>
            <a:r>
              <a:rPr lang="fr-FR" sz="900" b="1" dirty="0">
                <a:solidFill>
                  <a:prstClr val="black"/>
                </a:solidFill>
                <a:latin typeface="Montserrat"/>
              </a:rPr>
              <a:t> N, </a:t>
            </a:r>
            <a:r>
              <a:rPr lang="fr-FR" sz="900" b="1" dirty="0" err="1">
                <a:solidFill>
                  <a:prstClr val="black"/>
                </a:solidFill>
                <a:latin typeface="Montserrat"/>
              </a:rPr>
              <a:t>Sarafidis</a:t>
            </a:r>
            <a:r>
              <a:rPr lang="fr-FR" sz="900" b="1" dirty="0">
                <a:solidFill>
                  <a:prstClr val="black"/>
                </a:solidFill>
                <a:latin typeface="Montserrat"/>
              </a:rPr>
              <a:t> K, et al. Use of </a:t>
            </a:r>
            <a:r>
              <a:rPr lang="fr-FR" sz="900" b="1" dirty="0" err="1">
                <a:solidFill>
                  <a:prstClr val="black"/>
                </a:solidFill>
                <a:latin typeface="Montserrat"/>
              </a:rPr>
              <a:t>ciprofloxacin</a:t>
            </a:r>
            <a:r>
              <a:rPr lang="fr-FR" sz="900" b="1" dirty="0">
                <a:solidFill>
                  <a:prstClr val="black"/>
                </a:solidFill>
                <a:latin typeface="Montserrat"/>
              </a:rPr>
              <a:t> in </a:t>
            </a:r>
            <a:r>
              <a:rPr lang="fr-FR" sz="900" b="1" dirty="0" err="1">
                <a:solidFill>
                  <a:prstClr val="black"/>
                </a:solidFill>
                <a:latin typeface="Montserrat"/>
              </a:rPr>
              <a:t>neonatal</a:t>
            </a:r>
            <a:r>
              <a:rPr lang="fr-FR" sz="900" b="1" dirty="0">
                <a:solidFill>
                  <a:prstClr val="black"/>
                </a:solidFill>
                <a:latin typeface="Montserrat"/>
              </a:rPr>
              <a:t> sepsis : </a:t>
            </a:r>
            <a:r>
              <a:rPr lang="fr-FR" sz="900" b="1" dirty="0" err="1">
                <a:solidFill>
                  <a:prstClr val="black"/>
                </a:solidFill>
                <a:latin typeface="Montserrat"/>
              </a:rPr>
              <a:t>lack</a:t>
            </a:r>
            <a:r>
              <a:rPr lang="fr-FR" sz="900" b="1" dirty="0">
                <a:solidFill>
                  <a:prstClr val="black"/>
                </a:solidFill>
                <a:latin typeface="Montserrat"/>
              </a:rPr>
              <a:t> of adverse </a:t>
            </a:r>
            <a:r>
              <a:rPr lang="fr-FR" sz="900" b="1" dirty="0" err="1">
                <a:solidFill>
                  <a:prstClr val="black"/>
                </a:solidFill>
                <a:latin typeface="Montserrat"/>
              </a:rPr>
              <a:t>effects</a:t>
            </a:r>
            <a:r>
              <a:rPr lang="fr-FR" sz="900" b="1" dirty="0">
                <a:solidFill>
                  <a:prstClr val="black"/>
                </a:solidFill>
                <a:latin typeface="Montserrat"/>
              </a:rPr>
              <a:t> up to one </a:t>
            </a:r>
            <a:r>
              <a:rPr lang="fr-FR" sz="900" b="1" dirty="0" err="1">
                <a:solidFill>
                  <a:prstClr val="black"/>
                </a:solidFill>
                <a:latin typeface="Montserrat"/>
              </a:rPr>
              <a:t>year</a:t>
            </a:r>
            <a:r>
              <a:rPr lang="fr-FR" sz="900" b="1" dirty="0">
                <a:solidFill>
                  <a:prstClr val="black"/>
                </a:solidFill>
                <a:latin typeface="Montserrat"/>
              </a:rPr>
              <a:t>. </a:t>
            </a:r>
            <a:r>
              <a:rPr lang="fr-FR" sz="900" b="1" dirty="0" err="1">
                <a:solidFill>
                  <a:prstClr val="black"/>
                </a:solidFill>
                <a:latin typeface="Montserrat"/>
              </a:rPr>
              <a:t>Pediatr</a:t>
            </a:r>
            <a:r>
              <a:rPr lang="fr-FR" sz="900" b="1" dirty="0">
                <a:solidFill>
                  <a:prstClr val="black"/>
                </a:solidFill>
                <a:latin typeface="Montserrat"/>
              </a:rPr>
              <a:t> Infect Dis J. 2004;23(4):346-9</a:t>
            </a:r>
            <a:r>
              <a:rPr lang="fr-FR" sz="900" dirty="0">
                <a:solidFill>
                  <a:prstClr val="black"/>
                </a:solidFill>
                <a:latin typeface="Montserrat"/>
              </a:rPr>
              <a:t> </a:t>
            </a:r>
            <a:endParaRPr lang="en-US" sz="900" dirty="0">
              <a:solidFill>
                <a:prstClr val="black"/>
              </a:solidFill>
              <a:latin typeface="Montserrat"/>
            </a:endParaRPr>
          </a:p>
        </p:txBody>
      </p:sp>
      <p:sp>
        <p:nvSpPr>
          <p:cNvPr id="9" name="Rectangle 8"/>
          <p:cNvSpPr/>
          <p:nvPr/>
        </p:nvSpPr>
        <p:spPr>
          <a:xfrm>
            <a:off x="224726" y="3660300"/>
            <a:ext cx="7820951" cy="369332"/>
          </a:xfrm>
          <a:prstGeom prst="rect">
            <a:avLst/>
          </a:prstGeom>
        </p:spPr>
        <p:txBody>
          <a:bodyPr wrap="square">
            <a:spAutoFit/>
          </a:bodyPr>
          <a:lstStyle/>
          <a:p>
            <a:r>
              <a:rPr lang="fr-FR" sz="900" b="1" dirty="0">
                <a:solidFill>
                  <a:prstClr val="black"/>
                </a:solidFill>
                <a:latin typeface="Montserrat"/>
              </a:rPr>
              <a:t>Wang Ji-gan, Cui Hai-</a:t>
            </a:r>
            <a:r>
              <a:rPr lang="fr-FR" sz="900" b="1" dirty="0" err="1">
                <a:solidFill>
                  <a:prstClr val="black"/>
                </a:solidFill>
                <a:latin typeface="Montserrat"/>
              </a:rPr>
              <a:t>Rong</a:t>
            </a:r>
            <a:r>
              <a:rPr lang="fr-FR" sz="900" b="1" dirty="0">
                <a:solidFill>
                  <a:prstClr val="black"/>
                </a:solidFill>
                <a:latin typeface="Montserrat"/>
              </a:rPr>
              <a:t>, Hu Yi-sen, Tang Hua-Bo. </a:t>
            </a:r>
            <a:r>
              <a:rPr lang="fr-FR" sz="900" b="1" dirty="0" err="1">
                <a:solidFill>
                  <a:prstClr val="black"/>
                </a:solidFill>
                <a:latin typeface="Montserrat"/>
              </a:rPr>
              <a:t>Assessment</a:t>
            </a:r>
            <a:r>
              <a:rPr lang="fr-FR" sz="900" b="1" dirty="0">
                <a:solidFill>
                  <a:prstClr val="black"/>
                </a:solidFill>
                <a:latin typeface="Montserrat"/>
              </a:rPr>
              <a:t> of the risk of </a:t>
            </a:r>
            <a:r>
              <a:rPr lang="fr-FR" sz="900" b="1" dirty="0" err="1">
                <a:solidFill>
                  <a:prstClr val="black"/>
                </a:solidFill>
                <a:latin typeface="Montserrat"/>
              </a:rPr>
              <a:t>musculoskeletal</a:t>
            </a:r>
            <a:r>
              <a:rPr lang="fr-FR" sz="900" b="1" dirty="0">
                <a:solidFill>
                  <a:prstClr val="black"/>
                </a:solidFill>
                <a:latin typeface="Montserrat"/>
              </a:rPr>
              <a:t> adverse </a:t>
            </a:r>
            <a:r>
              <a:rPr lang="fr-FR" sz="900" b="1" dirty="0" err="1">
                <a:solidFill>
                  <a:prstClr val="black"/>
                </a:solidFill>
                <a:latin typeface="Montserrat"/>
              </a:rPr>
              <a:t>events</a:t>
            </a:r>
            <a:r>
              <a:rPr lang="fr-FR" sz="900" b="1" dirty="0">
                <a:solidFill>
                  <a:prstClr val="black"/>
                </a:solidFill>
                <a:latin typeface="Montserrat"/>
              </a:rPr>
              <a:t> associated </a:t>
            </a:r>
            <a:r>
              <a:rPr lang="fr-FR" sz="900" b="1" dirty="0" err="1">
                <a:solidFill>
                  <a:prstClr val="black"/>
                </a:solidFill>
                <a:latin typeface="Montserrat"/>
              </a:rPr>
              <a:t>with</a:t>
            </a:r>
            <a:r>
              <a:rPr lang="fr-FR" sz="900" b="1" dirty="0">
                <a:solidFill>
                  <a:prstClr val="black"/>
                </a:solidFill>
                <a:latin typeface="Montserrat"/>
              </a:rPr>
              <a:t> fluoroquinolone use in </a:t>
            </a:r>
            <a:r>
              <a:rPr lang="fr-FR" sz="900" b="1" dirty="0" err="1">
                <a:solidFill>
                  <a:prstClr val="black"/>
                </a:solidFill>
                <a:latin typeface="Montserrat"/>
              </a:rPr>
              <a:t>children</a:t>
            </a:r>
            <a:r>
              <a:rPr lang="fr-FR" sz="900" b="1" dirty="0">
                <a:solidFill>
                  <a:prstClr val="black"/>
                </a:solidFill>
                <a:latin typeface="Montserrat"/>
              </a:rPr>
              <a:t>: A </a:t>
            </a:r>
            <a:r>
              <a:rPr lang="fr-FR" sz="900" b="1" dirty="0" err="1">
                <a:solidFill>
                  <a:prstClr val="black"/>
                </a:solidFill>
                <a:latin typeface="Montserrat"/>
              </a:rPr>
              <a:t>meta-analysis</a:t>
            </a:r>
            <a:r>
              <a:rPr lang="fr-FR" sz="900" b="1" dirty="0">
                <a:solidFill>
                  <a:prstClr val="black"/>
                </a:solidFill>
                <a:latin typeface="Montserrat"/>
              </a:rPr>
              <a:t>. </a:t>
            </a:r>
            <a:r>
              <a:rPr lang="fr-FR" sz="900" b="1" dirty="0" err="1">
                <a:solidFill>
                  <a:prstClr val="black"/>
                </a:solidFill>
                <a:latin typeface="Montserrat"/>
              </a:rPr>
              <a:t>Medicine</a:t>
            </a:r>
            <a:r>
              <a:rPr lang="fr-FR" sz="900" b="1" dirty="0">
                <a:solidFill>
                  <a:prstClr val="black"/>
                </a:solidFill>
                <a:latin typeface="Montserrat"/>
              </a:rPr>
              <a:t> 99(34):p e21860, August 21, 2020.</a:t>
            </a:r>
          </a:p>
        </p:txBody>
      </p:sp>
      <p:pic>
        <p:nvPicPr>
          <p:cNvPr id="2" name="Image 1">
            <a:extLst>
              <a:ext uri="{FF2B5EF4-FFF2-40B4-BE49-F238E27FC236}">
                <a16:creationId xmlns:a16="http://schemas.microsoft.com/office/drawing/2014/main" id="{A159D70B-3B3F-F038-5DC8-7AB1FFE536DF}"/>
              </a:ext>
            </a:extLst>
          </p:cNvPr>
          <p:cNvPicPr>
            <a:picLocks noChangeAspect="1"/>
          </p:cNvPicPr>
          <p:nvPr/>
        </p:nvPicPr>
        <p:blipFill>
          <a:blip r:embed="rId2"/>
          <a:stretch>
            <a:fillRect/>
          </a:stretch>
        </p:blipFill>
        <p:spPr>
          <a:xfrm>
            <a:off x="5364088" y="125307"/>
            <a:ext cx="3661914" cy="385848"/>
          </a:xfrm>
          <a:prstGeom prst="rect">
            <a:avLst/>
          </a:prstGeom>
        </p:spPr>
      </p:pic>
    </p:spTree>
    <p:extLst>
      <p:ext uri="{BB962C8B-B14F-4D97-AF65-F5344CB8AC3E}">
        <p14:creationId xmlns:p14="http://schemas.microsoft.com/office/powerpoint/2010/main" val="427114692"/>
      </p:ext>
    </p:extLst>
  </p:cSld>
  <p:clrMapOvr>
    <a:masterClrMapping/>
  </p:clrMapOvr>
</p:sld>
</file>

<file path=ppt/theme/theme1.xml><?xml version="1.0" encoding="utf-8"?>
<a:theme xmlns:a="http://schemas.openxmlformats.org/drawingml/2006/main" name="TEMPLATE_ARS_CORSE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TEMPLATE_ARS_CORSE 16-9</Template>
  <TotalTime>296</TotalTime>
  <Words>2788</Words>
  <Application>Microsoft Office PowerPoint</Application>
  <PresentationFormat>Affichage à l'écran (16:9)</PresentationFormat>
  <Paragraphs>393</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Montserrat</vt:lpstr>
      <vt:lpstr>Wingdings</vt:lpstr>
      <vt:lpstr>TEMPLATE_ARS_CORSE 16-9</vt:lpstr>
      <vt:lpstr>Présentation PowerPoint</vt:lpstr>
      <vt:lpstr>IIM et Signalement à l’ARS </vt:lpstr>
      <vt:lpstr>Critères de notification = signalement à l’ARS</vt:lpstr>
      <vt:lpstr>Présentation PowerPoint</vt:lpstr>
      <vt:lpstr>Présentation PowerPoint</vt:lpstr>
      <vt:lpstr>Présentation PowerPoint</vt:lpstr>
      <vt:lpstr>Présentation PowerPoint</vt:lpstr>
      <vt:lpstr>Toxicité articulaire chez l’animal jeune pour des doses et/ou des durées élevées et pas pour toutes les espèces</vt:lpstr>
      <vt:lpstr>Présentation PowerPoint</vt:lpstr>
      <vt:lpstr>Présentation PowerPoint</vt:lpstr>
      <vt:lpstr>Présentation PowerPoint</vt:lpstr>
      <vt:lpstr>Présentation PowerPoint</vt:lpstr>
      <vt:lpstr>Juste prescription et bon usage</vt:lpstr>
      <vt:lpstr>Présentation PowerPoint</vt:lpstr>
      <vt:lpstr>Présentation PowerPoint</vt:lpstr>
      <vt:lpstr>Vaccination complément antibioprophylaxie = Pour qui ?</vt:lpstr>
      <vt:lpstr>Vaccination recommandations méningocoque 2024</vt:lpstr>
      <vt:lpstr>Vaccination recommandations méningocoque 2024</vt:lpstr>
      <vt:lpstr>Recommandations vaccinales HAS 27/03/2024</vt:lpstr>
      <vt:lpstr>Présentation PowerPoint</vt:lpstr>
      <vt:lpstr>Conduite à tenir pour les contacts</vt:lpstr>
      <vt:lpstr>Traitement prophylactique / préventif = Pour qui ? </vt:lpstr>
      <vt:lpstr>Traitement prophylactique / préventif</vt:lpstr>
      <vt:lpstr>Rapport bénéfice / risque des FQ en prophylaxie IIM</vt:lpstr>
      <vt:lpstr>Présentation PowerPoint</vt:lpstr>
    </vt:vector>
  </TitlesOfParts>
  <Manager>Client</Manager>
  <Company>Agence Régionale de Santé de Corse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cvachet</dc:creator>
  <cp:lastModifiedBy>DONAZ, Marie-Aurélie (ARS-CORSE)</cp:lastModifiedBy>
  <cp:revision>21</cp:revision>
  <dcterms:created xsi:type="dcterms:W3CDTF">2020-09-29T11:40:03Z</dcterms:created>
  <dcterms:modified xsi:type="dcterms:W3CDTF">2024-07-03T14:24:28Z</dcterms:modified>
</cp:coreProperties>
</file>